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1"/>
    <p:restoredTop sz="94681"/>
  </p:normalViewPr>
  <p:slideViewPr>
    <p:cSldViewPr snapToGrid="0" snapToObjects="1">
      <p:cViewPr varScale="1">
        <p:scale>
          <a:sx n="92" d="100"/>
          <a:sy n="92" d="100"/>
        </p:scale>
        <p:origin x="184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174F5-F5F5-AB4C-8774-182734D1BED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AAB36-98EB-2947-977F-5ED03C1CE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87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3DAAC-212B-A34C-A0F2-C1AE8654BE4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92176-756A-A641-AC07-91001D44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0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2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9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6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1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6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8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3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7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3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9DE64-0D58-AB45-B2CD-45FDF632326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7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Eight: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Consumption and the Consumer Society</a:t>
            </a:r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CE424F1-3B75-6E80-32E5-ADDEFE802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7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049" y="186706"/>
            <a:ext cx="10515600" cy="74154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8.1 The Budget Line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852A9-5C20-EABF-779F-ACA32E251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618" y="928255"/>
            <a:ext cx="5292437" cy="541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0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1167620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8.2 Effect of an Increase in Income </a:t>
            </a:r>
          </a:p>
        </p:txBody>
      </p:sp>
    </p:spTree>
    <p:extLst>
      <p:ext uri="{BB962C8B-B14F-4D97-AF65-F5344CB8AC3E}">
        <p14:creationId xmlns:p14="http://schemas.microsoft.com/office/powerpoint/2010/main" val="192083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1167620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226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8.3 Effect of a Fall in the Price of One Good </a:t>
            </a:r>
          </a:p>
        </p:txBody>
      </p:sp>
    </p:spTree>
    <p:extLst>
      <p:ext uri="{BB962C8B-B14F-4D97-AF65-F5344CB8AC3E}">
        <p14:creationId xmlns:p14="http://schemas.microsoft.com/office/powerpoint/2010/main" val="37508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5997" y="0"/>
            <a:ext cx="1095052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8.1 </a:t>
            </a:r>
            <a:r>
              <a:rPr lang="en-US" sz="3200" b="1" dirty="0" err="1"/>
              <a:t>Quong’s</a:t>
            </a:r>
            <a:r>
              <a:rPr lang="en-US" sz="3200" b="1" dirty="0"/>
              <a:t> Utility from Consuming Chocolate Bars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" y="1325563"/>
            <a:ext cx="10241280" cy="454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8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237550"/>
            <a:ext cx="10515600" cy="81539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8.4 </a:t>
            </a:r>
            <a:r>
              <a:rPr lang="en-US" sz="3200" b="1" dirty="0" err="1"/>
              <a:t>Quong’s</a:t>
            </a:r>
            <a:r>
              <a:rPr lang="en-US" sz="3200" b="1" dirty="0"/>
              <a:t> Utility Function for Chocolate Bars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3040B7-4B18-6073-81DE-15C634B2D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175614"/>
            <a:ext cx="8004033" cy="533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2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100315"/>
            <a:ext cx="10515600" cy="8280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Figure 8.5 Revolving Debt in the United States, 1968-2022, Adjusted for Inflation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C1C261-EC3E-6545-A5FA-BD3E6B883535}"/>
              </a:ext>
            </a:extLst>
          </p:cNvPr>
          <p:cNvSpPr txBox="1"/>
          <p:nvPr/>
        </p:nvSpPr>
        <p:spPr>
          <a:xfrm>
            <a:off x="2790339" y="6334171"/>
            <a:ext cx="8218449" cy="423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Federal Reserve Bank of St. Louis, Federal Reserve Economic Data (FRED).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90DEF0-01E8-D467-5ABD-02921C2BA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928387"/>
            <a:ext cx="7238999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9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8246" y="70842"/>
            <a:ext cx="11535507" cy="80654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8.6 Advertising Expenditures, by Country/Region, 2020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40CB8-A493-E84B-A2AF-646FB70DD347}"/>
              </a:ext>
            </a:extLst>
          </p:cNvPr>
          <p:cNvSpPr txBox="1"/>
          <p:nvPr/>
        </p:nvSpPr>
        <p:spPr>
          <a:xfrm>
            <a:off x="4939535" y="6356195"/>
            <a:ext cx="6949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Advertising Age,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EAFEB-3475-B921-0F47-F58F0313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013" y="1066801"/>
            <a:ext cx="7071187" cy="524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7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8.7 Ecological Footprint per Capita, Select Countries, 2017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50D14A-0558-0242-8828-37729A3C2F6B}"/>
              </a:ext>
            </a:extLst>
          </p:cNvPr>
          <p:cNvSpPr txBox="1"/>
          <p:nvPr/>
        </p:nvSpPr>
        <p:spPr>
          <a:xfrm>
            <a:off x="4694664" y="6461013"/>
            <a:ext cx="79285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Global Footprint Network, 2021.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193AD-7E67-7D6F-EF49-D78BDE5AE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018" y="1070262"/>
            <a:ext cx="7031182" cy="527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4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71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Figure 8.8 The Relationship Between Average Income and Average Subjective Well-Being Across Countries, 2019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DCD4C1-A6CB-AA4D-8FFC-9B9C7BAADE81}"/>
              </a:ext>
            </a:extLst>
          </p:cNvPr>
          <p:cNvSpPr txBox="1"/>
          <p:nvPr/>
        </p:nvSpPr>
        <p:spPr>
          <a:xfrm>
            <a:off x="4684970" y="6400801"/>
            <a:ext cx="6523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Helliwell et al.,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F8FF9-00EF-7076-B084-666262A89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382" y="1330036"/>
            <a:ext cx="6684818" cy="501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82807"/>
            <a:ext cx="10515600" cy="63763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8.9 The Budget Line and Its Slope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DB600E-DD3A-971A-EBC8-07072293E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472" y="1019072"/>
            <a:ext cx="7169727" cy="52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7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154111"/>
            <a:ext cx="10515600" cy="6107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8.10 An Indifference Curve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B5D32C4-E601-6B89-53AE-AB345D10D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241" y="983672"/>
            <a:ext cx="7217958" cy="52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8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385" y="1179769"/>
            <a:ext cx="7359960" cy="551997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52334" y="96982"/>
            <a:ext cx="10002856" cy="84829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8.11 Different Levels of Utility </a:t>
            </a:r>
          </a:p>
        </p:txBody>
      </p:sp>
    </p:spTree>
    <p:extLst>
      <p:ext uri="{BB962C8B-B14F-4D97-AF65-F5344CB8AC3E}">
        <p14:creationId xmlns:p14="http://schemas.microsoft.com/office/powerpoint/2010/main" val="125879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198867"/>
            <a:ext cx="10515600" cy="77095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8.12 Utility Maximization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5C1996-F6FA-EEF2-6E7E-FE057131D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490" y="947892"/>
            <a:ext cx="7266709" cy="533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5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635" y="924952"/>
            <a:ext cx="7910730" cy="593304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62170"/>
            <a:ext cx="10515600" cy="81848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8.13 Response to a Change in Price</a:t>
            </a:r>
          </a:p>
        </p:txBody>
      </p:sp>
    </p:spTree>
    <p:extLst>
      <p:ext uri="{BB962C8B-B14F-4D97-AF65-F5344CB8AC3E}">
        <p14:creationId xmlns:p14="http://schemas.microsoft.com/office/powerpoint/2010/main" val="132544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171</Words>
  <Application>Microsoft Macintosh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Figure 8.1 The Budget Line </vt:lpstr>
      <vt:lpstr>Figure 8.2 Effect of an Increase in Income </vt:lpstr>
      <vt:lpstr>Figure 8.3 Effect of a Fall in the Price of One Good </vt:lpstr>
      <vt:lpstr>Table 8.1 Quong’s Utility from Consuming Chocolate Bars </vt:lpstr>
      <vt:lpstr>Figure 8.4 Quong’s Utility Function for Chocolate Bars </vt:lpstr>
      <vt:lpstr>Figure 8.5 Revolving Debt in the United States, 1968-2022, Adjusted for Inflation </vt:lpstr>
      <vt:lpstr>Figure 8.6 Advertising Expenditures, by Country/Region, 2020 </vt:lpstr>
      <vt:lpstr>Figure 8.7 Ecological Footprint per Capita, Select Countries, 2017 </vt:lpstr>
      <vt:lpstr>Figure 8.8 The Relationship Between Average Income and Average Subjective Well-Being Across Countries, 2019 </vt:lpstr>
      <vt:lpstr>Figure 8.9 The Budget Line and Its Slope </vt:lpstr>
      <vt:lpstr>Figure 8.10 An Indifference Curve </vt:lpstr>
      <vt:lpstr>Figure 8.11 Different Levels of Utility </vt:lpstr>
      <vt:lpstr>Figure 8.12 Utility Maximization </vt:lpstr>
      <vt:lpstr>Figure 8.13 Response to a Change in Price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8. </dc:title>
  <dc:creator>hannahjoy803@gmail.com</dc:creator>
  <cp:lastModifiedBy>Pratistha Joshi</cp:lastModifiedBy>
  <cp:revision>20</cp:revision>
  <dcterms:created xsi:type="dcterms:W3CDTF">2018-11-06T17:31:00Z</dcterms:created>
  <dcterms:modified xsi:type="dcterms:W3CDTF">2022-12-29T15:31:44Z</dcterms:modified>
</cp:coreProperties>
</file>