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05"/>
    <p:restoredTop sz="94681"/>
  </p:normalViewPr>
  <p:slideViewPr>
    <p:cSldViewPr snapToGrid="0" snapToObjects="1">
      <p:cViewPr varScale="1">
        <p:scale>
          <a:sx n="89" d="100"/>
          <a:sy n="89" d="100"/>
        </p:scale>
        <p:origin x="200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35BDB-6DB1-FC46-A484-E54DB160386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BC9B6-B818-4448-9B47-887DBC0D7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0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D9848-B879-8A4D-81DE-9A421CD2E2FC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C7799-02FD-8842-9FA9-F338019E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1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8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9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4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6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7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4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1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8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2DA2D-CC23-4E44-A395-8F50C1E17C3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0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492167" y="121300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Six: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International Trade and Trade Policy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36E7111-509D-1693-AD65-B37A33A71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3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392" y="767644"/>
            <a:ext cx="8120475" cy="6090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457106-D1E0-244B-8239-BD16F007A05E}"/>
              </a:ext>
            </a:extLst>
          </p:cNvPr>
          <p:cNvSpPr txBox="1"/>
          <p:nvPr/>
        </p:nvSpPr>
        <p:spPr>
          <a:xfrm>
            <a:off x="1309511" y="259644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6.1 Portugal’s Production-Possibilities Frontier </a:t>
            </a:r>
          </a:p>
        </p:txBody>
      </p:sp>
    </p:spTree>
    <p:extLst>
      <p:ext uri="{BB962C8B-B14F-4D97-AF65-F5344CB8AC3E}">
        <p14:creationId xmlns:p14="http://schemas.microsoft.com/office/powerpoint/2010/main" val="198449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2" b="10625"/>
          <a:stretch/>
        </p:blipFill>
        <p:spPr>
          <a:xfrm>
            <a:off x="1523999" y="1226256"/>
            <a:ext cx="9585947" cy="56317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A1C71E-7AFA-F64A-A34B-F9B02EF42740}"/>
              </a:ext>
            </a:extLst>
          </p:cNvPr>
          <p:cNvSpPr txBox="1"/>
          <p:nvPr/>
        </p:nvSpPr>
        <p:spPr>
          <a:xfrm>
            <a:off x="1309511" y="259644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6.2 England’s Production-Possibilities Frontier </a:t>
            </a:r>
          </a:p>
        </p:txBody>
      </p:sp>
    </p:spTree>
    <p:extLst>
      <p:ext uri="{BB962C8B-B14F-4D97-AF65-F5344CB8AC3E}">
        <p14:creationId xmlns:p14="http://schemas.microsoft.com/office/powerpoint/2010/main" val="72959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25" y="1512711"/>
            <a:ext cx="8039262" cy="5198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5BC51B-EA99-F645-A760-2DEA497365B3}"/>
              </a:ext>
            </a:extLst>
          </p:cNvPr>
          <p:cNvSpPr txBox="1"/>
          <p:nvPr/>
        </p:nvSpPr>
        <p:spPr>
          <a:xfrm>
            <a:off x="395111" y="214489"/>
            <a:ext cx="117968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Table 6.1 Production, Exchange, and Consumption of</a:t>
            </a:r>
          </a:p>
          <a:p>
            <a:pPr algn="ctr"/>
            <a:r>
              <a:rPr lang="en-US" sz="3200" b="1" dirty="0">
                <a:latin typeface="+mj-lt"/>
              </a:rPr>
              <a:t> Wine and Cloth  </a:t>
            </a:r>
          </a:p>
        </p:txBody>
      </p:sp>
    </p:spTree>
    <p:extLst>
      <p:ext uri="{BB962C8B-B14F-4D97-AF65-F5344CB8AC3E}">
        <p14:creationId xmlns:p14="http://schemas.microsoft.com/office/powerpoint/2010/main" val="43349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336800"/>
            <a:ext cx="11645900" cy="218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81294A-ECF9-BC4C-8D67-159D2CD1D7EA}"/>
              </a:ext>
            </a:extLst>
          </p:cNvPr>
          <p:cNvSpPr txBox="1"/>
          <p:nvPr/>
        </p:nvSpPr>
        <p:spPr>
          <a:xfrm>
            <a:off x="1049867" y="745066"/>
            <a:ext cx="10603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Table 6.2 Opportunity Cost and Comparative Advantage</a:t>
            </a:r>
          </a:p>
        </p:txBody>
      </p:sp>
    </p:spTree>
    <p:extLst>
      <p:ext uri="{BB962C8B-B14F-4D97-AF65-F5344CB8AC3E}">
        <p14:creationId xmlns:p14="http://schemas.microsoft.com/office/powerpoint/2010/main" val="1421160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6AAF56-375F-B848-B66D-C63C8E279956}"/>
              </a:ext>
            </a:extLst>
          </p:cNvPr>
          <p:cNvSpPr txBox="1"/>
          <p:nvPr/>
        </p:nvSpPr>
        <p:spPr>
          <a:xfrm>
            <a:off x="390878" y="161925"/>
            <a:ext cx="101148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Figure 6.3: Net Change in Carbon Dioxide Emissions when Accounting for Trade,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92E64-BFD6-0C93-35AA-2E7A88C95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0" y="1239144"/>
            <a:ext cx="6843714" cy="51327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4330DF-979E-2B8D-D1D3-05BC95584B0B}"/>
              </a:ext>
            </a:extLst>
          </p:cNvPr>
          <p:cNvSpPr txBox="1"/>
          <p:nvPr/>
        </p:nvSpPr>
        <p:spPr>
          <a:xfrm>
            <a:off x="3250406" y="6371930"/>
            <a:ext cx="6100762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Ritchie, 2019.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19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A7BFC6-4768-854E-8D54-1D5C71F505FC}"/>
              </a:ext>
            </a:extLst>
          </p:cNvPr>
          <p:cNvSpPr txBox="1"/>
          <p:nvPr/>
        </p:nvSpPr>
        <p:spPr>
          <a:xfrm>
            <a:off x="767644" y="203200"/>
            <a:ext cx="100019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Figure 6.4 Percentage of World Economic Output Traded Internationally, 1970-2020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3B7BCB-B85E-4D4A-A532-5D94407129AC}"/>
              </a:ext>
            </a:extLst>
          </p:cNvPr>
          <p:cNvSpPr txBox="1"/>
          <p:nvPr/>
        </p:nvSpPr>
        <p:spPr>
          <a:xfrm>
            <a:off x="2994553" y="6415085"/>
            <a:ext cx="80038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3399D7-02E6-E4AC-1B82-4AB324A40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24" y="1235868"/>
            <a:ext cx="6810375" cy="510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7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D0856C-962E-7349-A3FC-6021C013094C}"/>
              </a:ext>
            </a:extLst>
          </p:cNvPr>
          <p:cNvSpPr txBox="1"/>
          <p:nvPr/>
        </p:nvSpPr>
        <p:spPr>
          <a:xfrm>
            <a:off x="1264356" y="124178"/>
            <a:ext cx="101148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Figure 6.5 Exports and Imports as a Percentage of GDP, Select Countries,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BCA6F-0BCF-1244-B8E0-36414EDB5460}"/>
              </a:ext>
            </a:extLst>
          </p:cNvPr>
          <p:cNvSpPr txBox="1"/>
          <p:nvPr/>
        </p:nvSpPr>
        <p:spPr>
          <a:xfrm>
            <a:off x="3285066" y="6466704"/>
            <a:ext cx="8906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D8018-9E09-A20D-9F7F-052A89130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7" y="1210333"/>
            <a:ext cx="7038975" cy="527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3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E1FBB4-C68B-BB4D-BC02-331C3A970518}"/>
              </a:ext>
            </a:extLst>
          </p:cNvPr>
          <p:cNvSpPr txBox="1"/>
          <p:nvPr/>
        </p:nvSpPr>
        <p:spPr>
          <a:xfrm>
            <a:off x="1038577" y="191185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6.6 Average Tariff Rates, Select Countries,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D2A24A-0FFC-4149-8AAD-6E689DD0B975}"/>
              </a:ext>
            </a:extLst>
          </p:cNvPr>
          <p:cNvSpPr txBox="1"/>
          <p:nvPr/>
        </p:nvSpPr>
        <p:spPr>
          <a:xfrm>
            <a:off x="2968978" y="6292165"/>
            <a:ext cx="70668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  <a:p>
            <a:r>
              <a:rPr lang="en-US" sz="1600" dirty="0"/>
              <a:t>Note: Average tariff calculated as a weighted average based on all products.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78829-8C67-ED30-DCAB-529AC822A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244" y="883991"/>
            <a:ext cx="7341510" cy="550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1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DB8AA9-3D93-7048-9AE7-55EF27EB1DA9}"/>
              </a:ext>
            </a:extLst>
          </p:cNvPr>
          <p:cNvSpPr txBox="1"/>
          <p:nvPr/>
        </p:nvSpPr>
        <p:spPr>
          <a:xfrm>
            <a:off x="1295224" y="51494"/>
            <a:ext cx="101148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Figure 6.7 Joint Production-Possibilities Frontier for England and Portugal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0F83D-77C6-2DB5-EE08-09F4F38D3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150" y="1111956"/>
            <a:ext cx="77597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90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9A5F53-E724-3945-A9A5-801AC44E6877}"/>
              </a:ext>
            </a:extLst>
          </p:cNvPr>
          <p:cNvSpPr txBox="1"/>
          <p:nvPr/>
        </p:nvSpPr>
        <p:spPr>
          <a:xfrm>
            <a:off x="1038577" y="282221"/>
            <a:ext cx="101148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Figure 6.8 Efficient and Inefficient Joint Production-Possibilities Frontiers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A3FC2-7BDC-BE07-E70A-963D491DC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899" y="1244600"/>
            <a:ext cx="74422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2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159</Words>
  <Application>Microsoft Macintosh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10</cp:revision>
  <dcterms:created xsi:type="dcterms:W3CDTF">2018-09-28T04:38:40Z</dcterms:created>
  <dcterms:modified xsi:type="dcterms:W3CDTF">2022-12-29T15:14:54Z</dcterms:modified>
</cp:coreProperties>
</file>