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0"/>
  </p:notesMasterIdLst>
  <p:handoutMasterIdLst>
    <p:handoutMasterId r:id="rId11"/>
  </p:handoutMasterIdLst>
  <p:sldIdLst>
    <p:sldId id="272" r:id="rId2"/>
    <p:sldId id="264" r:id="rId3"/>
    <p:sldId id="257" r:id="rId4"/>
    <p:sldId id="258" r:id="rId5"/>
    <p:sldId id="259" r:id="rId6"/>
    <p:sldId id="260" r:id="rId7"/>
    <p:sldId id="261" r:id="rId8"/>
    <p:sldId id="262" r:id="rId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0146"/>
    <p:restoredTop sz="94663"/>
  </p:normalViewPr>
  <p:slideViewPr>
    <p:cSldViewPr snapToGrid="0" snapToObjects="1">
      <p:cViewPr varScale="1">
        <p:scale>
          <a:sx n="98" d="100"/>
          <a:sy n="98" d="100"/>
        </p:scale>
        <p:origin x="224" y="60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4814DB4-8C12-9840-9F16-40679129201A}" type="datetimeFigureOut">
              <a:rPr lang="en-US" smtClean="0"/>
              <a:t>12/29/22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DDB1F0D-3C20-5F4C-B8E9-1580773B3D8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458710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E1671F2-48FA-AA40-A352-41B535BB4F8C}" type="datetimeFigureOut">
              <a:rPr lang="en-US" smtClean="0"/>
              <a:t>12/29/22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6A8C743-5A2C-0741-AED5-E2B78F801F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82907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F0A0D8-D16B-F54F-A667-8D96851DE122}" type="datetimeFigureOut">
              <a:rPr lang="en-US" smtClean="0"/>
              <a:t>12/29/22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DE96CF-8BEA-ED48-B508-90D4A67A5B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58243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F0A0D8-D16B-F54F-A667-8D96851DE122}" type="datetimeFigureOut">
              <a:rPr lang="en-US" smtClean="0"/>
              <a:t>12/29/22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DE96CF-8BEA-ED48-B508-90D4A67A5B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852098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F0A0D8-D16B-F54F-A667-8D96851DE122}" type="datetimeFigureOut">
              <a:rPr lang="en-US" smtClean="0"/>
              <a:t>12/29/22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DE96CF-8BEA-ED48-B508-90D4A67A5B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552900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F0A0D8-D16B-F54F-A667-8D96851DE122}" type="datetimeFigureOut">
              <a:rPr lang="en-US" smtClean="0"/>
              <a:t>12/29/22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DE96CF-8BEA-ED48-B508-90D4A67A5B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18232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F0A0D8-D16B-F54F-A667-8D96851DE122}" type="datetimeFigureOut">
              <a:rPr lang="en-US" smtClean="0"/>
              <a:t>12/29/22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DE96CF-8BEA-ED48-B508-90D4A67A5B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27798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F0A0D8-D16B-F54F-A667-8D96851DE122}" type="datetimeFigureOut">
              <a:rPr lang="en-US" smtClean="0"/>
              <a:t>12/29/22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DE96CF-8BEA-ED48-B508-90D4A67A5B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841252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F0A0D8-D16B-F54F-A667-8D96851DE122}" type="datetimeFigureOut">
              <a:rPr lang="en-US" smtClean="0"/>
              <a:t>12/29/22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DE96CF-8BEA-ED48-B508-90D4A67A5B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07196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F0A0D8-D16B-F54F-A667-8D96851DE122}" type="datetimeFigureOut">
              <a:rPr lang="en-US" smtClean="0"/>
              <a:t>12/29/22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DE96CF-8BEA-ED48-B508-90D4A67A5B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206295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F0A0D8-D16B-F54F-A667-8D96851DE122}" type="datetimeFigureOut">
              <a:rPr lang="en-US" smtClean="0"/>
              <a:t>12/29/22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DE96CF-8BEA-ED48-B508-90D4A67A5B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99600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F0A0D8-D16B-F54F-A667-8D96851DE122}" type="datetimeFigureOut">
              <a:rPr lang="en-US" smtClean="0"/>
              <a:t>12/29/22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DE96CF-8BEA-ED48-B508-90D4A67A5B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94663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F0A0D8-D16B-F54F-A667-8D96851DE122}" type="datetimeFigureOut">
              <a:rPr lang="en-US" smtClean="0"/>
              <a:t>12/29/22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DE96CF-8BEA-ED48-B508-90D4A67A5B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86074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5F0A0D8-D16B-F54F-A667-8D96851DE122}" type="datetimeFigureOut">
              <a:rPr lang="en-US" smtClean="0"/>
              <a:t>12/29/22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DE96CF-8BEA-ED48-B508-90D4A67A5B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7771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hyperlink" Target="http://www.globalcarbonatlas.org/en/CO2-emissions" TargetMode="External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hyperlink" Target="https://climateactiontracker.org/global/temperatures/" TargetMode="External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DDE332F5-376F-EC47-80CE-93E4E0557041}"/>
              </a:ext>
            </a:extLst>
          </p:cNvPr>
          <p:cNvSpPr txBox="1"/>
          <p:nvPr/>
        </p:nvSpPr>
        <p:spPr>
          <a:xfrm>
            <a:off x="5586761" y="1198721"/>
            <a:ext cx="6389649" cy="43396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en-US" sz="6600" dirty="0"/>
              <a:t>Chapter Thirteen:</a:t>
            </a:r>
          </a:p>
          <a:p>
            <a:pPr algn="ctr"/>
            <a:endParaRPr lang="en-US" altLang="en-US" sz="4800" dirty="0"/>
          </a:p>
          <a:p>
            <a:pPr algn="ctr"/>
            <a:r>
              <a:rPr lang="en-US" altLang="en-US" sz="5400" dirty="0"/>
              <a:t>Common Property Resources and Public Goods</a:t>
            </a:r>
            <a:endParaRPr lang="en-US" sz="5400" dirty="0"/>
          </a:p>
        </p:txBody>
      </p:sp>
      <p:pic>
        <p:nvPicPr>
          <p:cNvPr id="2" name="Picture 1" descr="Logo&#10;&#10;Description automatically generated">
            <a:extLst>
              <a:ext uri="{FF2B5EF4-FFF2-40B4-BE49-F238E27FC236}">
                <a16:creationId xmlns:a16="http://schemas.microsoft.com/office/drawing/2014/main" id="{7FB4C856-E5CF-29DB-83CE-567636D4467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526403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581271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3200" b="1" dirty="0"/>
              <a:t>Table 13.1 Classification of Different Types of Goods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4A10E4DF-76C1-134A-1305-3C62341EABC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7555" y="1503336"/>
            <a:ext cx="10337651" cy="38590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743550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5126" y="766689"/>
            <a:ext cx="8121748" cy="6091311"/>
          </a:xfrm>
          <a:prstGeom prst="rect">
            <a:avLst/>
          </a:prstGeo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838200" y="213756"/>
            <a:ext cx="9855631" cy="1325563"/>
          </a:xfrm>
        </p:spPr>
        <p:txBody>
          <a:bodyPr>
            <a:normAutofit/>
          </a:bodyPr>
          <a:lstStyle/>
          <a:p>
            <a:pPr algn="ctr"/>
            <a:r>
              <a:rPr lang="en-US" sz="3200" b="1" dirty="0"/>
              <a:t>Figure 13.1 The Market for an Artificially Scarce Good (Cable Television)</a:t>
            </a:r>
          </a:p>
        </p:txBody>
      </p:sp>
    </p:spTree>
    <p:extLst>
      <p:ext uri="{BB962C8B-B14F-4D97-AF65-F5344CB8AC3E}">
        <p14:creationId xmlns:p14="http://schemas.microsoft.com/office/powerpoint/2010/main" val="139745787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52357" y="942536"/>
            <a:ext cx="7887286" cy="5915464"/>
          </a:xfrm>
          <a:prstGeom prst="rect">
            <a:avLst/>
          </a:prstGeo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sz="3200" b="1" dirty="0"/>
              <a:t>Figure 13.2 Common Property Model of a Fishery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199901363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03938" y="883403"/>
            <a:ext cx="7966130" cy="5974597"/>
          </a:xfrm>
          <a:prstGeom prst="rect">
            <a:avLst/>
          </a:prstGeo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743919"/>
          </a:xfrm>
        </p:spPr>
        <p:txBody>
          <a:bodyPr>
            <a:normAutofit/>
          </a:bodyPr>
          <a:lstStyle/>
          <a:p>
            <a:pPr algn="ctr"/>
            <a:r>
              <a:rPr lang="en-US" sz="3200" b="1" dirty="0"/>
              <a:t>Figure 13.3 The Benefits of Public Goods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4042209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838199" y="1"/>
            <a:ext cx="10692539" cy="805912"/>
          </a:xfrm>
        </p:spPr>
        <p:txBody>
          <a:bodyPr>
            <a:normAutofit/>
          </a:bodyPr>
          <a:lstStyle/>
          <a:p>
            <a:pPr algn="ctr"/>
            <a:r>
              <a:rPr lang="en-US" sz="3200" b="1" dirty="0"/>
              <a:t>Figure 13.4 Carbon Emissions per Capita, 2020, Select Countries </a:t>
            </a:r>
            <a:endParaRPr lang="en-US" sz="3200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D146EE1-3D87-D74B-BAE4-FEB41E76A4F7}"/>
              </a:ext>
            </a:extLst>
          </p:cNvPr>
          <p:cNvSpPr txBox="1"/>
          <p:nvPr/>
        </p:nvSpPr>
        <p:spPr>
          <a:xfrm>
            <a:off x="2683824" y="6164026"/>
            <a:ext cx="807522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i="1" dirty="0">
                <a:effectLst/>
                <a:ea typeface="Times New Roman" panose="02020603050405020304" pitchFamily="18" charset="0"/>
              </a:rPr>
              <a:t>Source:</a:t>
            </a:r>
            <a:r>
              <a:rPr lang="en-GB" sz="1600" dirty="0">
                <a:effectLst/>
                <a:ea typeface="Times New Roman" panose="02020603050405020304" pitchFamily="18" charset="0"/>
              </a:rPr>
              <a:t> Global Carbon Atlas, </a:t>
            </a:r>
            <a:r>
              <a:rPr lang="en-GB" sz="1600" u="sng" dirty="0">
                <a:effectLst/>
                <a:ea typeface="Times New Roman" panose="02020603050405020304" pitchFamily="18" charset="0"/>
                <a:hlinkClick r:id="rId2"/>
              </a:rPr>
              <a:t>http://www.globalcarbonatlas.org/en/CO2-emissions</a:t>
            </a:r>
            <a:r>
              <a:rPr lang="en-GB" sz="1600" dirty="0">
                <a:effectLst/>
                <a:ea typeface="Times New Roman" panose="02020603050405020304" pitchFamily="18" charset="0"/>
              </a:rPr>
              <a:t>.</a:t>
            </a:r>
            <a:endParaRPr lang="en-US" sz="1600" dirty="0">
              <a:effectLst/>
              <a:ea typeface="Times New Roman" panose="02020603050405020304" pitchFamily="18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96CAE7D-5196-E622-58E9-B3DDBC762F6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92643" y="626289"/>
            <a:ext cx="7383649" cy="55377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931821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sz="3200" b="1" dirty="0"/>
              <a:t>Figure 13.5 Global Greenhouse Gas Emissions and Temperature Increase Under Alternative Scenarios</a:t>
            </a:r>
            <a:endParaRPr lang="en-US" sz="3200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05D74A0-2637-CB4B-82BD-3DE7DAC3CEF7}"/>
              </a:ext>
            </a:extLst>
          </p:cNvPr>
          <p:cNvSpPr txBox="1"/>
          <p:nvPr/>
        </p:nvSpPr>
        <p:spPr>
          <a:xfrm>
            <a:off x="1686296" y="6139544"/>
            <a:ext cx="985256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GB" sz="1600" i="1" dirty="0">
                <a:effectLst/>
                <a:ea typeface="Times New Roman" panose="02020603050405020304" pitchFamily="18" charset="0"/>
              </a:rPr>
              <a:t>Source:</a:t>
            </a:r>
            <a:r>
              <a:rPr lang="en-GB" sz="1600" dirty="0">
                <a:effectLst/>
                <a:ea typeface="Times New Roman" panose="02020603050405020304" pitchFamily="18" charset="0"/>
              </a:rPr>
              <a:t> Climate Action Tracker, </a:t>
            </a:r>
            <a:r>
              <a:rPr lang="en-GB" sz="1600" u="sng" dirty="0">
                <a:effectLst/>
                <a:ea typeface="Times New Roman" panose="02020603050405020304" pitchFamily="18" charset="0"/>
                <a:hlinkClick r:id="rId2"/>
              </a:rPr>
              <a:t>https://climateactiontracker.org/global/temperatures/</a:t>
            </a:r>
            <a:r>
              <a:rPr lang="en-GB" sz="1600" dirty="0">
                <a:effectLst/>
                <a:ea typeface="Times New Roman" panose="02020603050405020304" pitchFamily="18" charset="0"/>
              </a:rPr>
              <a:t>. </a:t>
            </a:r>
            <a:endParaRPr lang="en-US" sz="1600" dirty="0">
              <a:effectLst/>
              <a:ea typeface="Times New Roman" panose="02020603050405020304" pitchFamily="18" charset="0"/>
            </a:endParaRPr>
          </a:p>
          <a:p>
            <a:r>
              <a:rPr lang="en-GB" sz="1600" i="1" dirty="0">
                <a:effectLst/>
                <a:ea typeface="Times New Roman" panose="02020603050405020304" pitchFamily="18" charset="0"/>
              </a:rPr>
              <a:t>Note:</a:t>
            </a:r>
            <a:r>
              <a:rPr lang="en-GB" sz="1600" dirty="0">
                <a:effectLst/>
                <a:ea typeface="Times New Roman" panose="02020603050405020304" pitchFamily="18" charset="0"/>
              </a:rPr>
              <a:t> Emissions data include carbon dioxide and other greenhouse gases converted to carbon dioxide equivalents</a:t>
            </a:r>
            <a:r>
              <a:rPr lang="en-US" sz="1600" dirty="0">
                <a:effectLst/>
              </a:rPr>
              <a:t> </a:t>
            </a:r>
            <a:endParaRPr lang="en-US" sz="160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892345A-A3F2-978D-E37A-C40F31FB8E8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09800" y="1413243"/>
            <a:ext cx="7772400" cy="40315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965095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966651"/>
          </a:xfrm>
        </p:spPr>
        <p:txBody>
          <a:bodyPr>
            <a:normAutofit fontScale="90000"/>
          </a:bodyPr>
          <a:lstStyle/>
          <a:p>
            <a:pPr algn="ctr"/>
            <a:r>
              <a:rPr lang="en-US" sz="3200" b="1" dirty="0"/>
              <a:t>Figure 13.6 Cost Comparison of Electricity Generation from Different Energy Sources, 2021</a:t>
            </a:r>
            <a:endParaRPr lang="en-US" sz="3200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304B9FC-36A5-6649-8F41-E214EB80024B}"/>
              </a:ext>
            </a:extLst>
          </p:cNvPr>
          <p:cNvSpPr txBox="1"/>
          <p:nvPr/>
        </p:nvSpPr>
        <p:spPr>
          <a:xfrm>
            <a:off x="5884222" y="6366388"/>
            <a:ext cx="7517081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Source: Lazard, 2021.</a:t>
            </a:r>
          </a:p>
          <a:p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E41B57A-9C80-27D6-BED7-A7F8B0FFE1E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04457" y="1110344"/>
            <a:ext cx="6977742" cy="52333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69488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16</TotalTime>
  <Words>137</Words>
  <Application>Microsoft Macintosh PowerPoint</Application>
  <PresentationFormat>Widescreen</PresentationFormat>
  <Paragraphs>14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2" baseType="lpstr">
      <vt:lpstr>Arial</vt:lpstr>
      <vt:lpstr>Calibri</vt:lpstr>
      <vt:lpstr>Calibri Light</vt:lpstr>
      <vt:lpstr>Office Theme</vt:lpstr>
      <vt:lpstr>PowerPoint Presentation</vt:lpstr>
      <vt:lpstr>Table 13.1 Classification of Different Types of Goods</vt:lpstr>
      <vt:lpstr>Figure 13.1 The Market for an Artificially Scarce Good (Cable Television)</vt:lpstr>
      <vt:lpstr>Figure 13.2 Common Property Model of a Fishery</vt:lpstr>
      <vt:lpstr>Figure 13.3 The Benefits of Public Goods</vt:lpstr>
      <vt:lpstr>Figure 13.4 Carbon Emissions per Capita, 2020, Select Countries </vt:lpstr>
      <vt:lpstr>Figure 13.5 Global Greenhouse Gas Emissions and Temperature Increase Under Alternative Scenarios</vt:lpstr>
      <vt:lpstr>Figure 13.6 Cost Comparison of Electricity Generation from Different Energy Sources, 2021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hannahjoy803@gmail.com</dc:creator>
  <cp:lastModifiedBy>Pratistha Joshi</cp:lastModifiedBy>
  <cp:revision>13</cp:revision>
  <dcterms:created xsi:type="dcterms:W3CDTF">2018-09-28T05:04:44Z</dcterms:created>
  <dcterms:modified xsi:type="dcterms:W3CDTF">2022-12-29T17:59:41Z</dcterms:modified>
</cp:coreProperties>
</file>