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72" r:id="rId2"/>
    <p:sldId id="256" r:id="rId3"/>
    <p:sldId id="257" r:id="rId4"/>
    <p:sldId id="258" r:id="rId5"/>
    <p:sldId id="259" r:id="rId6"/>
    <p:sldId id="260" r:id="rId7"/>
    <p:sldId id="261" r:id="rId8"/>
    <p:sldId id="273" r:id="rId9"/>
    <p:sldId id="274" r:id="rId10"/>
    <p:sldId id="262" r:id="rId11"/>
    <p:sldId id="276" r:id="rId12"/>
    <p:sldId id="263" r:id="rId13"/>
    <p:sldId id="277" r:id="rId14"/>
    <p:sldId id="278" r:id="rId15"/>
    <p:sldId id="26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27"/>
    <p:restoredTop sz="94681"/>
  </p:normalViewPr>
  <p:slideViewPr>
    <p:cSldViewPr snapToGrid="0" snapToObjects="1">
      <p:cViewPr varScale="1">
        <p:scale>
          <a:sx n="98" d="100"/>
          <a:sy n="98" d="100"/>
        </p:scale>
        <p:origin x="200" y="7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C8A043-9B5E-7249-A5B2-9DBBBE4DAD89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FD8A73-ED41-AC48-AB4E-1C7F77DAA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3662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E439D7-6E4A-B142-8B15-AEA9F8663466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D9655C-A2D3-7545-BF0A-00D4E4791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757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9655C-A2D3-7545-BF0A-00D4E4791D7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705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05EE5-10B1-E148-A16A-158D012BC865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6CAF-944F-1A46-BCD7-3FFEAF6F4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470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05EE5-10B1-E148-A16A-158D012BC865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6CAF-944F-1A46-BCD7-3FFEAF6F4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042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05EE5-10B1-E148-A16A-158D012BC865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6CAF-944F-1A46-BCD7-3FFEAF6F4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328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05EE5-10B1-E148-A16A-158D012BC865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6CAF-944F-1A46-BCD7-3FFEAF6F4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06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05EE5-10B1-E148-A16A-158D012BC865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6CAF-944F-1A46-BCD7-3FFEAF6F4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734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05EE5-10B1-E148-A16A-158D012BC865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6CAF-944F-1A46-BCD7-3FFEAF6F4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50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05EE5-10B1-E148-A16A-158D012BC865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6CAF-944F-1A46-BCD7-3FFEAF6F4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36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05EE5-10B1-E148-A16A-158D012BC865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6CAF-944F-1A46-BCD7-3FFEAF6F4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312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05EE5-10B1-E148-A16A-158D012BC865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6CAF-944F-1A46-BCD7-3FFEAF6F4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699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05EE5-10B1-E148-A16A-158D012BC865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6CAF-944F-1A46-BCD7-3FFEAF6F4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086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05EE5-10B1-E148-A16A-158D012BC865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6CAF-944F-1A46-BCD7-3FFEAF6F4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969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C05EE5-10B1-E148-A16A-158D012BC865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36CAF-944F-1A46-BCD7-3FFEAF6F4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472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541173-9964-4A4B-8598-551AE8076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0352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E332F5-376F-EC47-80CE-93E4E0557041}"/>
              </a:ext>
            </a:extLst>
          </p:cNvPr>
          <p:cNvSpPr txBox="1"/>
          <p:nvPr/>
        </p:nvSpPr>
        <p:spPr>
          <a:xfrm>
            <a:off x="5586761" y="1213008"/>
            <a:ext cx="638964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6600" dirty="0"/>
              <a:t>Chapter Eleven:</a:t>
            </a:r>
          </a:p>
          <a:p>
            <a:pPr algn="ctr"/>
            <a:endParaRPr lang="en-US" altLang="en-US" sz="4800" dirty="0"/>
          </a:p>
          <a:p>
            <a:pPr algn="ctr"/>
            <a:r>
              <a:rPr lang="en-US" altLang="en-US" sz="5400" dirty="0"/>
              <a:t>Taxes and Tax Policy</a:t>
            </a:r>
            <a:endParaRPr lang="en-US" sz="5400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EAB50E82-E8BA-3F5C-701C-FEE888F076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264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000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11.1 The Impact of a Tax on the Market for Cups of Coffee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E782BA-2FD3-93E4-2E94-B6C22C25B3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583" y="1182550"/>
            <a:ext cx="8020831" cy="528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579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464" y="872197"/>
            <a:ext cx="7981071" cy="598580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199" y="97497"/>
            <a:ext cx="10515600" cy="111735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11.2 The Impact of an Excise Tax with an Inelastic Demand Curve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78717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080" y="960120"/>
            <a:ext cx="7863840" cy="589788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37360" y="200722"/>
            <a:ext cx="9326880" cy="1157815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11.3 The Impact of an Excise Tax with an Elastic Demand Curve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57681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906" y="653143"/>
            <a:ext cx="8273143" cy="620485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15926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11.4 Tax Revenue from a Tax on Cups of Coffee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21990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95309"/>
            <a:ext cx="10515600" cy="1084852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Table 11.1 Summary of Excise Tax Impacts for Products with Elastic and Inelastic Demand Curves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EFF38-65D9-C9F6-A4DA-692711F627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460" y="1510283"/>
            <a:ext cx="9803080" cy="464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559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652" y="618979"/>
            <a:ext cx="8318695" cy="623902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199" y="-17842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11.5 Welfare Analysis of an Excise Tax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07689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212726"/>
            <a:ext cx="10515600" cy="649424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Table 11.2:  U.S. Federal Marginal Tax Rates, 2022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6B9788-0C91-E9C9-5E62-FFA32ECC0D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007" y="862150"/>
            <a:ext cx="11388061" cy="5277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335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95309"/>
            <a:ext cx="10515600" cy="745218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Table 11.3: Valeria’s Federal Income Tax Calculations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EF44A9-0ED6-2231-157C-359E96A914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386" y="1133848"/>
            <a:ext cx="10301278" cy="521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4097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11.6 Tax Receipts in the United States, as a Percentage of GDP, 1950-2020</a:t>
            </a: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2BDC8C-8398-DB41-A1F2-A94AFA32A77E}"/>
              </a:ext>
            </a:extLst>
          </p:cNvPr>
          <p:cNvSpPr txBox="1"/>
          <p:nvPr/>
        </p:nvSpPr>
        <p:spPr>
          <a:xfrm>
            <a:off x="3822957" y="6433807"/>
            <a:ext cx="773894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U.S. Bureau of Economic Analysis, National Income and Product Accounts.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9E801D-0B6E-0D62-B760-334C80375E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406" y="1410323"/>
            <a:ext cx="6572794" cy="493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98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763C4-DB9A-6F20-73D5-BCF940BD1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006" y="220117"/>
            <a:ext cx="10515600" cy="707345"/>
          </a:xfrm>
        </p:spPr>
        <p:txBody>
          <a:bodyPr>
            <a:normAutofit fontScale="90000"/>
          </a:bodyPr>
          <a:lstStyle/>
          <a:p>
            <a:r>
              <a:rPr lang="en-US" sz="3600" b="1" dirty="0"/>
              <a:t>Figure 11.7: Comparison of Government Revenues in Select Countries, 2019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386C22-1634-D1CE-0A97-9ADBA5437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940" y="954298"/>
            <a:ext cx="7056120" cy="52920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8F37852-D1F7-B822-1726-44F1E4939A55}"/>
              </a:ext>
            </a:extLst>
          </p:cNvPr>
          <p:cNvSpPr txBox="1"/>
          <p:nvPr/>
        </p:nvSpPr>
        <p:spPr>
          <a:xfrm>
            <a:off x="3415937" y="6273225"/>
            <a:ext cx="61003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Source: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World Bank, World Development Indicators database.</a:t>
            </a:r>
            <a:endParaRPr lang="en-US" sz="1600" dirty="0">
              <a:effectLst/>
              <a:ea typeface="Times New Roman" panose="02020603050405020304" pitchFamily="18" charset="0"/>
            </a:endParaRPr>
          </a:p>
          <a:p>
            <a:r>
              <a:rPr lang="en-GB" sz="1600" i="1" dirty="0">
                <a:effectLst/>
                <a:ea typeface="Times New Roman" panose="02020603050405020304" pitchFamily="18" charset="0"/>
              </a:rPr>
              <a:t>Note: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Data for China and India are from 2018.</a:t>
            </a:r>
            <a:r>
              <a:rPr lang="en-US" sz="1600" dirty="0">
                <a:effectLst/>
              </a:rPr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639381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11.8 International Comparison of Overall Tax Receipts, Select Countries, 2019</a:t>
            </a: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4FF045-C0B7-8A43-8F0F-067B5C83B9D8}"/>
              </a:ext>
            </a:extLst>
          </p:cNvPr>
          <p:cNvSpPr txBox="1"/>
          <p:nvPr/>
        </p:nvSpPr>
        <p:spPr>
          <a:xfrm>
            <a:off x="2939143" y="6358342"/>
            <a:ext cx="73320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Source: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OECD, </a:t>
            </a:r>
            <a:r>
              <a:rPr lang="en-GB" sz="1600" dirty="0" err="1">
                <a:effectLst/>
                <a:ea typeface="Times New Roman" panose="02020603050405020304" pitchFamily="18" charset="0"/>
              </a:rPr>
              <a:t>OECD.Stat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, Global Revenue Statistics Database.</a:t>
            </a:r>
            <a:endParaRPr lang="en-US" sz="1600" dirty="0">
              <a:effectLst/>
              <a:ea typeface="Times New Roman" panose="02020603050405020304" pitchFamily="18" charset="0"/>
            </a:endParaRPr>
          </a:p>
          <a:p>
            <a:r>
              <a:rPr lang="en-GB" sz="1600" i="1" dirty="0">
                <a:effectLst/>
                <a:ea typeface="Times New Roman" panose="02020603050405020304" pitchFamily="18" charset="0"/>
              </a:rPr>
              <a:t>Note: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Data for China, Japan, and Nigeria are for 2018.</a:t>
            </a:r>
            <a:r>
              <a:rPr lang="en-US" sz="1600" dirty="0">
                <a:effectLst/>
              </a:rPr>
              <a:t> </a:t>
            </a:r>
            <a:endParaRPr lang="en-US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228494-6148-C84A-0B0C-A5838CD74F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7886" y="1085846"/>
            <a:ext cx="7029994" cy="527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0591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B4D9B-7189-44BF-A206-B290252BB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565" y="193992"/>
            <a:ext cx="10918371" cy="640715"/>
          </a:xfrm>
        </p:spPr>
        <p:txBody>
          <a:bodyPr>
            <a:noAutofit/>
          </a:bodyPr>
          <a:lstStyle/>
          <a:p>
            <a:r>
              <a:rPr lang="en-US" sz="3200" b="1" dirty="0"/>
              <a:t>Figure 11.9. The Distribution of Taxes in the United States, 2020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82A3F3-771F-C4E4-EBB2-DACA954EC0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9508" y="806632"/>
            <a:ext cx="7382691" cy="55370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9480CB-66D7-56F3-BADB-D5551564FE1A}"/>
              </a:ext>
            </a:extLst>
          </p:cNvPr>
          <p:cNvSpPr txBox="1"/>
          <p:nvPr/>
        </p:nvSpPr>
        <p:spPr>
          <a:xfrm>
            <a:off x="4487092" y="6205934"/>
            <a:ext cx="6100354" cy="423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Source: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</a:t>
            </a:r>
            <a:r>
              <a:rPr lang="en-GB" sz="1600" dirty="0" err="1">
                <a:effectLst/>
                <a:ea typeface="Times New Roman" panose="02020603050405020304" pitchFamily="18" charset="0"/>
              </a:rPr>
              <a:t>Wamhoff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and Gardner, 2020.</a:t>
            </a:r>
            <a:endParaRPr lang="en-US" sz="24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8207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03E7C-3AD7-B3CB-DD5B-5791E8333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741"/>
            <a:ext cx="10515600" cy="745218"/>
          </a:xfrm>
        </p:spPr>
        <p:txBody>
          <a:bodyPr>
            <a:normAutofit fontScale="90000"/>
          </a:bodyPr>
          <a:lstStyle/>
          <a:p>
            <a:r>
              <a:rPr lang="en-US" sz="3200" b="1" dirty="0"/>
              <a:t>Figure 11.10: </a:t>
            </a:r>
            <a:r>
              <a:rPr lang="en-GB" sz="3200" b="1" dirty="0">
                <a:effectLst/>
                <a:ea typeface="Times New Roman" panose="02020603050405020304" pitchFamily="18" charset="0"/>
              </a:rPr>
              <a:t>Value-Added Taxes as a Percent of Income, by Income Decile, for 26 OECD Countries</a:t>
            </a:r>
            <a:r>
              <a:rPr lang="en-US" sz="3200" b="1" dirty="0">
                <a:effectLst/>
              </a:rPr>
              <a:t> </a:t>
            </a:r>
            <a:endParaRPr lang="en-US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F4F2F3-97CE-2181-364C-C36A870615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1995" y="1130882"/>
            <a:ext cx="7024223" cy="52681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D0D06DE-C706-89E7-F996-3C6956395982}"/>
              </a:ext>
            </a:extLst>
          </p:cNvPr>
          <p:cNvSpPr txBox="1"/>
          <p:nvPr/>
        </p:nvSpPr>
        <p:spPr>
          <a:xfrm>
            <a:off x="4878977" y="6399050"/>
            <a:ext cx="6100354" cy="423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Source: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Thomas, 2020.</a:t>
            </a:r>
            <a:endParaRPr lang="en-US" sz="24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136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/>
              <a:t>Figure 11.11 The Top Marginal Federal Income Tax Rate and Cumulative Growth of Real GDP per Capita by Decade, 1950-2020</a:t>
            </a: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1DEAF4-77B6-4A43-B421-2929E1CFFEBC}"/>
              </a:ext>
            </a:extLst>
          </p:cNvPr>
          <p:cNvSpPr txBox="1"/>
          <p:nvPr/>
        </p:nvSpPr>
        <p:spPr>
          <a:xfrm>
            <a:off x="1761893" y="6019669"/>
            <a:ext cx="1015876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Sources: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Federal Reserve Economic Data, Real Gross Domestic Product per Capita; Tax Policy </a:t>
            </a:r>
            <a:r>
              <a:rPr lang="en-GB" sz="1600" dirty="0" err="1">
                <a:effectLst/>
                <a:ea typeface="Times New Roman" panose="02020603050405020304" pitchFamily="18" charset="0"/>
              </a:rPr>
              <a:t>Center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, https://</a:t>
            </a:r>
            <a:r>
              <a:rPr lang="en-GB" sz="1600" dirty="0" err="1">
                <a:effectLst/>
                <a:ea typeface="Times New Roman" panose="02020603050405020304" pitchFamily="18" charset="0"/>
              </a:rPr>
              <a:t>www.taxpolicycenter.org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/statistics/historical-highest-marginal-income-tax-rates. </a:t>
            </a:r>
            <a:endParaRPr lang="en-US" sz="1600" dirty="0">
              <a:effectLst/>
              <a:ea typeface="Times New Roman" panose="02020603050405020304" pitchFamily="18" charset="0"/>
            </a:endParaRPr>
          </a:p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Note: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Percentages are cumulative growth of real GDP per capita per decade.</a:t>
            </a:r>
            <a:endParaRPr lang="en-US" sz="1600" dirty="0">
              <a:effectLst/>
              <a:ea typeface="Times New Roman" panose="02020603050405020304" pitchFamily="18" charset="0"/>
            </a:endParaRPr>
          </a:p>
          <a:p>
            <a:endParaRPr lang="en-US" sz="1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896081-0944-66AC-D5E1-6BCD6B264B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6317" y="1169124"/>
            <a:ext cx="6497683" cy="487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445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320</Words>
  <Application>Microsoft Macintosh PowerPoint</Application>
  <PresentationFormat>Widescreen</PresentationFormat>
  <Paragraphs>27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Figure 11.1 The Impact of a Tax on the Market for Cups of Coffee</vt:lpstr>
      <vt:lpstr>Figure 11.2 The Impact of an Excise Tax with an Inelastic Demand Curve</vt:lpstr>
      <vt:lpstr>Figure 11.3 The Impact of an Excise Tax with an Elastic Demand Curve</vt:lpstr>
      <vt:lpstr>Figure 11.4 Tax Revenue from a Tax on Cups of Coffee</vt:lpstr>
      <vt:lpstr>Table 11.1 Summary of Excise Tax Impacts for Products with Elastic and Inelastic Demand Curves</vt:lpstr>
      <vt:lpstr>Figure 11.5 Welfare Analysis of an Excise Tax</vt:lpstr>
      <vt:lpstr>Table 11.2:  U.S. Federal Marginal Tax Rates, 2022</vt:lpstr>
      <vt:lpstr>Table 11.3: Valeria’s Federal Income Tax Calculations</vt:lpstr>
      <vt:lpstr>Figure 11.6 Tax Receipts in the United States, as a Percentage of GDP, 1950-2020</vt:lpstr>
      <vt:lpstr>Figure 11.7: Comparison of Government Revenues in Select Countries, 2019</vt:lpstr>
      <vt:lpstr>Figure 11.8 International Comparison of Overall Tax Receipts, Select Countries, 2019</vt:lpstr>
      <vt:lpstr>Figure 11.9. The Distribution of Taxes in the United States, 2020</vt:lpstr>
      <vt:lpstr>Figure 11.10: Value-Added Taxes as a Percent of Income, by Income Decile, for 26 OECD Countries </vt:lpstr>
      <vt:lpstr>Figure 11.11 The Top Marginal Federal Income Tax Rate and Cumulative Growth of Real GDP per Capita by Decade, 1950-2020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hannahjoy803@gmail.com</dc:creator>
  <cp:lastModifiedBy>Pratistha Joshi</cp:lastModifiedBy>
  <cp:revision>20</cp:revision>
  <dcterms:created xsi:type="dcterms:W3CDTF">2018-09-28T04:55:23Z</dcterms:created>
  <dcterms:modified xsi:type="dcterms:W3CDTF">2022-12-29T16:42:09Z</dcterms:modified>
</cp:coreProperties>
</file>