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2" r:id="rId2"/>
    <p:sldId id="260" r:id="rId3"/>
    <p:sldId id="257" r:id="rId4"/>
    <p:sldId id="258" r:id="rId5"/>
    <p:sldId id="259" r:id="rId6"/>
    <p:sldId id="261" r:id="rId7"/>
    <p:sldId id="273" r:id="rId8"/>
    <p:sldId id="270" r:id="rId9"/>
    <p:sldId id="262" r:id="rId10"/>
    <p:sldId id="263" r:id="rId11"/>
    <p:sldId id="264" r:id="rId12"/>
    <p:sldId id="274" r:id="rId13"/>
    <p:sldId id="265" r:id="rId14"/>
    <p:sldId id="27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5568"/>
    <p:restoredTop sz="94681"/>
  </p:normalViewPr>
  <p:slideViewPr>
    <p:cSldViewPr snapToGrid="0" snapToObjects="1">
      <p:cViewPr varScale="1">
        <p:scale>
          <a:sx n="78" d="100"/>
          <a:sy n="78" d="100"/>
        </p:scale>
        <p:origin x="168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4038C-959A-4E4E-83D2-2A2679BA6CB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5B66A-BA23-5145-84A5-5707ABF3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9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7C594-B9B6-C141-8DE9-EE90390EC727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11D9F-0836-744D-8F05-96DE0C445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9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4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6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8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5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2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2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5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647B3-5D29-BA4C-B87A-1A34B2A8E188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17593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Economic and Social Inequality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F4F1ADC-BDC8-8773-4455-8D819C080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5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900" y="0"/>
            <a:ext cx="8882744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10.1 Household Income Distribution in the United States, 2020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33938-3EC2-CE4B-8B11-ADEE269A224F}"/>
              </a:ext>
            </a:extLst>
          </p:cNvPr>
          <p:cNvSpPr txBox="1"/>
          <p:nvPr/>
        </p:nvSpPr>
        <p:spPr>
          <a:xfrm>
            <a:off x="4376057" y="6238060"/>
            <a:ext cx="2775858" cy="34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Shrider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95D48A-240A-502A-3A6C-644D17B20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65" y="1669009"/>
            <a:ext cx="10824148" cy="456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9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820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10.1 Lorenz Curve for the United States,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5B723-D66C-9F4F-A38A-2B77F62F2AE9}"/>
              </a:ext>
            </a:extLst>
          </p:cNvPr>
          <p:cNvSpPr txBox="1"/>
          <p:nvPr/>
        </p:nvSpPr>
        <p:spPr>
          <a:xfrm>
            <a:off x="4767943" y="6356591"/>
            <a:ext cx="6056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Shrider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84744-9103-C18F-5FF0-1461B4558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42" y="868202"/>
            <a:ext cx="7385957" cy="540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1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10.2 Lorenz Curves for Brazil, Sweden, the United Kingdom, and the United States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6D441-CC35-6448-BAEF-01AE3B21718F}"/>
              </a:ext>
            </a:extLst>
          </p:cNvPr>
          <p:cNvSpPr txBox="1"/>
          <p:nvPr/>
        </p:nvSpPr>
        <p:spPr>
          <a:xfrm>
            <a:off x="1463834" y="6343650"/>
            <a:ext cx="1000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effectLst/>
                <a:ea typeface="Times New Roman" panose="02020603050405020304" pitchFamily="18" charset="0"/>
              </a:rPr>
              <a:t>Source: World Bank, World Development Indicators database. Data are for 2018, except for the United Kingdom (2017).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05B52-2DB3-67A9-76C1-B46F2F3A2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370" y="1330778"/>
            <a:ext cx="6683829" cy="501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0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3076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10.3 The Gini Coefficient: A / (A + B)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FD05F2-A5FD-ACEB-2EA6-8D0D4EC1A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556" y="830769"/>
            <a:ext cx="7320643" cy="55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2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81642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10.4 Gini Coefficient in the United States, 1967-2020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5792C-88A5-9747-A174-77AF5F5324C6}"/>
              </a:ext>
            </a:extLst>
          </p:cNvPr>
          <p:cNvSpPr txBox="1"/>
          <p:nvPr/>
        </p:nvSpPr>
        <p:spPr>
          <a:xfrm>
            <a:off x="4620986" y="6230674"/>
            <a:ext cx="5993468" cy="515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Shrider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2021, Table A-5. 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1D2578-C18A-2B4E-398B-6E7E795FB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956" y="676631"/>
            <a:ext cx="7549243" cy="56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10.5 Income Shares of Top-Income Groups, </a:t>
            </a:r>
            <a:br>
              <a:rPr lang="en-US" sz="3200" b="1" dirty="0"/>
            </a:br>
            <a:r>
              <a:rPr lang="en-US" sz="3200" b="1" dirty="0"/>
              <a:t>United States, 1913-2020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72F0E-B87B-9242-AAB7-B1FB37C37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843" y="1114819"/>
            <a:ext cx="6800850" cy="5100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F9D203-F7A1-635D-6AEE-BC7BB591B323}"/>
              </a:ext>
            </a:extLst>
          </p:cNvPr>
          <p:cNvSpPr txBox="1"/>
          <p:nvPr/>
        </p:nvSpPr>
        <p:spPr>
          <a:xfrm>
            <a:off x="3526973" y="6365373"/>
            <a:ext cx="6098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World Inequality Database, https://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wid.world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/country/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usa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/. 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0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10.6 The Distribution of Wealth in the United States, 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8E8B0-C3CB-EB42-8C58-3B5E275DB24B}"/>
              </a:ext>
            </a:extLst>
          </p:cNvPr>
          <p:cNvSpPr txBox="1"/>
          <p:nvPr/>
        </p:nvSpPr>
        <p:spPr>
          <a:xfrm>
            <a:off x="4386648" y="6317660"/>
            <a:ext cx="5844746" cy="515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United States Federal Reserve,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E7811-9219-48E7-2D42-A2204FD8E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085850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1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10.7 Actual, Estimated, and Ideal Distribution of Wealth in the United States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C6668-A6F9-B64C-8835-3DAB426262A8}"/>
              </a:ext>
            </a:extLst>
          </p:cNvPr>
          <p:cNvSpPr txBox="1"/>
          <p:nvPr/>
        </p:nvSpPr>
        <p:spPr>
          <a:xfrm>
            <a:off x="4077730" y="6400800"/>
            <a:ext cx="4967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Norton and </a:t>
            </a:r>
            <a:r>
              <a:rPr lang="en-US" sz="1600" dirty="0" err="1"/>
              <a:t>Ariely</a:t>
            </a:r>
            <a:r>
              <a:rPr lang="en-US" sz="1600" dirty="0"/>
              <a:t>, 2011.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B69D56-BB29-7E0E-B927-4D4D737CB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49874"/>
            <a:ext cx="7772400" cy="511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9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10.8 Median Household Income in the United States by Select Characteristics, 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14815-E2F4-5046-BB01-5BF2DE8EBAE0}"/>
              </a:ext>
            </a:extLst>
          </p:cNvPr>
          <p:cNvSpPr txBox="1"/>
          <p:nvPr/>
        </p:nvSpPr>
        <p:spPr>
          <a:xfrm>
            <a:off x="4199089" y="6342153"/>
            <a:ext cx="5214552" cy="515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Shrider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2021, Table A-1.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7605E4-1D10-7249-76E7-A3AFB794C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113" y="1096598"/>
            <a:ext cx="7170475" cy="546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4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40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10.9 Median Value of Household Assets in the United States by Select Characteristics, 2019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06565-7558-324B-8E10-8B02881ED8BF}"/>
              </a:ext>
            </a:extLst>
          </p:cNvPr>
          <p:cNvSpPr txBox="1"/>
          <p:nvPr/>
        </p:nvSpPr>
        <p:spPr>
          <a:xfrm>
            <a:off x="1894115" y="6417968"/>
            <a:ext cx="9259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U.S. Census Bureau,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Wealth, Asset Ownership, and Debt of Households Detailed Tables: 2019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 Table 1.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4FCCF2-1296-6F50-B474-5284D38FA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095" y="1094015"/>
            <a:ext cx="7059386" cy="532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7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1987-6863-755A-8208-1736359F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748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Table 10.2 Probability of Earning More than One’s Parents, United 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899E7-1181-E8DF-F62C-2A4D47A0E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146" y="1485900"/>
            <a:ext cx="9238398" cy="486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67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77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10.10 Income Gini Coefficient for Select Countries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724EC-8FC6-144D-97A8-73AA9B97324F}"/>
              </a:ext>
            </a:extLst>
          </p:cNvPr>
          <p:cNvSpPr txBox="1"/>
          <p:nvPr/>
        </p:nvSpPr>
        <p:spPr>
          <a:xfrm>
            <a:off x="2516658" y="6217105"/>
            <a:ext cx="7345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CIA World Factbook, United States Central Intelligence Agency.</a:t>
            </a:r>
          </a:p>
          <a:p>
            <a:r>
              <a:rPr lang="en-US" sz="1600" dirty="0"/>
              <a:t>Note: Year of data varies.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629DE-3873-141D-DB92-EEFC54A96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658" y="744494"/>
            <a:ext cx="7465541" cy="559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0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BE6E-284C-B686-BC5B-91CA28B9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378"/>
            <a:ext cx="10515600" cy="598261"/>
          </a:xfrm>
        </p:spPr>
        <p:txBody>
          <a:bodyPr>
            <a:normAutofit/>
          </a:bodyPr>
          <a:lstStyle/>
          <a:p>
            <a:r>
              <a:rPr lang="en-US" sz="3200" b="1" dirty="0"/>
              <a:t>Figure 10.11 Wealth Gini Coefficient for Select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9BC0AB-C6A1-7470-E91F-FA7090B2C780}"/>
              </a:ext>
            </a:extLst>
          </p:cNvPr>
          <p:cNvSpPr txBox="1"/>
          <p:nvPr/>
        </p:nvSpPr>
        <p:spPr>
          <a:xfrm>
            <a:off x="4208690" y="6343649"/>
            <a:ext cx="609872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Credit Suisse, 2021.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FE82D-90B0-5B8F-D57B-DE3F27EE7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674" y="788640"/>
            <a:ext cx="7647526" cy="57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63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97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10.12 Global Income Distribution, 1980 and 2020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432B2-E368-6040-951F-6DB8CB432854}"/>
              </a:ext>
            </a:extLst>
          </p:cNvPr>
          <p:cNvSpPr txBox="1"/>
          <p:nvPr/>
        </p:nvSpPr>
        <p:spPr>
          <a:xfrm>
            <a:off x="2446380" y="6273224"/>
            <a:ext cx="7299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Chancel </a:t>
            </a:r>
            <a:r>
              <a:rPr lang="en-GB" sz="1600" i="1" dirty="0">
                <a:effectLst/>
                <a:ea typeface="Times New Roman" panose="02020603050405020304" pitchFamily="18" charset="0"/>
              </a:rPr>
              <a:t>et al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., 2021. </a:t>
            </a:r>
          </a:p>
          <a:p>
            <a:pPr marL="0" marR="0"/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Income adjusted for inflation and purchasing power.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BC146-4954-5289-ADA2-B217E45CD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45" y="979715"/>
            <a:ext cx="10029075" cy="496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96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"/>
            <a:ext cx="10896600" cy="8001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10.13 Median Net Worth per Adult, Select Countries,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D0913-4474-3645-86D2-ED999C925F7E}"/>
              </a:ext>
            </a:extLst>
          </p:cNvPr>
          <p:cNvSpPr txBox="1"/>
          <p:nvPr/>
        </p:nvSpPr>
        <p:spPr>
          <a:xfrm>
            <a:off x="4526986" y="6346075"/>
            <a:ext cx="69771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Credit Suisse, 2021.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70C99C-18CB-69F6-0BF0-DDE500BFC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800101"/>
            <a:ext cx="7391399" cy="554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94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10.14 Market - and Disposable-Income Gini Coefficients, Select OECD Countries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91CE5-D2F3-F44E-BF7B-CE1FF794F387}"/>
              </a:ext>
            </a:extLst>
          </p:cNvPr>
          <p:cNvSpPr txBox="1"/>
          <p:nvPr/>
        </p:nvSpPr>
        <p:spPr>
          <a:xfrm>
            <a:off x="2635078" y="6273225"/>
            <a:ext cx="8204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 online statistics database, Income Distribution Database</a:t>
            </a:r>
          </a:p>
          <a:p>
            <a:r>
              <a:rPr lang="en-US" sz="1600" dirty="0"/>
              <a:t>Note: Data for most countries are from 2017 and 2018.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A3B35-DE37-8017-D0AB-06DD537D0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28" y="1215340"/>
            <a:ext cx="5272915" cy="50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9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394</Words>
  <Application>Microsoft Macintosh PowerPoint</Application>
  <PresentationFormat>Widescreen</PresentationFormat>
  <Paragraphs>38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Table 10.1 Household Income Distribution in the United States, 2020 </vt:lpstr>
      <vt:lpstr>Figure 10.1 Lorenz Curve for the United States, 2020</vt:lpstr>
      <vt:lpstr>Figure 10.2 Lorenz Curves for Brazil, Sweden, the United Kingdom, and the United States</vt:lpstr>
      <vt:lpstr>Figure 10.3 The Gini Coefficient: A / (A + B)</vt:lpstr>
      <vt:lpstr>Figure 10.4 Gini Coefficient in the United States, 1967-2020</vt:lpstr>
      <vt:lpstr>Figure 10.5 Income Shares of Top-Income Groups,  United States, 1913-2020</vt:lpstr>
      <vt:lpstr>Figure 10.6 The Distribution of Wealth in the United States, 2020</vt:lpstr>
      <vt:lpstr>Figure 10.7 Actual, Estimated, and Ideal Distribution of Wealth in the United States</vt:lpstr>
      <vt:lpstr>Figure 10.8 Median Household Income in the United States by Select Characteristics, 2020</vt:lpstr>
      <vt:lpstr>Figure 10.9 Median Value of Household Assets in the United States by Select Characteristics, 2019</vt:lpstr>
      <vt:lpstr>Table 10.2 Probability of Earning More than One’s Parents, United States</vt:lpstr>
      <vt:lpstr>Figure 10.10 Income Gini Coefficient for Select Countries</vt:lpstr>
      <vt:lpstr>Figure 10.11 Wealth Gini Coefficient for Select Countries</vt:lpstr>
      <vt:lpstr>Figure 10.12 Global Income Distribution, 1980 and 2020</vt:lpstr>
      <vt:lpstr>Figure 10.13 Median Net Worth per Adult, Select Countries, 2020</vt:lpstr>
      <vt:lpstr>Figure 10.14 Market - and Disposable-Income Gini Coefficients, Select OECD Countries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20</cp:revision>
  <dcterms:created xsi:type="dcterms:W3CDTF">2018-09-28T04:49:44Z</dcterms:created>
  <dcterms:modified xsi:type="dcterms:W3CDTF">2022-12-29T16:20:22Z</dcterms:modified>
</cp:coreProperties>
</file>