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76" r:id="rId3"/>
    <p:sldId id="262" r:id="rId4"/>
    <p:sldId id="263" r:id="rId5"/>
    <p:sldId id="264" r:id="rId6"/>
    <p:sldId id="277" r:id="rId7"/>
    <p:sldId id="278" r:id="rId8"/>
    <p:sldId id="284" r:id="rId9"/>
    <p:sldId id="285" r:id="rId10"/>
    <p:sldId id="286" r:id="rId11"/>
    <p:sldId id="256" r:id="rId12"/>
    <p:sldId id="281" r:id="rId13"/>
    <p:sldId id="282" r:id="rId14"/>
    <p:sldId id="283" r:id="rId1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84C6B4-628B-4F23-A6B2-2CAC10C9033E}" v="37" dt="2022-02-09T00:18:53.7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42"/>
    <p:restoredTop sz="93605"/>
  </p:normalViewPr>
  <p:slideViewPr>
    <p:cSldViewPr>
      <p:cViewPr varScale="1">
        <p:scale>
          <a:sx n="120" d="100"/>
          <a:sy n="120" d="100"/>
        </p:scale>
        <p:origin x="156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9698823B-2A2E-4A41-891D-C85D2099D520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B74698DF-4DA2-47D5-8194-9FD05122B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559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50C13-483C-480C-BD33-A78888A03F3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45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3" tIns="46583" rIns="93163" bIns="46583" anchor="b"/>
          <a:lstStyle/>
          <a:p>
            <a:pPr algn="r" defTabSz="931863"/>
            <a:fld id="{8C9BAD98-50ED-43E7-B167-7FA7412BF283}" type="slidenum">
              <a:rPr lang="en-US" sz="1200">
                <a:latin typeface="Times New Roman" pitchFamily="18" charset="0"/>
              </a:rPr>
              <a:pPr algn="r" defTabSz="931863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</p:spPr>
        <p:txBody>
          <a:bodyPr lIns="93163" tIns="46583" rIns="93163" bIns="46583"/>
          <a:lstStyle/>
          <a:p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21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AAAA0623-BDFE-4B02-AC6E-CE27D10654E7}" type="slidenum">
              <a:rPr lang="en-US" sz="1200">
                <a:latin typeface="Times New Roman" pitchFamily="18" charset="0"/>
              </a:rPr>
              <a:pPr algn="r" defTabSz="931863"/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</p:spPr>
        <p:txBody>
          <a:bodyPr/>
          <a:lstStyle/>
          <a:p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665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8CD405B6-191D-4B96-A312-4896DAE48473}" type="slidenum">
              <a:rPr lang="en-US" sz="1200">
                <a:latin typeface="Times New Roman" pitchFamily="18" charset="0"/>
              </a:rPr>
              <a:pPr algn="r" defTabSz="931863"/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</p:spPr>
        <p:txBody>
          <a:bodyPr/>
          <a:lstStyle/>
          <a:p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264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50C13-483C-480C-BD33-A78888A03F3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96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50C13-483C-480C-BD33-A78888A03F3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97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698DF-4DA2-47D5-8194-9FD05122BE5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64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698DF-4DA2-47D5-8194-9FD05122BE5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29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698DF-4DA2-47D5-8194-9FD05122BE5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18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698DF-4DA2-47D5-8194-9FD05122BE5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01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698DF-4DA2-47D5-8194-9FD05122BE5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866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698DF-4DA2-47D5-8194-9FD05122BE5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5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A0832-A818-4AE5-9FA2-830DEE8E061F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D9B3-DBF5-45AC-8EFC-939359093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E6AF3-BE74-4845-BD02-836E972A8532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C1AE-8469-4194-A2C9-B16F79119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F23F6-6A5B-43BC-BD45-C1BC89E6C9A3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89972-AF43-469A-A40C-C03ADB12F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39AE8-B8FE-4A23-B06D-C61C9958AFF6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C7481-520A-4710-BB50-120E48473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AD467-D126-4CB1-B13B-3B32520C8A1A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A75B2-1BBD-4ABF-8AC1-D52FC92F0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3B000-5452-470A-8AB8-640C2905FB2C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DD5A6-F4F0-42D2-BEC2-F34C1842E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B6FE0-600D-4CEC-A5FA-E5B1FE7DCBFF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FDFD4-338F-435A-ACFB-EE6C923A8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D148-B9B7-400A-A6AC-9EC751111377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D0DBD-F89A-415B-93EC-D31149E9F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59A6A-3BA4-4673-8094-85A88F99C116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07201-98C7-4519-A91F-B8E17F7E0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5A1FB-8CE5-4582-87D4-D6853279DBBF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9ADB7-3042-4B7B-A87D-FC2C39CEE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65028-7409-4779-987B-0F5A90428B31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2678A-E9CC-4E83-AAC5-4131DE50F6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91F52-8A15-4860-B220-00B30C388B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E9DA5B-57A2-4180-BC9B-494A8BF323D2}" type="datetimeFigureOut">
              <a:rPr lang="en-US"/>
              <a:pPr>
                <a:defRPr/>
              </a:pPr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527D55-93FC-4A4B-84C6-06880404F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2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Foundations of Economic Analysis</a:t>
            </a: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B4A5B5-5C04-3107-50F9-29987A350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28591"/>
            <a:ext cx="7467600" cy="542212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19479AA-1F55-24D0-1FD0-527287B046E9}"/>
              </a:ext>
            </a:extLst>
          </p:cNvPr>
          <p:cNvSpPr txBox="1"/>
          <p:nvPr/>
        </p:nvSpPr>
        <p:spPr>
          <a:xfrm>
            <a:off x="990600" y="385171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2.1 Society’s Production Possibilities Frontier</a:t>
            </a:r>
          </a:p>
        </p:txBody>
      </p:sp>
    </p:spTree>
    <p:extLst>
      <p:ext uri="{BB962C8B-B14F-4D97-AF65-F5344CB8AC3E}">
        <p14:creationId xmlns:p14="http://schemas.microsoft.com/office/powerpoint/2010/main" val="70235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A77FCA-669E-3E5F-BEB7-E73AEE850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99" y="1051824"/>
            <a:ext cx="5857875" cy="53789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A784F6-8A11-C2C3-EB25-C667BF6352AC}"/>
              </a:ext>
            </a:extLst>
          </p:cNvPr>
          <p:cNvSpPr txBox="1"/>
          <p:nvPr/>
        </p:nvSpPr>
        <p:spPr>
          <a:xfrm>
            <a:off x="1371600" y="427247"/>
            <a:ext cx="6553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2.2 An Expanded Production Possibilities Frontier</a:t>
            </a:r>
          </a:p>
        </p:txBody>
      </p:sp>
    </p:spTree>
    <p:extLst>
      <p:ext uri="{BB962C8B-B14F-4D97-AF65-F5344CB8AC3E}">
        <p14:creationId xmlns:p14="http://schemas.microsoft.com/office/powerpoint/2010/main" val="298128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19BCFD-1CE5-335D-C72C-299D4DFAA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818154"/>
            <a:ext cx="7467600" cy="54438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9493AD-951D-BD9F-24AE-CEB1398553C8}"/>
              </a:ext>
            </a:extLst>
          </p:cNvPr>
          <p:cNvSpPr txBox="1"/>
          <p:nvPr/>
        </p:nvSpPr>
        <p:spPr>
          <a:xfrm>
            <a:off x="1295400" y="304800"/>
            <a:ext cx="6553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2.3 Society’s Choice between Current Production and Future Resource Availability</a:t>
            </a:r>
          </a:p>
        </p:txBody>
      </p:sp>
    </p:spTree>
    <p:extLst>
      <p:ext uri="{BB962C8B-B14F-4D97-AF65-F5344CB8AC3E}">
        <p14:creationId xmlns:p14="http://schemas.microsoft.com/office/powerpoint/2010/main" val="163133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350A1C-64DC-F5FD-ED7E-B0E5BBC13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143000"/>
            <a:ext cx="7315200" cy="51636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2FD21A-2E05-4B01-C39B-AE79B3D56248}"/>
              </a:ext>
            </a:extLst>
          </p:cNvPr>
          <p:cNvSpPr txBox="1"/>
          <p:nvPr/>
        </p:nvSpPr>
        <p:spPr>
          <a:xfrm>
            <a:off x="838200" y="320496"/>
            <a:ext cx="7010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2.4 Potential Future Production-Possibilities Frontier</a:t>
            </a:r>
          </a:p>
        </p:txBody>
      </p:sp>
    </p:spTree>
    <p:extLst>
      <p:ext uri="{BB962C8B-B14F-4D97-AF65-F5344CB8AC3E}">
        <p14:creationId xmlns:p14="http://schemas.microsoft.com/office/powerpoint/2010/main" val="2968753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4A061A-34CD-9FCA-08A6-B823A91B1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765478"/>
            <a:ext cx="6850816" cy="60560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048025-F9DD-D6E6-61E2-49AF287938AC}"/>
              </a:ext>
            </a:extLst>
          </p:cNvPr>
          <p:cNvSpPr txBox="1"/>
          <p:nvPr/>
        </p:nvSpPr>
        <p:spPr>
          <a:xfrm>
            <a:off x="304800" y="152400"/>
            <a:ext cx="8305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2.5 The Circular Flow Diagram for the Basic Neoclassical Model </a:t>
            </a:r>
          </a:p>
        </p:txBody>
      </p:sp>
    </p:spTree>
    <p:extLst>
      <p:ext uri="{BB962C8B-B14F-4D97-AF65-F5344CB8AC3E}">
        <p14:creationId xmlns:p14="http://schemas.microsoft.com/office/powerpoint/2010/main" val="11620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23156" y="990600"/>
            <a:ext cx="7897688" cy="5502932"/>
            <a:chOff x="215516" y="332656"/>
            <a:chExt cx="8748972" cy="6084676"/>
          </a:xfrm>
        </p:grpSpPr>
        <p:sp>
          <p:nvSpPr>
            <p:cNvPr id="3" name="Oval 2"/>
            <p:cNvSpPr/>
            <p:nvPr/>
          </p:nvSpPr>
          <p:spPr>
            <a:xfrm>
              <a:off x="215516" y="332656"/>
              <a:ext cx="8748972" cy="6084676"/>
            </a:xfrm>
            <a:prstGeom prst="ellipse">
              <a:avLst/>
            </a:prstGeom>
            <a:solidFill>
              <a:srgbClr val="33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899592" y="872716"/>
              <a:ext cx="7372436" cy="504056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771800" y="1772816"/>
              <a:ext cx="3636404" cy="3312368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6372200" y="2672916"/>
              <a:ext cx="1944216" cy="1512168"/>
            </a:xfrm>
            <a:prstGeom prst="rightArrow">
              <a:avLst>
                <a:gd name="adj1" fmla="val 67785"/>
                <a:gd name="adj2" fmla="val 50000"/>
              </a:avLst>
            </a:prstGeom>
            <a:gradFill flip="none" rotWithShape="1">
              <a:gsLst>
                <a:gs pos="24000">
                  <a:srgbClr val="5E9EFF"/>
                </a:gs>
                <a:gs pos="51000">
                  <a:srgbClr val="85C2FF"/>
                </a:gs>
                <a:gs pos="99000">
                  <a:schemeClr val="bg1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>
              <a:off x="827584" y="2636912"/>
              <a:ext cx="1944216" cy="1512168"/>
            </a:xfrm>
            <a:prstGeom prst="rightArrow">
              <a:avLst>
                <a:gd name="adj1" fmla="val 67785"/>
                <a:gd name="adj2" fmla="val 50000"/>
              </a:avLst>
            </a:prstGeom>
            <a:gradFill flip="none" rotWithShape="1">
              <a:gsLst>
                <a:gs pos="24000">
                  <a:srgbClr val="5E9EFF"/>
                </a:gs>
                <a:gs pos="51000">
                  <a:srgbClr val="85C2FF"/>
                </a:gs>
                <a:gs pos="99000">
                  <a:schemeClr val="bg1"/>
                </a:gs>
                <a:gs pos="100000">
                  <a:srgbClr val="FFEBFA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3960" y="2932093"/>
              <a:ext cx="19792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rial" pitchFamily="34" charset="0"/>
                  <a:cs typeface="Arial" pitchFamily="34" charset="0"/>
                </a:rPr>
                <a:t>Natural Inputs (Natural resources and environmental services)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53200" y="3071336"/>
              <a:ext cx="145297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rial" pitchFamily="34" charset="0"/>
                  <a:cs typeface="Arial" pitchFamily="34" charset="0"/>
                </a:rPr>
                <a:t>Outputs (pollution and wastes)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95836" y="512676"/>
              <a:ext cx="32043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itchFamily="34" charset="0"/>
                  <a:cs typeface="Arial" pitchFamily="34" charset="0"/>
                </a:rPr>
                <a:t>Environmental Context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71900" y="1182234"/>
              <a:ext cx="32043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itchFamily="34" charset="0"/>
                  <a:cs typeface="Arial" pitchFamily="34" charset="0"/>
                </a:rPr>
                <a:t>Social Context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55876" y="1866310"/>
              <a:ext cx="32043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itchFamily="34" charset="0"/>
                  <a:cs typeface="Arial" pitchFamily="34" charset="0"/>
                </a:rPr>
                <a:t>Economic Activity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23828" y="2312876"/>
              <a:ext cx="1692188" cy="1656184"/>
            </a:xfrm>
            <a:prstGeom prst="ellipse">
              <a:avLst/>
            </a:prstGeom>
            <a:solidFill>
              <a:schemeClr val="bg1">
                <a:lumMod val="75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319972" y="2312876"/>
              <a:ext cx="1692188" cy="1656184"/>
            </a:xfrm>
            <a:prstGeom prst="ellipse">
              <a:avLst/>
            </a:prstGeom>
            <a:solidFill>
              <a:schemeClr val="bg1">
                <a:lumMod val="75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671900" y="3320988"/>
              <a:ext cx="1692188" cy="1656184"/>
            </a:xfrm>
            <a:prstGeom prst="ellipse">
              <a:avLst/>
            </a:prstGeom>
            <a:solidFill>
              <a:schemeClr val="bg1">
                <a:lumMod val="75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95464" y="2628201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Core Sphere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48200" y="2672916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Business Sphere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23928" y="3933056"/>
              <a:ext cx="12241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Public Purpose Sphere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E696ECC-81F7-81CF-2A88-AB34EDFDB817}"/>
              </a:ext>
            </a:extLst>
          </p:cNvPr>
          <p:cNvSpPr txBox="1"/>
          <p:nvPr/>
        </p:nvSpPr>
        <p:spPr>
          <a:xfrm>
            <a:off x="623156" y="182147"/>
            <a:ext cx="7897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2.6 Social and Environmental Contexts of Economic Activity </a:t>
            </a:r>
          </a:p>
        </p:txBody>
      </p:sp>
    </p:spTree>
    <p:extLst>
      <p:ext uri="{BB962C8B-B14F-4D97-AF65-F5344CB8AC3E}">
        <p14:creationId xmlns:p14="http://schemas.microsoft.com/office/powerpoint/2010/main" val="3167281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8FAD49-0E7A-91BF-5953-6D879ED9F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910" y="1143000"/>
            <a:ext cx="7239000" cy="52647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FA5267-C43D-7290-DB97-97A8285FC526}"/>
              </a:ext>
            </a:extLst>
          </p:cNvPr>
          <p:cNvSpPr txBox="1"/>
          <p:nvPr/>
        </p:nvSpPr>
        <p:spPr>
          <a:xfrm>
            <a:off x="1295400" y="187174"/>
            <a:ext cx="6553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2.7 Government Spending, Percentage of GDP, Select Countries 2019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2ADE4-2829-D234-9102-BCD26ABDBA9A}"/>
              </a:ext>
            </a:extLst>
          </p:cNvPr>
          <p:cNvSpPr txBox="1"/>
          <p:nvPr/>
        </p:nvSpPr>
        <p:spPr>
          <a:xfrm>
            <a:off x="1030310" y="6407727"/>
            <a:ext cx="7696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latin typeface="+mn-lt"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latin typeface="+mn-lt"/>
                <a:ea typeface="Times New Roman" panose="02020603050405020304" pitchFamily="18" charset="0"/>
              </a:rPr>
              <a:t> International Monetary Fund, World Economic Outlook database, April 2021.</a:t>
            </a:r>
            <a:endParaRPr lang="en-US" sz="20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147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460EF4-6638-EDE1-F462-2C25707C0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19200"/>
            <a:ext cx="7772400" cy="5227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08734-3072-7F26-C9F5-0885E9DC4C13}"/>
              </a:ext>
            </a:extLst>
          </p:cNvPr>
          <p:cNvSpPr txBox="1"/>
          <p:nvPr/>
        </p:nvSpPr>
        <p:spPr>
          <a:xfrm>
            <a:off x="609600" y="152400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2.8 Estimates of the Size of the Three Spheres in the United States, 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B2B57-5F6A-988D-3E06-278648C46F9B}"/>
              </a:ext>
            </a:extLst>
          </p:cNvPr>
          <p:cNvSpPr txBox="1"/>
          <p:nvPr/>
        </p:nvSpPr>
        <p:spPr>
          <a:xfrm>
            <a:off x="1447800" y="5791200"/>
            <a:ext cx="624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+mn-lt"/>
                <a:ea typeface="Times New Roman" panose="02020603050405020304" pitchFamily="18" charset="0"/>
              </a:rPr>
              <a:t>Sources</a:t>
            </a:r>
            <a:r>
              <a:rPr lang="en-GB" sz="1600" dirty="0">
                <a:effectLst/>
                <a:latin typeface="+mn-lt"/>
                <a:ea typeface="Times New Roman" panose="02020603050405020304" pitchFamily="18" charset="0"/>
              </a:rPr>
              <a:t>: U.S. Bureau of Economic Analysis, National Income and Products Account database; Hess et al., 2020; and authors’ calculations.</a:t>
            </a:r>
            <a:endParaRPr lang="en-US" sz="20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11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525878-C54A-5462-053A-1F0B255C7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062037"/>
            <a:ext cx="7620000" cy="48305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A3A4DD-F753-F310-D43E-713BF9E5CD64}"/>
              </a:ext>
            </a:extLst>
          </p:cNvPr>
          <p:cNvSpPr txBox="1"/>
          <p:nvPr/>
        </p:nvSpPr>
        <p:spPr>
          <a:xfrm>
            <a:off x="1371600" y="231040"/>
            <a:ext cx="6553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2.9 The Average Size of Informal Sphere, Percent of GDP , by World Region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212617-99E4-4F00-F102-2C65568FBDA6}"/>
              </a:ext>
            </a:extLst>
          </p:cNvPr>
          <p:cNvSpPr txBox="1"/>
          <p:nvPr/>
        </p:nvSpPr>
        <p:spPr>
          <a:xfrm>
            <a:off x="2438400" y="6019800"/>
            <a:ext cx="571500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latin typeface="+mj-lt"/>
                <a:ea typeface="Times New Roman" panose="02020603050405020304" pitchFamily="18" charset="0"/>
              </a:rPr>
              <a:t>Source: Medina, Leandro, and Friedrich Schneider. 2019. </a:t>
            </a:r>
            <a:endParaRPr lang="en-US" sz="20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15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D40F64-2CB8-719E-3DB2-2E5478BB475B}"/>
              </a:ext>
            </a:extLst>
          </p:cNvPr>
          <p:cNvSpPr txBox="1"/>
          <p:nvPr/>
        </p:nvSpPr>
        <p:spPr>
          <a:xfrm>
            <a:off x="1695965" y="228600"/>
            <a:ext cx="5752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ea typeface="Times New Roman" panose="02020603050405020304" pitchFamily="18" charset="0"/>
                <a:cs typeface="Arial" panose="020B0604020202020204" pitchFamily="34" charset="0"/>
              </a:rPr>
              <a:t>Table 2.1: Unemployment Rate and Real GDP Growth Rate, United States, 2008–2020 (in percent)</a:t>
            </a:r>
            <a:endParaRPr lang="en-US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33D51-CF81-ADD7-A6FE-B2D9E435670F}"/>
              </a:ext>
            </a:extLst>
          </p:cNvPr>
          <p:cNvSpPr txBox="1"/>
          <p:nvPr/>
        </p:nvSpPr>
        <p:spPr>
          <a:xfrm>
            <a:off x="1524000" y="6205886"/>
            <a:ext cx="7119809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14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Sources</a:t>
            </a:r>
            <a:r>
              <a:rPr lang="en-GB" sz="16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U.S. Bureau of Economic Analysis and U.S. Bureau of Labor Statistics.</a:t>
            </a:r>
            <a:endParaRPr lang="en-US" sz="16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F3047F-1B10-5CB6-559B-9175884E9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935386"/>
            <a:ext cx="6731000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63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4D04F7-70E0-29F7-B87D-12D0C3043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14400"/>
            <a:ext cx="7467600" cy="5385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01AFB6-D5D0-413D-735A-81D602968D1E}"/>
              </a:ext>
            </a:extLst>
          </p:cNvPr>
          <p:cNvSpPr txBox="1"/>
          <p:nvPr/>
        </p:nvSpPr>
        <p:spPr>
          <a:xfrm>
            <a:off x="1066800" y="327479"/>
            <a:ext cx="678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2.10 Unemployment Rate, United States, 2008-2020</a:t>
            </a:r>
          </a:p>
          <a:p>
            <a:pPr algn="ctr"/>
            <a:r>
              <a:rPr lang="en-US" sz="2400" b="1" dirty="0">
                <a:latin typeface="+mn-l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E38EE-9C4A-2E0D-2DBE-A9BD801EF541}"/>
              </a:ext>
            </a:extLst>
          </p:cNvPr>
          <p:cNvSpPr txBox="1"/>
          <p:nvPr/>
        </p:nvSpPr>
        <p:spPr>
          <a:xfrm>
            <a:off x="2590800" y="6301484"/>
            <a:ext cx="457200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+mn-lt"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latin typeface="+mn-lt"/>
                <a:ea typeface="Times New Roman" panose="02020603050405020304" pitchFamily="18" charset="0"/>
              </a:rPr>
              <a:t>: U.S. Bureau of Labor Statistics.</a:t>
            </a:r>
            <a:endParaRPr lang="en-US" sz="24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856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97474D-B3EA-8E2F-BEE9-D5712DD62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75" y="1024626"/>
            <a:ext cx="6902450" cy="55833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7F29E7-82E9-16BC-F103-F2F36131F413}"/>
              </a:ext>
            </a:extLst>
          </p:cNvPr>
          <p:cNvSpPr txBox="1"/>
          <p:nvPr/>
        </p:nvSpPr>
        <p:spPr>
          <a:xfrm>
            <a:off x="717550" y="193629"/>
            <a:ext cx="7708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2.11 Relationship between Unemployment and GDP Growth Rate, United States, 2008-2020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73109A-7FAE-D9F6-2E84-4F2C3BA55119}"/>
              </a:ext>
            </a:extLst>
          </p:cNvPr>
          <p:cNvSpPr txBox="1"/>
          <p:nvPr/>
        </p:nvSpPr>
        <p:spPr>
          <a:xfrm>
            <a:off x="1600200" y="6438715"/>
            <a:ext cx="71088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effectLst/>
                <a:latin typeface="+mn-lt"/>
                <a:ea typeface="Times New Roman" panose="02020603050405020304" pitchFamily="18" charset="0"/>
              </a:rPr>
              <a:t>Sources</a:t>
            </a:r>
            <a:r>
              <a:rPr lang="en-GB" sz="1600" dirty="0">
                <a:effectLst/>
                <a:latin typeface="+mn-lt"/>
                <a:ea typeface="Times New Roman" panose="02020603050405020304" pitchFamily="18" charset="0"/>
              </a:rPr>
              <a:t>: U.S. Bureau of Economic Analysis and U.S. Bureau of Labor Statistics.</a:t>
            </a:r>
            <a:r>
              <a:rPr lang="en-US" sz="1600" dirty="0">
                <a:effectLst/>
                <a:latin typeface="+mn-lt"/>
              </a:rPr>
              <a:t> 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0985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411225-2E23-F022-D7FC-7A6607AF4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" y="907197"/>
            <a:ext cx="7061200" cy="51913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43F69C-FBA1-FE5D-119B-BE5974A3B03E}"/>
              </a:ext>
            </a:extLst>
          </p:cNvPr>
          <p:cNvSpPr txBox="1"/>
          <p:nvPr/>
        </p:nvSpPr>
        <p:spPr>
          <a:xfrm>
            <a:off x="0" y="76200"/>
            <a:ext cx="8686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2.12 Relationship between GDP Growth Rate and Greenhouse Gas Emissions Growth Rate, United States, 1991-2020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B79EF-0155-3EE9-1AF1-A98BB7AC00B4}"/>
              </a:ext>
            </a:extLst>
          </p:cNvPr>
          <p:cNvSpPr txBox="1"/>
          <p:nvPr/>
        </p:nvSpPr>
        <p:spPr>
          <a:xfrm>
            <a:off x="1258518" y="5950803"/>
            <a:ext cx="7543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l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+mn-lt"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latin typeface="+mn-lt"/>
                <a:ea typeface="Times New Roman" panose="02020603050405020304" pitchFamily="18" charset="0"/>
              </a:rPr>
              <a:t>: Greenhouse Gas data from United States Environmental Protection Agency and Real GDP data from Bureau of Economic Analysis, Table 1.1.1. </a:t>
            </a:r>
            <a:endParaRPr lang="en-US" sz="20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71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2837</TotalTime>
  <Words>319</Words>
  <Application>Microsoft Macintosh PowerPoint</Application>
  <PresentationFormat>On-screen Show (4:3)</PresentationFormat>
  <Paragraphs>46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Julie</dc:creator>
  <cp:lastModifiedBy>Pratistha Joshi</cp:lastModifiedBy>
  <cp:revision>85</cp:revision>
  <dcterms:created xsi:type="dcterms:W3CDTF">2007-11-28T22:00:03Z</dcterms:created>
  <dcterms:modified xsi:type="dcterms:W3CDTF">2022-12-26T14:46:14Z</dcterms:modified>
</cp:coreProperties>
</file>