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66" r:id="rId13"/>
    <p:sldId id="267" r:id="rId14"/>
    <p:sldId id="278" r:id="rId15"/>
    <p:sldId id="268" r:id="rId16"/>
    <p:sldId id="279" r:id="rId17"/>
    <p:sldId id="269" r:id="rId18"/>
    <p:sldId id="280" r:id="rId19"/>
    <p:sldId id="270" r:id="rId20"/>
    <p:sldId id="271" r:id="rId21"/>
    <p:sldId id="272" r:id="rId22"/>
    <p:sldId id="273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7" autoAdjust="0"/>
    <p:restoredTop sz="94679"/>
  </p:normalViewPr>
  <p:slideViewPr>
    <p:cSldViewPr>
      <p:cViewPr varScale="1">
        <p:scale>
          <a:sx n="104" d="100"/>
          <a:sy n="104" d="100"/>
        </p:scale>
        <p:origin x="224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85581-D2F7-4D47-8B87-57E8E09129CF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1585A-D449-4AE1-807C-2AF151C78B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8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08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0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68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0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92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37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95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0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23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28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98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85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2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1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4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07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1585A-D449-4AE1-807C-2AF151C78BD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82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A1585A-D449-4AE1-807C-2AF151C78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17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07A3-6917-462B-B06E-ED8E36388D07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FD1AD-E53E-464F-B184-36DCB3F657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8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Aggregate Demand and </a:t>
            </a:r>
            <a:r>
              <a:rPr lang="en-US" sz="3600" b="1">
                <a:solidFill>
                  <a:schemeClr val="bg1"/>
                </a:solidFill>
              </a:rPr>
              <a:t>Economic Fluctuations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A11F05-DCFC-69FF-7BFE-62C786D37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02" y="983397"/>
            <a:ext cx="7336395" cy="53544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EB75C6-5472-8C2C-CC48-EDC9531F0685}"/>
              </a:ext>
            </a:extLst>
          </p:cNvPr>
          <p:cNvSpPr txBox="1"/>
          <p:nvPr/>
        </p:nvSpPr>
        <p:spPr>
          <a:xfrm>
            <a:off x="1295400" y="253321"/>
            <a:ext cx="769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U.S. Real GDP and Recessions, 1985–2021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50F44-4B8E-2AE5-20C7-F8F22C118117}"/>
              </a:ext>
            </a:extLst>
          </p:cNvPr>
          <p:cNvSpPr txBox="1"/>
          <p:nvPr/>
        </p:nvSpPr>
        <p:spPr>
          <a:xfrm>
            <a:off x="2667000" y="6364585"/>
            <a:ext cx="495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BEA quarterly data 1985–2021, and NBER.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1544A-FE06-0A4B-D1AD-6A3AEDE7E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99" y="961215"/>
            <a:ext cx="7167233" cy="5390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22029-150C-D59A-8567-E38BF7B6051E}"/>
              </a:ext>
            </a:extLst>
          </p:cNvPr>
          <p:cNvSpPr txBox="1"/>
          <p:nvPr/>
        </p:nvSpPr>
        <p:spPr>
          <a:xfrm>
            <a:off x="1066800" y="109623"/>
            <a:ext cx="723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U.S. Unemployment Rate and Recessions, 1985–2017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2E7717-01F6-0ED4-7A12-2EC35E7B9D6D}"/>
              </a:ext>
            </a:extLst>
          </p:cNvPr>
          <p:cNvSpPr txBox="1"/>
          <p:nvPr/>
        </p:nvSpPr>
        <p:spPr>
          <a:xfrm>
            <a:off x="1952367" y="6351953"/>
            <a:ext cx="5239265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BLS monthly data 1985–2021, and NBER.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20A846-532C-5DAA-F8C1-F6B0F5E6F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971550"/>
            <a:ext cx="6781800" cy="5086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74865C-3CD1-E786-90B0-61E48B7AE2DE}"/>
              </a:ext>
            </a:extLst>
          </p:cNvPr>
          <p:cNvSpPr txBox="1"/>
          <p:nvPr/>
        </p:nvSpPr>
        <p:spPr>
          <a:xfrm>
            <a:off x="1752600" y="156200"/>
            <a:ext cx="6019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8.3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U.S. Inflation Rate and Recessions, 1985–2017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5A63F8-DB5B-B8B7-2C9A-61808B6F516F}"/>
              </a:ext>
            </a:extLst>
          </p:cNvPr>
          <p:cNvSpPr txBox="1"/>
          <p:nvPr/>
        </p:nvSpPr>
        <p:spPr>
          <a:xfrm>
            <a:off x="914400" y="6070915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“Economic Report of the President” 1985–2021; rate is calculated as a three-month moving average of the CPI; NBER.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8710DB8-A72B-8FB4-BA5E-1F408194C9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75"/>
          <a:stretch/>
        </p:blipFill>
        <p:spPr>
          <a:xfrm>
            <a:off x="1219200" y="990599"/>
            <a:ext cx="6096000" cy="515174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E6B20AB-0D30-88A1-53B3-6B12873E1473}"/>
              </a:ext>
            </a:extLst>
          </p:cNvPr>
          <p:cNvSpPr txBox="1"/>
          <p:nvPr/>
        </p:nvSpPr>
        <p:spPr>
          <a:xfrm>
            <a:off x="1828800" y="147982"/>
            <a:ext cx="5638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8.4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 Stylized Business Cycle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58D7F5E-F767-4D30-3C22-D5BD78496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72676"/>
            <a:ext cx="7954756" cy="46185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005CE09-670A-BADC-1402-91D118C56213}"/>
              </a:ext>
            </a:extLst>
          </p:cNvPr>
          <p:cNvSpPr txBox="1"/>
          <p:nvPr/>
        </p:nvSpPr>
        <p:spPr>
          <a:xfrm>
            <a:off x="990600" y="2059"/>
            <a:ext cx="64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8.5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Output-Income-Spending Flow of an Economy in Equilibrium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5FD64BE8-9201-5613-E3C3-08945E555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54" y="1371600"/>
            <a:ext cx="7772400" cy="491416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8CCEF4E-BD21-D6CA-06A2-D59F51519D1F}"/>
              </a:ext>
            </a:extLst>
          </p:cNvPr>
          <p:cNvSpPr txBox="1"/>
          <p:nvPr/>
        </p:nvSpPr>
        <p:spPr>
          <a:xfrm>
            <a:off x="647700" y="274641"/>
            <a:ext cx="784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ea typeface="Times New Roman" panose="02020603050405020304" pitchFamily="18" charset="0"/>
              </a:rPr>
              <a:t>Figure 8.6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Output-Income-Spending Flow with Leakages and Injections</a:t>
            </a:r>
            <a:r>
              <a:rPr lang="en-US" sz="2400" b="1" dirty="0">
                <a:effectLst/>
              </a:rPr>
              <a:t> </a:t>
            </a:r>
            <a:endParaRPr lang="en-US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4049C95-1574-6771-7375-371F03B35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524000"/>
            <a:ext cx="7190961" cy="497419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F74845-FB69-82D6-4330-EC72241B18FA}"/>
              </a:ext>
            </a:extLst>
          </p:cNvPr>
          <p:cNvSpPr txBox="1"/>
          <p:nvPr/>
        </p:nvSpPr>
        <p:spPr>
          <a:xfrm>
            <a:off x="838200" y="298018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Classical Model of the Market for Loanable Funds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35A1667-33BB-FEA2-A053-70CB57C80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47800"/>
            <a:ext cx="6908800" cy="4978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D04B8B9-1D76-A08B-8B61-707C68099C26}"/>
              </a:ext>
            </a:extLst>
          </p:cNvPr>
          <p:cNvSpPr txBox="1"/>
          <p:nvPr/>
        </p:nvSpPr>
        <p:spPr>
          <a:xfrm>
            <a:off x="685800" y="228600"/>
            <a:ext cx="723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8.8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Adjustment to a Reduction in Intended Investment in the Classical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ECDD29B-FAF6-694F-1730-0B63DC020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371600"/>
            <a:ext cx="7010400" cy="503978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26F41AE-C41E-3F8B-DC23-2AF54BDFE901}"/>
              </a:ext>
            </a:extLst>
          </p:cNvPr>
          <p:cNvSpPr txBox="1"/>
          <p:nvPr/>
        </p:nvSpPr>
        <p:spPr>
          <a:xfrm>
            <a:off x="990600" y="22860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8.9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Macroeconomic Equilibrium at Full Employment in the Classical Model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297A0F-0937-1DB8-93B6-430CA49A4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21" y="1143000"/>
            <a:ext cx="8767279" cy="453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1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CCE6885-DF39-EC6E-AE8A-D2D5D8AC3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95400"/>
            <a:ext cx="7772400" cy="495397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BAA9849-CDCB-4F02-6838-C49E0CEF79F6}"/>
              </a:ext>
            </a:extLst>
          </p:cNvPr>
          <p:cNvSpPr txBox="1"/>
          <p:nvPr/>
        </p:nvSpPr>
        <p:spPr>
          <a:xfrm>
            <a:off x="1219200" y="304800"/>
            <a:ext cx="6629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8.10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Keynesian Consumption Function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1E297F-E3CF-0AF1-6C79-2F1A91357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44" y="533400"/>
            <a:ext cx="8141756" cy="55398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A2C694-9339-8EBD-9738-07CC74D7FBBC}"/>
              </a:ext>
            </a:extLst>
          </p:cNvPr>
          <p:cNvSpPr txBox="1"/>
          <p:nvPr/>
        </p:nvSpPr>
        <p:spPr>
          <a:xfrm>
            <a:off x="1600200" y="347965"/>
            <a:ext cx="6477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Keynesian Investment Function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D41770-68CB-49E7-BBC8-56A0AAB7C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2618"/>
            <a:ext cx="8644504" cy="488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80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2DA10A-9454-3639-9D8F-71ED713AA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825500"/>
            <a:ext cx="7353300" cy="520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63697-C27A-DD12-20FB-8C70A857C668}"/>
              </a:ext>
            </a:extLst>
          </p:cNvPr>
          <p:cNvSpPr txBox="1"/>
          <p:nvPr/>
        </p:nvSpPr>
        <p:spPr>
          <a:xfrm>
            <a:off x="1828800" y="228600"/>
            <a:ext cx="55626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Aggregate Expenditure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D53A60-E2CC-573F-AB0D-5152D7489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7" y="1447801"/>
            <a:ext cx="8802543" cy="39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48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DA6A3B6-8849-6B37-AD25-373F204D0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27622"/>
            <a:ext cx="7772400" cy="480275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C9DD63-5DAE-76F2-DE8F-613574854E06}"/>
              </a:ext>
            </a:extLst>
          </p:cNvPr>
          <p:cNvSpPr txBox="1"/>
          <p:nvPr/>
        </p:nvSpPr>
        <p:spPr>
          <a:xfrm>
            <a:off x="1219200" y="304800"/>
            <a:ext cx="64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8.13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Aggregate Expenditure with Higher Intended Investment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4B9134-E8B7-D7D4-8508-5BCE33A4F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17" y="1447800"/>
            <a:ext cx="9009483" cy="402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0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ADE7C0-5543-95E7-1945-7FEDB847F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76400"/>
            <a:ext cx="7772400" cy="4608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6718F7-BFDC-1483-D00F-8B98B843A95D}"/>
              </a:ext>
            </a:extLst>
          </p:cNvPr>
          <p:cNvSpPr txBox="1"/>
          <p:nvPr/>
        </p:nvSpPr>
        <p:spPr>
          <a:xfrm>
            <a:off x="1143000" y="152400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8.14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Unintended Investment in the Keynesian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379D806A-E07F-6F8A-012D-A3F96894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95400"/>
            <a:ext cx="7772400" cy="499563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0334EA2-FAAA-F4E2-3906-754469611A9D}"/>
              </a:ext>
            </a:extLst>
          </p:cNvPr>
          <p:cNvSpPr txBox="1"/>
          <p:nvPr/>
        </p:nvSpPr>
        <p:spPr>
          <a:xfrm>
            <a:off x="1219200" y="78267"/>
            <a:ext cx="693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8.15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Full Employment Equilibrium with High Intended Investment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F5A23C0-3CF9-5691-CA31-93F2A53B9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600200"/>
            <a:ext cx="7747000" cy="49911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5708A67-82E3-3AC5-CF4C-BD8B7F32D2A5}"/>
              </a:ext>
            </a:extLst>
          </p:cNvPr>
          <p:cNvSpPr txBox="1"/>
          <p:nvPr/>
        </p:nvSpPr>
        <p:spPr>
          <a:xfrm>
            <a:off x="1600200" y="76200"/>
            <a:ext cx="73914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 Keynesian Unemployment Equilibrium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4D43DFA-8EFE-E002-8AD7-EEA9A6D32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50" y="1600200"/>
            <a:ext cx="6692900" cy="472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504D74E-B1C8-FD2C-087D-03724F8CD24C}"/>
              </a:ext>
            </a:extLst>
          </p:cNvPr>
          <p:cNvSpPr txBox="1"/>
          <p:nvPr/>
        </p:nvSpPr>
        <p:spPr>
          <a:xfrm>
            <a:off x="685800" y="193291"/>
            <a:ext cx="7620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Movement to an Unemployment Equilibrium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346509D-5DFD-B450-8905-F73D0B3DF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43000"/>
            <a:ext cx="7772400" cy="51017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0658C9-B8EC-3A2C-ADAE-3041D25CFF0E}"/>
              </a:ext>
            </a:extLst>
          </p:cNvPr>
          <p:cNvSpPr txBox="1"/>
          <p:nvPr/>
        </p:nvSpPr>
        <p:spPr>
          <a:xfrm>
            <a:off x="1600200" y="152400"/>
            <a:ext cx="5257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8.18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Multiplier at Work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6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5960</TotalTime>
  <Words>244</Words>
  <Application>Microsoft Macintosh PowerPoint</Application>
  <PresentationFormat>On-screen Show (4:3)</PresentationFormat>
  <Paragraphs>44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 FIGURES</dc:title>
  <dc:creator>GDAE_Student01</dc:creator>
  <cp:lastModifiedBy>Pratistha Joshi</cp:lastModifiedBy>
  <cp:revision>158</cp:revision>
  <dcterms:created xsi:type="dcterms:W3CDTF">2013-04-12T20:48:18Z</dcterms:created>
  <dcterms:modified xsi:type="dcterms:W3CDTF">2022-12-28T00:25:56Z</dcterms:modified>
</cp:coreProperties>
</file>