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57" r:id="rId3"/>
    <p:sldId id="290" r:id="rId4"/>
    <p:sldId id="285" r:id="rId5"/>
    <p:sldId id="286" r:id="rId6"/>
    <p:sldId id="287" r:id="rId7"/>
    <p:sldId id="288" r:id="rId8"/>
    <p:sldId id="282" r:id="rId9"/>
    <p:sldId id="283" r:id="rId10"/>
    <p:sldId id="28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8" autoAdjust="0"/>
    <p:restoredTop sz="94836"/>
  </p:normalViewPr>
  <p:slideViewPr>
    <p:cSldViewPr>
      <p:cViewPr varScale="1">
        <p:scale>
          <a:sx n="104" d="100"/>
          <a:sy n="104" d="100"/>
        </p:scale>
        <p:origin x="65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4ED49-86B8-4515-9476-745C45636F96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0C35A-5477-48A1-91C0-3EE34E8E1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55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0C35A-5477-48A1-91C0-3EE34E8E1D6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71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C35A-5477-48A1-91C0-3EE34E8E1D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37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C35A-5477-48A1-91C0-3EE34E8E1D6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19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C35A-5477-48A1-91C0-3EE34E8E1D6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07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C35A-5477-48A1-91C0-3EE34E8E1D6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3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C0C35A-5477-48A1-91C0-3EE34E8E1D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978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C0C35A-5477-48A1-91C0-3EE34E8E1D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681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C35A-5477-48A1-91C0-3EE34E8E1D6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4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B0324-9C76-408D-A968-2779625B416F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0E888-91BE-4887-AF29-548D819C8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7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Employment, Unemployment, </a:t>
            </a:r>
            <a:r>
              <a:rPr lang="en-US" sz="3600" b="1">
                <a:solidFill>
                  <a:schemeClr val="bg1"/>
                </a:solidFill>
              </a:rPr>
              <a:t>and Wages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B22D93A-5E91-86C6-3BB4-83FA37A1C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124" y="838200"/>
            <a:ext cx="6378150" cy="496323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701E546-A720-4E4F-0134-8B329F447353}"/>
              </a:ext>
            </a:extLst>
          </p:cNvPr>
          <p:cNvSpPr txBox="1"/>
          <p:nvPr/>
        </p:nvSpPr>
        <p:spPr>
          <a:xfrm>
            <a:off x="1379838" y="152400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7.1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Who Is In the Labor Force?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E3F1AC-1BA5-7329-B147-13786B79D34D}"/>
              </a:ext>
            </a:extLst>
          </p:cNvPr>
          <p:cNvSpPr txBox="1"/>
          <p:nvPr/>
        </p:nvSpPr>
        <p:spPr>
          <a:xfrm>
            <a:off x="1355124" y="6180895"/>
            <a:ext cx="6864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: BLS News Release, “The Employment Situation—January 2022,” February 2022; U.S. Census Bureau Current Population Clock.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705DE8-3BD1-58DB-CB96-7D027CEF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2778"/>
            <a:ext cx="7712558" cy="5495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176961-B8A4-23CC-977F-009A93B1DB62}"/>
              </a:ext>
            </a:extLst>
          </p:cNvPr>
          <p:cNvSpPr txBox="1"/>
          <p:nvPr/>
        </p:nvSpPr>
        <p:spPr>
          <a:xfrm>
            <a:off x="327454" y="5715000"/>
            <a:ext cx="848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effectLst/>
                <a:ea typeface="Times New Roman" panose="02020603050405020304" pitchFamily="18" charset="0"/>
              </a:rPr>
              <a:t>Source: BLS News Release, “The Employment Situation—January 2022,”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February 4, 2022</a:t>
            </a:r>
            <a:r>
              <a:rPr lang="en-GB" sz="1800" i="1" dirty="0">
                <a:effectLst/>
                <a:ea typeface="Times New Roman" panose="02020603050405020304" pitchFamily="18" charset="0"/>
              </a:rPr>
              <a:t>.</a:t>
            </a:r>
            <a:endParaRPr lang="en-US" sz="18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ea typeface="Times New Roman" panose="02020603050405020304" pitchFamily="18" charset="0"/>
              </a:rPr>
              <a:t>*People are allowed to indicate more than one racial group. </a:t>
            </a:r>
            <a:endParaRPr lang="en-US" sz="1800" dirty="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ea typeface="Times New Roman" panose="02020603050405020304" pitchFamily="18" charset="0"/>
              </a:rPr>
              <a:t>** Data on unemployment by education is for the age-group 25 years and over.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6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173186-FDA5-B27D-AD3B-39E9D108E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143000"/>
            <a:ext cx="7391400" cy="48403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8BE310-D794-044E-2E99-D6211595A8A0}"/>
              </a:ext>
            </a:extLst>
          </p:cNvPr>
          <p:cNvSpPr txBox="1"/>
          <p:nvPr/>
        </p:nvSpPr>
        <p:spPr>
          <a:xfrm>
            <a:off x="457200" y="140161"/>
            <a:ext cx="7696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7.2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Male and Female Labor Force Participation Rates, 1948–2020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06934-272A-5B85-0234-0ABB165C6E4E}"/>
              </a:ext>
            </a:extLst>
          </p:cNvPr>
          <p:cNvSpPr txBox="1"/>
          <p:nvPr/>
        </p:nvSpPr>
        <p:spPr>
          <a:xfrm>
            <a:off x="1295400" y="6211669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Bureau of Labor Statistics, Labor Force Participation Rate, retrieved from FRED, Federal Reserve Bank of St. Louis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7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38FB8-64C3-26EC-83FB-DD7C22CD0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179010"/>
            <a:ext cx="6674816" cy="4764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2AF13D-46AE-8E0C-7BDB-C0AA17535D4E}"/>
              </a:ext>
            </a:extLst>
          </p:cNvPr>
          <p:cNvSpPr txBox="1"/>
          <p:nvPr/>
        </p:nvSpPr>
        <p:spPr>
          <a:xfrm>
            <a:off x="457200" y="221902"/>
            <a:ext cx="72590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7.3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Monthly Unemployment Rate in the United States, 1975–2021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DB9BB0-B727-9358-D5B7-CD2ED812FD5D}"/>
              </a:ext>
            </a:extLst>
          </p:cNvPr>
          <p:cNvSpPr txBox="1"/>
          <p:nvPr/>
        </p:nvSpPr>
        <p:spPr>
          <a:xfrm>
            <a:off x="1104900" y="6182837"/>
            <a:ext cx="6934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U.S. Bureau of Labor Statistics online database.</a:t>
            </a:r>
            <a:endParaRPr lang="en-US" sz="2800" dirty="0">
              <a:effectLst/>
              <a:ea typeface="Times New Roman" panose="02020603050405020304" pitchFamily="18" charset="0"/>
            </a:endParaRPr>
          </a:p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Notes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Recessionary periods shaded.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63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7704B-3B0F-9B7E-26B6-BC3DCC60C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00150"/>
            <a:ext cx="8209852" cy="5124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864DDA-CC9C-585B-589B-33416ACCF956}"/>
              </a:ext>
            </a:extLst>
          </p:cNvPr>
          <p:cNvSpPr txBox="1"/>
          <p:nvPr/>
        </p:nvSpPr>
        <p:spPr>
          <a:xfrm>
            <a:off x="838200" y="172303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7.4: Average Duration of Unemployment and Unemployment Rate, 1975–2021</a:t>
            </a:r>
            <a:endParaRPr lang="en-US" sz="2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2298F5-7655-409F-847E-65B7ACD5E89E}"/>
              </a:ext>
            </a:extLst>
          </p:cNvPr>
          <p:cNvSpPr txBox="1"/>
          <p:nvPr/>
        </p:nvSpPr>
        <p:spPr>
          <a:xfrm>
            <a:off x="2133600" y="6248400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U.S. Bureau of Labor Statistics online database.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11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79B50E-8044-2D4D-75A9-16BD4360C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78790"/>
            <a:ext cx="7620000" cy="52045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532D42-9C40-6A18-89A8-6A14A896CC4D}"/>
              </a:ext>
            </a:extLst>
          </p:cNvPr>
          <p:cNvSpPr txBox="1"/>
          <p:nvPr/>
        </p:nvSpPr>
        <p:spPr>
          <a:xfrm>
            <a:off x="838200" y="236492"/>
            <a:ext cx="7239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7.5: Unemployment Rate by Race, 1975–2021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11C9B2-9863-E96C-6709-A594682C13B9}"/>
              </a:ext>
            </a:extLst>
          </p:cNvPr>
          <p:cNvSpPr txBox="1"/>
          <p:nvPr/>
        </p:nvSpPr>
        <p:spPr>
          <a:xfrm>
            <a:off x="1600200" y="6248400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800" i="1" dirty="0">
                <a:effectLst/>
                <a:ea typeface="Times New Roman" panose="02020603050405020304" pitchFamily="18" charset="0"/>
              </a:rPr>
              <a:t>Source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: U.S. Bureau of Labor Statistics online database.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5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DD8D8D0-E7CD-1C8D-91DD-783DC1FF4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192890"/>
            <a:ext cx="7086600" cy="49513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168A86-B3AA-D7DF-D576-A7DE7E979032}"/>
              </a:ext>
            </a:extLst>
          </p:cNvPr>
          <p:cNvSpPr txBox="1"/>
          <p:nvPr/>
        </p:nvSpPr>
        <p:spPr>
          <a:xfrm>
            <a:off x="1600200" y="228600"/>
            <a:ext cx="63246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7.6a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The Classical Labor Market Model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08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AEA021B-3337-D9C2-0270-70CF64A8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41844"/>
            <a:ext cx="7315200" cy="51623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205C7A-EDE4-AA63-88F0-7AE09F9E6273}"/>
              </a:ext>
            </a:extLst>
          </p:cNvPr>
          <p:cNvSpPr txBox="1"/>
          <p:nvPr/>
        </p:nvSpPr>
        <p:spPr>
          <a:xfrm>
            <a:off x="685800" y="27102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7.6b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Unemployment in the Classical Labor Market Model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934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3023C5-4E9D-D47A-9A54-8E8A20001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5" y="1291201"/>
            <a:ext cx="7391400" cy="49202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8514F6-FEE0-ACDB-9EEE-8198717E8153}"/>
              </a:ext>
            </a:extLst>
          </p:cNvPr>
          <p:cNvSpPr txBox="1"/>
          <p:nvPr/>
        </p:nvSpPr>
        <p:spPr>
          <a:xfrm>
            <a:off x="685801" y="194846"/>
            <a:ext cx="7391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7.7</a:t>
            </a:r>
            <a:r>
              <a:rPr lang="en-GB" sz="2400" b="1" dirty="0">
                <a:ea typeface="Times New Roman" panose="02020603050405020304" pitchFamily="18" charset="0"/>
              </a:rPr>
              <a:t>: </a:t>
            </a:r>
            <a:r>
              <a:rPr lang="en-GB" sz="2400" dirty="0">
                <a:effectLst/>
                <a:ea typeface="Times New Roman" panose="02020603050405020304" pitchFamily="18" charset="0"/>
              </a:rPr>
              <a:t>Real Nonfarm Median Wages and Labor Productivity, 1947–2016</a:t>
            </a: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4F1EC-C924-6868-0792-8FECCC831F6E}"/>
              </a:ext>
            </a:extLst>
          </p:cNvPr>
          <p:cNvSpPr txBox="1"/>
          <p:nvPr/>
        </p:nvSpPr>
        <p:spPr>
          <a:xfrm>
            <a:off x="972065" y="6326659"/>
            <a:ext cx="7543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effectLst/>
                <a:ea typeface="Times New Roman" panose="02020603050405020304" pitchFamily="18" charset="0"/>
              </a:rPr>
              <a:t>Source: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 U.S. Bureau of Labor Statistics, Labor Productivity and Costs online database.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1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5531</TotalTime>
  <Words>261</Words>
  <Application>Microsoft Macintosh PowerPoint</Application>
  <PresentationFormat>On-screen Show (4:3)</PresentationFormat>
  <Paragraphs>31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FIGURES</dc:title>
  <dc:creator>GDAE_Student01</dc:creator>
  <cp:lastModifiedBy>Pratistha Joshi</cp:lastModifiedBy>
  <cp:revision>97</cp:revision>
  <dcterms:created xsi:type="dcterms:W3CDTF">2013-04-12T20:25:05Z</dcterms:created>
  <dcterms:modified xsi:type="dcterms:W3CDTF">2022-12-27T02:35:23Z</dcterms:modified>
</cp:coreProperties>
</file>