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92" r:id="rId3"/>
    <p:sldId id="283" r:id="rId4"/>
    <p:sldId id="293" r:id="rId5"/>
    <p:sldId id="284" r:id="rId6"/>
    <p:sldId id="285" r:id="rId7"/>
    <p:sldId id="282" r:id="rId8"/>
    <p:sldId id="286" r:id="rId9"/>
    <p:sldId id="287" r:id="rId10"/>
    <p:sldId id="288" r:id="rId11"/>
    <p:sldId id="289" r:id="rId12"/>
    <p:sldId id="262" r:id="rId13"/>
    <p:sldId id="291" r:id="rId14"/>
    <p:sldId id="29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8E7D52-FDC6-7DAE-72F5-82565E46C17F}" name="Pratistha Joshi" initials="PJ" userId="4ef0e902564318d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A1EA8B-832B-45C2-BECC-0AA6715BFFE5}" v="117" dt="2022-03-30T04:04:25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8" autoAdjust="0"/>
    <p:restoredTop sz="94679"/>
  </p:normalViewPr>
  <p:slideViewPr>
    <p:cSldViewPr>
      <p:cViewPr varScale="1">
        <p:scale>
          <a:sx n="104" d="100"/>
          <a:sy n="104" d="100"/>
        </p:scale>
        <p:origin x="153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88959-6215-42C8-B18B-8E4D6933309A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B699B-478C-4686-9149-87BFEC1673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3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91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35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B699B-478C-4686-9149-87BFEC1673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490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0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15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31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78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14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47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B699B-478C-4686-9149-87BFEC1673D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1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B09BA-6595-4679-96B6-B037DAC14DF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A466-329F-40E1-AD7A-248DDFCD9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6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The Structure of the United </a:t>
            </a:r>
            <a:r>
              <a:rPr lang="en-US" sz="3600" b="1">
                <a:solidFill>
                  <a:schemeClr val="bg1"/>
                </a:solidFill>
              </a:rPr>
              <a:t>States Economy 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053EE5-50EF-E2B9-3BD6-6B3E36EBB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317"/>
          <a:stretch/>
        </p:blipFill>
        <p:spPr>
          <a:xfrm>
            <a:off x="152400" y="457200"/>
            <a:ext cx="8830252" cy="5791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511ECD-3851-7CBD-EA07-F2026C795254}"/>
              </a:ext>
            </a:extLst>
          </p:cNvPr>
          <p:cNvSpPr txBox="1"/>
          <p:nvPr/>
        </p:nvSpPr>
        <p:spPr>
          <a:xfrm>
            <a:off x="3124200" y="6388549"/>
            <a:ext cx="3833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Bureau of Economic Analysis </a:t>
            </a:r>
          </a:p>
        </p:txBody>
      </p:sp>
    </p:spTree>
    <p:extLst>
      <p:ext uri="{BB962C8B-B14F-4D97-AF65-F5344CB8AC3E}">
        <p14:creationId xmlns:p14="http://schemas.microsoft.com/office/powerpoint/2010/main" val="115254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A436B8-BA80-70E1-45AE-8C78FE10D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33" y="994308"/>
            <a:ext cx="7985534" cy="44058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26A6B7-57CB-67DD-F078-A2969FE192E5}"/>
              </a:ext>
            </a:extLst>
          </p:cNvPr>
          <p:cNvSpPr txBox="1"/>
          <p:nvPr/>
        </p:nvSpPr>
        <p:spPr>
          <a:xfrm>
            <a:off x="533400" y="53042"/>
            <a:ext cx="762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6.1: Relative Shares of United States Economic Production, by Output Sector, 1800–2020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089989-9D60-665D-C87B-D243955D775E}"/>
              </a:ext>
            </a:extLst>
          </p:cNvPr>
          <p:cNvSpPr txBox="1"/>
          <p:nvPr/>
        </p:nvSpPr>
        <p:spPr>
          <a:xfrm>
            <a:off x="533400" y="5496970"/>
            <a:ext cx="8305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Historical Statistics of the United States, 1789–1945, U.S. Census Bureau, 1949 (1800– 1938); Historical Statistics of the United States, Bicentennial Edition, Colonial Times to 1970, U.S. Census Bureau, 1975 (1947–1968); various annual editions of the Statistical Abstract of the United States, U.S. Census Bureau (1969–2020).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Note: This graph shows relative, not absolute, magnitudes.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283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74860D-649D-DB51-A6FC-6D6674B3ED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588"/>
          <a:stretch/>
        </p:blipFill>
        <p:spPr>
          <a:xfrm>
            <a:off x="685800" y="0"/>
            <a:ext cx="8254220" cy="6248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8E2666-2914-A127-3CD8-6360EECA71CC}"/>
              </a:ext>
            </a:extLst>
          </p:cNvPr>
          <p:cNvSpPr txBox="1"/>
          <p:nvPr/>
        </p:nvSpPr>
        <p:spPr>
          <a:xfrm>
            <a:off x="1447800" y="6248400"/>
            <a:ext cx="5412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algn="just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effectLst/>
                <a:ea typeface="Times New Roman" panose="02020603050405020304" pitchFamily="18" charset="0"/>
              </a:rPr>
              <a:t>Source: World Bank, World Development Indicators database, 2019.</a:t>
            </a:r>
            <a:endParaRPr lang="en-US" sz="1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177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80B2E-8D02-0831-3144-515D6B2A3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81641"/>
            <a:ext cx="7620000" cy="5198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38F751-46E0-1F23-CD0C-376F0408182F}"/>
              </a:ext>
            </a:extLst>
          </p:cNvPr>
          <p:cNvSpPr txBox="1"/>
          <p:nvPr/>
        </p:nvSpPr>
        <p:spPr>
          <a:xfrm>
            <a:off x="656968" y="153990"/>
            <a:ext cx="77723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Allocation of a Dollar Spent on Food in the United States, 2019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92CD8-1A34-12E1-3E0E-6CBA8DED5D4E}"/>
              </a:ext>
            </a:extLst>
          </p:cNvPr>
          <p:cNvSpPr txBox="1"/>
          <p:nvPr/>
        </p:nvSpPr>
        <p:spPr>
          <a:xfrm>
            <a:off x="457200" y="6080332"/>
            <a:ext cx="84458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U.S. Department of Agriculture (USDA), Food Dollar Series, 2019.</a:t>
            </a:r>
            <a:endParaRPr lang="en-US" sz="2800" dirty="0">
              <a:effectLst/>
              <a:ea typeface="Times New Roman" panose="02020603050405020304" pitchFamily="18" charset="0"/>
            </a:endParaRPr>
          </a:p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“Other” includes two industry groups, Agribusiness plus Legal and Accounting.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5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971822-3B26-0B95-A811-456753FF5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84250"/>
            <a:ext cx="6629400" cy="4726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D7B5F0-486B-1178-5F45-813AFDE0556D}"/>
              </a:ext>
            </a:extLst>
          </p:cNvPr>
          <p:cNvSpPr txBox="1"/>
          <p:nvPr/>
        </p:nvSpPr>
        <p:spPr>
          <a:xfrm>
            <a:off x="457200" y="152400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6.3: U.S. Total Factor Productivity Growth, 1948-2017 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D6FA2E-773F-F273-FA59-D27D4B6C673C}"/>
              </a:ext>
            </a:extLst>
          </p:cNvPr>
          <p:cNvSpPr txBox="1"/>
          <p:nvPr/>
        </p:nvSpPr>
        <p:spPr>
          <a:xfrm>
            <a:off x="685800" y="6181182"/>
            <a:ext cx="7772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USDA, Economic Research Services data, Table 1. Indices of farm output, input, and total factor productivity for the United States, 1948-2017.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26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429960-61FA-F98A-9261-DE43D1A7A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024156"/>
            <a:ext cx="7086600" cy="52011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E1036C-B999-10ED-47B7-664CDEA02828}"/>
              </a:ext>
            </a:extLst>
          </p:cNvPr>
          <p:cNvSpPr txBox="1"/>
          <p:nvPr/>
        </p:nvSpPr>
        <p:spPr>
          <a:xfrm>
            <a:off x="685800" y="117138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6.4: Average Annual Growth Rate in Gross Global Agricultural Output (1960s–2000s)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45B11A-C537-F839-97DF-F22DD98FEE1C}"/>
              </a:ext>
            </a:extLst>
          </p:cNvPr>
          <p:cNvSpPr txBox="1"/>
          <p:nvPr/>
        </p:nvSpPr>
        <p:spPr>
          <a:xfrm>
            <a:off x="2286000" y="6293613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Fuglie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and Wang, 2012.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971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C21CF0-66A9-75CD-7CF1-7C9EE238A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25565"/>
            <a:ext cx="7010400" cy="51686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CC40-DCD6-8037-C63F-867D70C91806}"/>
              </a:ext>
            </a:extLst>
          </p:cNvPr>
          <p:cNvSpPr txBox="1"/>
          <p:nvPr/>
        </p:nvSpPr>
        <p:spPr>
          <a:xfrm>
            <a:off x="514864" y="148252"/>
            <a:ext cx="80195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6.5: Energy Consumption in the United States, by Energy Source, 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F0C6A4-33B0-282B-010D-48123ADAA1A4}"/>
              </a:ext>
            </a:extLst>
          </p:cNvPr>
          <p:cNvSpPr txBox="1"/>
          <p:nvPr/>
        </p:nvSpPr>
        <p:spPr>
          <a:xfrm>
            <a:off x="990600" y="6193134"/>
            <a:ext cx="7772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Monthly Energy Review, United States Energy Information Administration, 2020.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86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3200D-CD8B-DD85-2629-4736073FA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946" y="981214"/>
            <a:ext cx="7179054" cy="53366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D254F4-3240-50E0-09B6-9216CD3241FE}"/>
              </a:ext>
            </a:extLst>
          </p:cNvPr>
          <p:cNvSpPr txBox="1"/>
          <p:nvPr/>
        </p:nvSpPr>
        <p:spPr>
          <a:xfrm>
            <a:off x="838200" y="6338451"/>
            <a:ext cx="762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Sources: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U.S. Census Bureau, Department of Housing and Urban Development.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E0E653-4B85-EFA0-B8C4-B2940CD30529}"/>
              </a:ext>
            </a:extLst>
          </p:cNvPr>
          <p:cNvSpPr txBox="1"/>
          <p:nvPr/>
        </p:nvSpPr>
        <p:spPr>
          <a:xfrm>
            <a:off x="533400" y="150217"/>
            <a:ext cx="8001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6.6: Annual Number of Private Housing Starts in the United States, 1965–2020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33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FD3E9A-6985-8D1D-1776-EDC5F519A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56376"/>
            <a:ext cx="7239000" cy="49300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72950F-D093-5A24-F438-31F3137C2EAC}"/>
              </a:ext>
            </a:extLst>
          </p:cNvPr>
          <p:cNvSpPr txBox="1"/>
          <p:nvPr/>
        </p:nvSpPr>
        <p:spPr>
          <a:xfrm>
            <a:off x="1371600" y="6400800"/>
            <a:ext cx="617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Various editions of the Statistical Abstract of the United States.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99B73-4671-FB53-4DB7-E5D2937357D6}"/>
              </a:ext>
            </a:extLst>
          </p:cNvPr>
          <p:cNvSpPr txBox="1"/>
          <p:nvPr/>
        </p:nvSpPr>
        <p:spPr>
          <a:xfrm>
            <a:off x="381000" y="304800"/>
            <a:ext cx="8610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Total U.S. Manufacturing Employment and Manufacturing Employment as a Percentage of Total Employment, 1950–2020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08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F2E7A2-DF09-D129-825D-24387C30F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36" y="914401"/>
            <a:ext cx="8141464" cy="57827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A308B3-93EF-BCEF-5A92-3592D686F610}"/>
              </a:ext>
            </a:extLst>
          </p:cNvPr>
          <p:cNvSpPr txBox="1"/>
          <p:nvPr/>
        </p:nvSpPr>
        <p:spPr>
          <a:xfrm>
            <a:off x="685800" y="345542"/>
            <a:ext cx="7086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6.8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Classification of Private GDP in the United States, 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196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557621-DFC5-C48A-B87E-E133BFC3D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009066"/>
            <a:ext cx="8326341" cy="53793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F52317-5A80-26A7-8998-6786F49DBE02}"/>
              </a:ext>
            </a:extLst>
          </p:cNvPr>
          <p:cNvSpPr txBox="1"/>
          <p:nvPr/>
        </p:nvSpPr>
        <p:spPr>
          <a:xfrm>
            <a:off x="457200" y="224750"/>
            <a:ext cx="83263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6.9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Four-Firm Concentration Ratios in Retail Industries, 1992–2007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74AE15-C982-5E62-627B-1D642C7B24A5}"/>
              </a:ext>
            </a:extLst>
          </p:cNvPr>
          <p:cNvSpPr txBox="1"/>
          <p:nvPr/>
        </p:nvSpPr>
        <p:spPr>
          <a:xfrm>
            <a:off x="1219200" y="640080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Economic Census publications, United States Census Bureau.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7E3EB4-1432-566C-07A3-F8E731680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075" y="1129546"/>
            <a:ext cx="6157525" cy="49147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88C19A-C41D-D335-231E-5EB07BF590A7}"/>
              </a:ext>
            </a:extLst>
          </p:cNvPr>
          <p:cNvSpPr txBox="1"/>
          <p:nvPr/>
        </p:nvSpPr>
        <p:spPr>
          <a:xfrm>
            <a:off x="609601" y="298549"/>
            <a:ext cx="7924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6.10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Finance as a Share of the Economy and Financial Profits as a Percentage of Corporate Profits, 1960-2020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5FF00-9031-0CFD-7FAC-36257623D2DE}"/>
              </a:ext>
            </a:extLst>
          </p:cNvPr>
          <p:cNvSpPr txBox="1"/>
          <p:nvPr/>
        </p:nvSpPr>
        <p:spPr>
          <a:xfrm>
            <a:off x="1107989" y="6238441"/>
            <a:ext cx="8001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NIPA Tables 6.2A-6.2D, and Piketty,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Saez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and Zucman’s Distributional National Accounts, Appendix tables II: Distributional series.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7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03295D-3056-4E28-50FF-BF60387B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584" y="1219200"/>
            <a:ext cx="6558516" cy="51746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18AFBB-8656-ACB1-FE67-8A396FBE2E5B}"/>
              </a:ext>
            </a:extLst>
          </p:cNvPr>
          <p:cNvSpPr txBox="1"/>
          <p:nvPr/>
        </p:nvSpPr>
        <p:spPr>
          <a:xfrm>
            <a:off x="685800" y="304800"/>
            <a:ext cx="746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6.11: Health Care Expenditures in the United States as a Percentage of GDP, 1960–2019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21566F-F0C0-1B1D-6B08-BE2EB4105F38}"/>
              </a:ext>
            </a:extLst>
          </p:cNvPr>
          <p:cNvSpPr txBox="1"/>
          <p:nvPr/>
        </p:nvSpPr>
        <p:spPr>
          <a:xfrm>
            <a:off x="1371600" y="6493117"/>
            <a:ext cx="6781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Various editions of the Statistical Abstract of the United States.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49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</TotalTime>
  <Words>460</Words>
  <Application>Microsoft Macintosh PowerPoint</Application>
  <PresentationFormat>On-screen Show (4:3)</PresentationFormat>
  <Paragraphs>41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GDAE_Student01</dc:creator>
  <cp:lastModifiedBy>Pratistha Joshi</cp:lastModifiedBy>
  <cp:revision>108</cp:revision>
  <dcterms:created xsi:type="dcterms:W3CDTF">2013-04-12T19:38:48Z</dcterms:created>
  <dcterms:modified xsi:type="dcterms:W3CDTF">2022-12-26T15:19:49Z</dcterms:modified>
</cp:coreProperties>
</file>