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69" r:id="rId3"/>
    <p:sldId id="267" r:id="rId4"/>
    <p:sldId id="276" r:id="rId5"/>
    <p:sldId id="258" r:id="rId6"/>
    <p:sldId id="270" r:id="rId7"/>
    <p:sldId id="271" r:id="rId8"/>
    <p:sldId id="268" r:id="rId9"/>
    <p:sldId id="27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92"/>
    <p:restoredTop sz="94836"/>
  </p:normalViewPr>
  <p:slideViewPr>
    <p:cSldViewPr>
      <p:cViewPr varScale="1">
        <p:scale>
          <a:sx n="104" d="100"/>
          <a:sy n="104" d="100"/>
        </p:scale>
        <p:origin x="1536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48339-C181-48A6-BAFF-69FE1311157D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FF20B-7564-4346-B091-E51382DC6C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57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FF20B-7564-4346-B091-E51382DC6C4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17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FF20B-7564-4346-B091-E51382DC6C4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49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F20B-7564-4346-B091-E51382DC6C4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74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FF20B-7564-4346-B091-E51382DC6C4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37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FF20B-7564-4346-B091-E51382DC6C4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15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6DE9E-4451-4DEC-8A16-F93AC6CD3F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282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3C3C-9879-44B8-81BC-5ED019795B78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3B50-F5B0-4F69-902C-0DD0E390C1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3C3C-9879-44B8-81BC-5ED019795B78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3B50-F5B0-4F69-902C-0DD0E390C1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3C3C-9879-44B8-81BC-5ED019795B78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3B50-F5B0-4F69-902C-0DD0E390C1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3C3C-9879-44B8-81BC-5ED019795B78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3B50-F5B0-4F69-902C-0DD0E390C1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3C3C-9879-44B8-81BC-5ED019795B78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3B50-F5B0-4F69-902C-0DD0E390C1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3C3C-9879-44B8-81BC-5ED019795B78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3B50-F5B0-4F69-902C-0DD0E390C1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3C3C-9879-44B8-81BC-5ED019795B78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3B50-F5B0-4F69-902C-0DD0E390C1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3C3C-9879-44B8-81BC-5ED019795B78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3B50-F5B0-4F69-902C-0DD0E390C1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3C3C-9879-44B8-81BC-5ED019795B78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3B50-F5B0-4F69-902C-0DD0E390C1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3C3C-9879-44B8-81BC-5ED019795B78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3B50-F5B0-4F69-902C-0DD0E390C1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3C3C-9879-44B8-81BC-5ED019795B78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3B50-F5B0-4F69-902C-0DD0E390C1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83C3C-9879-44B8-81BC-5ED019795B78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B3B50-F5B0-4F69-902C-0DD0E390C1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65" y="0"/>
            <a:ext cx="9144000" cy="7086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0015" y="857251"/>
            <a:ext cx="4169978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5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Macroeconomic Measurement: Environmental and </a:t>
            </a:r>
            <a:r>
              <a:rPr lang="en-US" sz="3600" b="1">
                <a:solidFill>
                  <a:schemeClr val="bg1"/>
                </a:solidFill>
              </a:rPr>
              <a:t>Social Dimensions</a:t>
            </a:r>
            <a:endParaRPr lang="en-US" sz="3600" b="1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609600"/>
            <a:ext cx="4620649" cy="6019800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DAE17C-BCDC-8930-604F-550CD8D33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43305"/>
            <a:ext cx="8205048" cy="50369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C8A492-11EC-B29C-69F0-2C8DD5B4B713}"/>
              </a:ext>
            </a:extLst>
          </p:cNvPr>
          <p:cNvSpPr txBox="1"/>
          <p:nvPr/>
        </p:nvSpPr>
        <p:spPr>
          <a:xfrm>
            <a:off x="228600" y="212308"/>
            <a:ext cx="8229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5.1 Cumulative changes in GDP and average incomes of the bottom 90 percent of earners, since 2000. 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4A4903-D469-5BF9-2844-FC3569F99696}"/>
              </a:ext>
            </a:extLst>
          </p:cNvPr>
          <p:cNvSpPr txBox="1"/>
          <p:nvPr/>
        </p:nvSpPr>
        <p:spPr>
          <a:xfrm>
            <a:off x="1181100" y="6080293"/>
            <a:ext cx="678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Sources: Piketty,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Saez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and Zucman, 2016; Bureau of Economic Analysis; Leonhardt, 2018. 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290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9A4C47-4055-05AD-D2FE-032BE5846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055902"/>
            <a:ext cx="5867400" cy="4336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C1C1A4-171A-FD4D-2666-229E62BAD7A0}"/>
              </a:ext>
            </a:extLst>
          </p:cNvPr>
          <p:cNvSpPr txBox="1"/>
          <p:nvPr/>
        </p:nvSpPr>
        <p:spPr>
          <a:xfrm>
            <a:off x="381000" y="152400"/>
            <a:ext cx="80998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5.2	Average Subjective Well-Being 2018-2020 and GDP per Capita 2020, PPP 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C8CC2C-D91F-4455-6738-2CE4F19C053F}"/>
              </a:ext>
            </a:extLst>
          </p:cNvPr>
          <p:cNvSpPr txBox="1"/>
          <p:nvPr/>
        </p:nvSpPr>
        <p:spPr>
          <a:xfrm>
            <a:off x="708454" y="5505271"/>
            <a:ext cx="7772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Sources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: SWB from Helliwell et al., World Happiness Report 2021; GDP per capita data is from World Development Indicators online database. 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ea typeface="Times New Roman" panose="02020603050405020304" pitchFamily="18" charset="0"/>
              </a:rPr>
              <a:t>Note: The trendline is a statistically fitted line showing a “best fit” estimate of the relationship between GDP per capita and SWB. “PPP” is Purchasing Power Parity.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620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81EB4B-6E71-C9B6-F626-1521860E9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97" y="533400"/>
            <a:ext cx="9079599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629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31C9DCD-9C93-258A-318A-D0754AE24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68186"/>
            <a:ext cx="8408680" cy="46754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9A3DEE-3A51-92A1-1BE2-01880FC97922}"/>
              </a:ext>
            </a:extLst>
          </p:cNvPr>
          <p:cNvSpPr txBox="1"/>
          <p:nvPr/>
        </p:nvSpPr>
        <p:spPr>
          <a:xfrm>
            <a:off x="2286000" y="6002782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Talberth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et al., 2007.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F56FF1-C0CB-8376-B082-CA0F457C08EB}"/>
              </a:ext>
            </a:extLst>
          </p:cNvPr>
          <p:cNvSpPr txBox="1"/>
          <p:nvPr/>
        </p:nvSpPr>
        <p:spPr>
          <a:xfrm>
            <a:off x="533400" y="378007"/>
            <a:ext cx="8153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5.3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GPI vs. GDP per Capita for the United States, 1950–2004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9BB250-30B6-E4D3-269A-A3E44230E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395" y="1066800"/>
            <a:ext cx="7772400" cy="53065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A6FEAC-0C28-38C6-29C0-3FAB741EBEAF}"/>
              </a:ext>
            </a:extLst>
          </p:cNvPr>
          <p:cNvSpPr txBox="1"/>
          <p:nvPr/>
        </p:nvSpPr>
        <p:spPr>
          <a:xfrm>
            <a:off x="1658895" y="368786"/>
            <a:ext cx="5867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5.4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BLI for Selected Countries, 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1A8C8-7440-57AA-5BBE-51096B80E001}"/>
              </a:ext>
            </a:extLst>
          </p:cNvPr>
          <p:cNvSpPr txBox="1"/>
          <p:nvPr/>
        </p:nvSpPr>
        <p:spPr>
          <a:xfrm>
            <a:off x="2306595" y="648866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OECD, 2020.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936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BDD71F-41A6-FF14-627B-C4AF47C03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877850"/>
            <a:ext cx="7772400" cy="55100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E4FADC-3427-0C12-79B5-2349B8B86896}"/>
              </a:ext>
            </a:extLst>
          </p:cNvPr>
          <p:cNvSpPr txBox="1"/>
          <p:nvPr/>
        </p:nvSpPr>
        <p:spPr>
          <a:xfrm>
            <a:off x="914400" y="89219"/>
            <a:ext cx="7467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5.5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Selected Countries as Ranked in the Human Development Index, 2019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331EAB-5387-DD3E-24A6-6352D9E8298F}"/>
              </a:ext>
            </a:extLst>
          </p:cNvPr>
          <p:cNvSpPr txBox="1"/>
          <p:nvPr/>
        </p:nvSpPr>
        <p:spPr>
          <a:xfrm>
            <a:off x="2133600" y="6324600"/>
            <a:ext cx="5562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: UNDP, Human Development Report, 2019 data.</a:t>
            </a:r>
            <a:endParaRPr lang="en-US" sz="18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725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D37F72-9DD2-ABF3-1E43-EEB28A351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976319"/>
            <a:ext cx="6172200" cy="51944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0985B6-6248-8F07-8AE3-3AE5FE2A562E}"/>
              </a:ext>
            </a:extLst>
          </p:cNvPr>
          <p:cNvSpPr txBox="1"/>
          <p:nvPr/>
        </p:nvSpPr>
        <p:spPr>
          <a:xfrm>
            <a:off x="685800" y="108924"/>
            <a:ext cx="762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5.6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Paid and Unpaid Work by Gender, Selected Countries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7CD1D4-1BEB-30CE-3498-E391D7E75023}"/>
              </a:ext>
            </a:extLst>
          </p:cNvPr>
          <p:cNvSpPr txBox="1"/>
          <p:nvPr/>
        </p:nvSpPr>
        <p:spPr>
          <a:xfrm>
            <a:off x="1905000" y="6195193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OECD, OECD </a:t>
            </a:r>
            <a:r>
              <a:rPr lang="en-GB" sz="1600" i="1" dirty="0">
                <a:effectLst/>
                <a:ea typeface="Times New Roman" panose="02020603050405020304" pitchFamily="18" charset="0"/>
              </a:rPr>
              <a:t>Stat, 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Time Spent in Paid and Unpaid Work, by Gender. 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15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0A8E01-5D47-8745-2FAA-C086D8408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29" y="990601"/>
            <a:ext cx="849622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06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2157</TotalTime>
  <Words>220</Words>
  <Application>Microsoft Macintosh PowerPoint</Application>
  <PresentationFormat>On-screen Show (4:3)</PresentationFormat>
  <Paragraphs>24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FIGURES</dc:title>
  <dc:creator>GDAE_Student01</dc:creator>
  <cp:lastModifiedBy>Pratistha Joshi</cp:lastModifiedBy>
  <cp:revision>56</cp:revision>
  <dcterms:created xsi:type="dcterms:W3CDTF">2013-04-12T20:03:34Z</dcterms:created>
  <dcterms:modified xsi:type="dcterms:W3CDTF">2022-12-26T14:44:42Z</dcterms:modified>
</cp:coreProperties>
</file>