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</p:sldMasterIdLst>
  <p:notesMasterIdLst>
    <p:notesMasterId r:id="rId15"/>
  </p:notesMasterIdLst>
  <p:sldIdLst>
    <p:sldId id="275" r:id="rId4"/>
    <p:sldId id="287" r:id="rId5"/>
    <p:sldId id="273" r:id="rId6"/>
    <p:sldId id="259" r:id="rId7"/>
    <p:sldId id="286" r:id="rId8"/>
    <p:sldId id="290" r:id="rId9"/>
    <p:sldId id="262" r:id="rId10"/>
    <p:sldId id="263" r:id="rId11"/>
    <p:sldId id="264" r:id="rId12"/>
    <p:sldId id="265" r:id="rId13"/>
    <p:sldId id="27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CB8E7E-5EE1-404D-8BB5-3540610131B3}" v="19" dt="2022-04-01T15:44:14.6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3" autoAdjust="0"/>
    <p:restoredTop sz="94150" autoAdjust="0"/>
  </p:normalViewPr>
  <p:slideViewPr>
    <p:cSldViewPr>
      <p:cViewPr varScale="1">
        <p:scale>
          <a:sx n="104" d="100"/>
          <a:sy n="104" d="100"/>
        </p:scale>
        <p:origin x="111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9A72F-5B55-4AB2-AAF2-69E5271425B8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A1B94C-E872-41BF-9E42-AE77732C55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809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930EA6-C1FE-4AF2-994C-5E48579F2C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1620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759296-7D6A-4162-BE1B-2FA0610D4A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7500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1B94C-E872-41BF-9E42-AE77732C555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425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B403BC-8FA1-4B5E-BFD9-03A2D2FF55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3879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A1B94C-E872-41BF-9E42-AE77732C555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7876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1B94C-E872-41BF-9E42-AE77732C555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88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1B94C-E872-41BF-9E42-AE77732C555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1314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1B94C-E872-41BF-9E42-AE77732C555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1571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90B2FD-827A-4AFA-AD3A-5879A58FBA7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45286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D83636-7EA9-4573-B8FD-7E6E19F713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1393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27C1-62A8-446C-92DE-F817CA1E061A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D79C8-702B-47B3-926A-9DE00ECFF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25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27C1-62A8-446C-92DE-F817CA1E061A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D79C8-702B-47B3-926A-9DE00ECFF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723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27C1-62A8-446C-92DE-F817CA1E061A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D79C8-702B-47B3-926A-9DE00ECFF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829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27C1-62A8-446C-92DE-F817CA1E061A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D79C8-702B-47B3-926A-9DE00ECFF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345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27C1-62A8-446C-92DE-F817CA1E061A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D79C8-702B-47B3-926A-9DE00ECFF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29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27C1-62A8-446C-92DE-F817CA1E061A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D79C8-702B-47B3-926A-9DE00ECFF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296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27C1-62A8-446C-92DE-F817CA1E061A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D79C8-702B-47B3-926A-9DE00ECFF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36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27C1-62A8-446C-92DE-F817CA1E061A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D79C8-702B-47B3-926A-9DE00ECFF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796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27C1-62A8-446C-92DE-F817CA1E061A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D79C8-702B-47B3-926A-9DE00ECFF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81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27C1-62A8-446C-92DE-F817CA1E061A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D79C8-702B-47B3-926A-9DE00ECFF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9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27C1-62A8-446C-92DE-F817CA1E061A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D79C8-702B-47B3-926A-9DE00ECFF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31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93AA-2889-4EE9-8594-716382D4E1A5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9196-3403-48BB-87A1-94C38E0D82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20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93AA-2889-4EE9-8594-716382D4E1A5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9196-3403-48BB-87A1-94C38E0D82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864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93AA-2889-4EE9-8594-716382D4E1A5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9196-3403-48BB-87A1-94C38E0D82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3121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93AA-2889-4EE9-8594-716382D4E1A5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9196-3403-48BB-87A1-94C38E0D82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042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93AA-2889-4EE9-8594-716382D4E1A5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9196-3403-48BB-87A1-94C38E0D82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816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93AA-2889-4EE9-8594-716382D4E1A5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9196-3403-48BB-87A1-94C38E0D82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522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93AA-2889-4EE9-8594-716382D4E1A5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9196-3403-48BB-87A1-94C38E0D82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7953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93AA-2889-4EE9-8594-716382D4E1A5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9196-3403-48BB-87A1-94C38E0D82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5168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93AA-2889-4EE9-8594-716382D4E1A5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9196-3403-48BB-87A1-94C38E0D82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649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93AA-2889-4EE9-8594-716382D4E1A5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9196-3403-48BB-87A1-94C38E0D82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164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93AA-2889-4EE9-8594-716382D4E1A5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9196-3403-48BB-87A1-94C38E0D82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7351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92BC9-16EB-47D9-AA6F-41815E99F0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368050-C48C-4F33-A45D-BAE8535CF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86704-AC74-4FA2-A1D2-949510863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5AE4-6C7F-475A-BFBB-66035BC0FDB0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39479-D31D-4482-870A-FC3B78D34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058F1-0965-4FDC-ABA6-0627FA1A7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502F-5E3D-486E-BABD-6009825B4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1783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ACAED-2078-4B63-998A-4519D4426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96069-EB4B-4481-A9D9-D537FF883A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482966-8482-4E2E-82C8-8AF290DF4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5AE4-6C7F-475A-BFBB-66035BC0FDB0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64966-F737-40EC-9BD4-46BE925F5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B1E05-F3AF-4F47-AFDC-430640BD9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502F-5E3D-486E-BABD-6009825B4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4474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D42C7-AC26-467C-9FD6-924CF96D4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8F0BCE-AA24-463D-8CED-6DAE285CE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146A7-1DD3-49C4-97E2-F13528943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5AE4-6C7F-475A-BFBB-66035BC0FDB0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33361-7C41-427F-9BE7-0F719FEFD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C82A1-BB0D-46FF-9CC4-527DDECE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502F-5E3D-486E-BABD-6009825B4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7668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2238-9332-4673-814B-F0D9E7E68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38C9C-ECFA-49E5-8C3D-1C75CE891A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93CA9D-6F2F-4E12-9D87-F26C226D0A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E7852B-D294-41AB-965A-1ABDA9D3B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5AE4-6C7F-475A-BFBB-66035BC0FDB0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EEC5E2-173D-41D9-B86D-5B1B3C8C7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675C5E-32D6-4E07-936C-3D9E3846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502F-5E3D-486E-BABD-6009825B4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5795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C2EC6-71D4-4EF9-B7AE-830FF8AE9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AF5144-CB7A-407A-87BA-C3324FED2C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8755F-9169-4D3E-8C44-6202E2F0FA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8AFDBE-2A06-4DF7-9757-6D1100F5D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F70480-65DE-48AA-B791-BF5D423907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7D930B-589A-420E-8C68-C5BAF59E6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5AE4-6C7F-475A-BFBB-66035BC0FDB0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D6AE63-FFE5-4E88-8861-60390DF7A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95FFEF-7D68-4C97-8E7B-255750E28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502F-5E3D-486E-BABD-6009825B4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2775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D7434-E983-4270-BB16-4D8C94E2D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C5A9B9-F275-47FD-8631-C3D1AF74E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5AE4-6C7F-475A-BFBB-66035BC0FDB0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04A1F0-BBD5-4E3F-A0C0-CE2E2C52D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C62566-21E7-4427-8A3F-908927D83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502F-5E3D-486E-BABD-6009825B4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3506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7A812F-111A-4A3C-9394-9AB4C46F3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5AE4-6C7F-475A-BFBB-66035BC0FDB0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396995-29A1-48EF-BFEB-94881C143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C9F14B-F1E7-4344-8A76-BFC90E6D4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502F-5E3D-486E-BABD-6009825B4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6026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2CBBA-65DB-41C8-9091-7A20AD5F1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4A44C-39A3-4C30-9A1B-13AC4C19C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B47A92-DDD5-4402-ABAC-7E299636E2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27A99F-C659-47C7-BC65-70ACC8066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5AE4-6C7F-475A-BFBB-66035BC0FDB0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2F9A3-383D-4048-8C39-D4A2FF527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D33EBA-35D8-4F5C-A58D-7F650D3B8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502F-5E3D-486E-BABD-6009825B4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742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4DFF3-FDF2-4B2C-AB37-A40538457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6457C1-E3C2-4A55-BB01-5A4625354B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3AC24-1852-40DC-BD31-E1FB9329A6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636E6-7E95-4FDA-B4C5-1228646F6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5AE4-6C7F-475A-BFBB-66035BC0FDB0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013909-00F8-4FB3-9C8D-3489F5DD0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E6A607-BDC2-4941-8AAA-C4887B0F7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502F-5E3D-486E-BABD-6009825B4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069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41341-44CC-4A78-93CC-9A5D132A6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40C122-BEA8-4CA7-AE6C-543A509B2D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C64F3-8068-4865-AEF2-C36201FB9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5AE4-6C7F-475A-BFBB-66035BC0FDB0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B48D0-BC21-484B-ACA8-06413E062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3BD9D-F676-40B5-8790-FB88B806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502F-5E3D-486E-BABD-6009825B4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0317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0D6592-649C-4EED-8576-AE9ED62BDE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757CA6-B8AF-4B98-AF32-AE6314BD6B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02296-349F-42FE-AD0C-FD0E20071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5AE4-6C7F-475A-BFBB-66035BC0FDB0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C9F2D-6CB7-4C88-BBE4-FDACFECA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BCE5A-5024-410B-95CA-785D60ED7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502F-5E3D-486E-BABD-6009825B4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28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727C1-62A8-446C-92DE-F817CA1E061A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D79C8-702B-47B3-926A-9DE00ECFF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117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193AA-2889-4EE9-8594-716382D4E1A5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79196-3403-48BB-87A1-94C38E0D82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576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A19E31-B05E-48EA-8AA3-54AF5E38C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1A36BC-AF27-4A58-832C-ED5429E5A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8DB0E2-8343-46F7-816E-C13CAA7D2C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65AE4-6C7F-475A-BFBB-66035BC0FDB0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A0C57-7F2B-4016-9EF9-364D0124DC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F1A17-A0E2-4574-9F61-BD59CDFDE2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B502F-5E3D-486E-BABD-6009825B4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620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hyperlink" Target="https://www.iea.org/articles/global-co2-emissions-in-2019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70866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0015" y="857251"/>
            <a:ext cx="4169978" cy="51434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Chapter 17</a:t>
            </a:r>
          </a:p>
          <a:p>
            <a:pPr marL="0" indent="0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Growth and Sustainability in the Twenty-First Century</a:t>
            </a:r>
          </a:p>
          <a:p>
            <a:endParaRPr lang="en-US" sz="3600" dirty="0"/>
          </a:p>
        </p:txBody>
      </p:sp>
      <p:pic>
        <p:nvPicPr>
          <p:cNvPr id="8" name="Content Placeholder 7" descr="Logo&#10;&#10;Description automatically generated with low confidence">
            <a:extLst>
              <a:ext uri="{FF2B5EF4-FFF2-40B4-BE49-F238E27FC236}">
                <a16:creationId xmlns:a16="http://schemas.microsoft.com/office/drawing/2014/main" id="{D4F4F05E-EBDD-1D76-AB81-EF2869D3E1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07" y="609600"/>
            <a:ext cx="4620649" cy="6019800"/>
          </a:xfrm>
        </p:spPr>
      </p:pic>
    </p:spTree>
    <p:extLst>
      <p:ext uri="{BB962C8B-B14F-4D97-AF65-F5344CB8AC3E}">
        <p14:creationId xmlns:p14="http://schemas.microsoft.com/office/powerpoint/2010/main" val="3410988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E3B441-DFB5-EF47-4233-018803364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983884"/>
            <a:ext cx="7391400" cy="51560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7D02C47-7D78-7CC6-5A87-7BEBE59DEE3F}"/>
              </a:ext>
            </a:extLst>
          </p:cNvPr>
          <p:cNvSpPr txBox="1"/>
          <p:nvPr/>
        </p:nvSpPr>
        <p:spPr>
          <a:xfrm>
            <a:off x="677562" y="152400"/>
            <a:ext cx="77806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200"/>
              </a:spcBef>
              <a:spcAft>
                <a:spcPts val="120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17.1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Global Ecological Footprint, by Impact Type, 1965–2018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DE18E9-5C21-9051-FD21-A63FE008EFB2}"/>
              </a:ext>
            </a:extLst>
          </p:cNvPr>
          <p:cNvSpPr txBox="1"/>
          <p:nvPr/>
        </p:nvSpPr>
        <p:spPr>
          <a:xfrm>
            <a:off x="1828800" y="6247093"/>
            <a:ext cx="5715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effectLst/>
                <a:ea typeface="Times New Roman" panose="02020603050405020304" pitchFamily="18" charset="0"/>
              </a:rPr>
              <a:t>Source: Global Footprint Network Public Data Set, https://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www.footprintnetwork.org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/resources/data/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61006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64272E-C08F-82BA-31BA-ACACABF82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702732"/>
            <a:ext cx="7391400" cy="57488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90A514-8D53-6D3F-A31C-FECFD1D5E454}"/>
              </a:ext>
            </a:extLst>
          </p:cNvPr>
          <p:cNvSpPr txBox="1"/>
          <p:nvPr/>
        </p:nvSpPr>
        <p:spPr>
          <a:xfrm>
            <a:off x="685800" y="228600"/>
            <a:ext cx="8077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200"/>
              </a:spcBef>
              <a:spcAft>
                <a:spcPts val="120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17.2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United Nations Global Population Projections, 2020–2100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94F35B-3165-2199-B761-37A9401662F2}"/>
              </a:ext>
            </a:extLst>
          </p:cNvPr>
          <p:cNvSpPr txBox="1"/>
          <p:nvPr/>
        </p:nvSpPr>
        <p:spPr>
          <a:xfrm>
            <a:off x="2590800" y="6451600"/>
            <a:ext cx="60198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600"/>
              </a:spcBef>
              <a:spcAft>
                <a:spcPts val="600"/>
              </a:spcAft>
            </a:pPr>
            <a:r>
              <a:rPr lang="en-GB" sz="1600" dirty="0">
                <a:effectLst/>
                <a:ea typeface="Times New Roman" panose="02020603050405020304" pitchFamily="18" charset="0"/>
              </a:rPr>
              <a:t>Source: United Nations, World Population Prospects 2019.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140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0798BB-6A58-3ACB-7C75-CDC00B67A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828675"/>
            <a:ext cx="6934200" cy="52006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996418-94C1-7640-90CD-EC3A1939E614}"/>
              </a:ext>
            </a:extLst>
          </p:cNvPr>
          <p:cNvSpPr txBox="1"/>
          <p:nvPr/>
        </p:nvSpPr>
        <p:spPr>
          <a:xfrm>
            <a:off x="1143000" y="5966769"/>
            <a:ext cx="7391400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effectLst/>
                <a:ea typeface="Times New Roman" panose="02020603050405020304" pitchFamily="18" charset="0"/>
              </a:rPr>
              <a:t>Source: World Health Organization, Ambient Air Quality Database.</a:t>
            </a:r>
            <a:endParaRPr lang="en-US" sz="1600" dirty="0">
              <a:effectLst/>
              <a:ea typeface="Times New Roman" panose="02020603050405020304" pitchFamily="18" charset="0"/>
            </a:endParaRPr>
          </a:p>
          <a:p>
            <a:pPr marL="0" marR="0">
              <a:spcBef>
                <a:spcPts val="600"/>
              </a:spcBef>
              <a:spcAft>
                <a:spcPts val="600"/>
              </a:spcAft>
            </a:pPr>
            <a:r>
              <a:rPr lang="en-GB" sz="1600" dirty="0">
                <a:effectLst/>
                <a:ea typeface="Times New Roman" panose="02020603050405020304" pitchFamily="18" charset="0"/>
              </a:rPr>
              <a:t>Notes: Particulate matter concentrations in 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μg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/m3; data vary by city, between 2012 and 2015.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B53B9E-C604-F42A-D42D-AF8D44955498}"/>
              </a:ext>
            </a:extLst>
          </p:cNvPr>
          <p:cNvSpPr txBox="1"/>
          <p:nvPr/>
        </p:nvSpPr>
        <p:spPr>
          <a:xfrm>
            <a:off x="990600" y="52685"/>
            <a:ext cx="7162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200"/>
              </a:spcBef>
              <a:spcAft>
                <a:spcPts val="120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17.3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Average Particulate Matter Concentration, Selected Major Cities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48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EE9F42-B12E-9EB7-68E8-5612E4FD5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599" y="1295400"/>
            <a:ext cx="6986789" cy="472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E0237E-BF6D-F289-1F4A-9C32A55FD0E3}"/>
              </a:ext>
            </a:extLst>
          </p:cNvPr>
          <p:cNvSpPr txBox="1"/>
          <p:nvPr/>
        </p:nvSpPr>
        <p:spPr>
          <a:xfrm>
            <a:off x="990600" y="199212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200"/>
              </a:spcBef>
              <a:spcAft>
                <a:spcPts val="120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17.4	Global Carbon Dioxide Emissions, 1965–2019, Developed and Developing Countries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742224-B7A8-46DA-7CB3-008865EF8F35}"/>
              </a:ext>
            </a:extLst>
          </p:cNvPr>
          <p:cNvSpPr txBox="1"/>
          <p:nvPr/>
        </p:nvSpPr>
        <p:spPr>
          <a:xfrm>
            <a:off x="1371600" y="6133797"/>
            <a:ext cx="624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600"/>
              </a:spcBef>
              <a:spcAft>
                <a:spcPts val="60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International Energy Agency, </a:t>
            </a:r>
            <a:r>
              <a:rPr lang="en-GB" sz="1600" u="sng" dirty="0">
                <a:effectLst/>
                <a:ea typeface="Times New Roman" panose="02020603050405020304" pitchFamily="18" charset="0"/>
                <a:hlinkClick r:id="rId4"/>
              </a:rPr>
              <a:t>https://www.iea.org/articles/global-co2-emissions-in-2019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560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A464E2-C619-DB95-CC71-9F9347423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219835"/>
            <a:ext cx="7620000" cy="4508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9FF580-3950-4B11-AFEC-618F003E9254}"/>
              </a:ext>
            </a:extLst>
          </p:cNvPr>
          <p:cNvSpPr txBox="1"/>
          <p:nvPr/>
        </p:nvSpPr>
        <p:spPr>
          <a:xfrm>
            <a:off x="533400" y="18529"/>
            <a:ext cx="7772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200"/>
              </a:spcBef>
              <a:spcAft>
                <a:spcPts val="120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17.5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Global Greenhouse Gas Emissions Under Alternative Scenarios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507B52-AE19-10C2-717C-06961C90BBB9}"/>
              </a:ext>
            </a:extLst>
          </p:cNvPr>
          <p:cNvSpPr txBox="1"/>
          <p:nvPr/>
        </p:nvSpPr>
        <p:spPr>
          <a:xfrm>
            <a:off x="720811" y="5919281"/>
            <a:ext cx="7924800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 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Climate Action Tracker</a:t>
            </a:r>
            <a:r>
              <a:rPr lang="en-GB" sz="1600" i="1" dirty="0">
                <a:effectLst/>
                <a:ea typeface="Times New Roman" panose="02020603050405020304" pitchFamily="18" charset="0"/>
              </a:rPr>
              <a:t>, 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http://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climateactiontracker.org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/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global.html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.</a:t>
            </a:r>
            <a:endParaRPr lang="en-US" sz="1600" dirty="0">
              <a:effectLst/>
              <a:ea typeface="Times New Roman" panose="02020603050405020304" pitchFamily="18" charset="0"/>
            </a:endParaRPr>
          </a:p>
          <a:p>
            <a:pPr marL="0" marR="0">
              <a:spcBef>
                <a:spcPts val="600"/>
              </a:spcBef>
              <a:spcAft>
                <a:spcPts val="60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Note: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Emissions data include carbon dioxide and other greenhouse gases converted to carbon dioxide equivalents.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718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D91F88-8C15-3975-68EC-4D4255D31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95400"/>
            <a:ext cx="6553200" cy="49149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2DC9C4-A970-27E0-1FB6-40466C35C3A2}"/>
              </a:ext>
            </a:extLst>
          </p:cNvPr>
          <p:cNvSpPr txBox="1"/>
          <p:nvPr/>
        </p:nvSpPr>
        <p:spPr>
          <a:xfrm>
            <a:off x="1143000" y="191184"/>
            <a:ext cx="6858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200"/>
              </a:spcBef>
              <a:spcAft>
                <a:spcPts val="120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17.6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Environmental Kuznets Curve for Particulate Matter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FCF90A-EF5F-8F90-105F-1121612B332C}"/>
              </a:ext>
            </a:extLst>
          </p:cNvPr>
          <p:cNvSpPr txBox="1"/>
          <p:nvPr/>
        </p:nvSpPr>
        <p:spPr>
          <a:xfrm>
            <a:off x="3200400" y="6454399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600"/>
              </a:spcBef>
              <a:spcAft>
                <a:spcPts val="600"/>
              </a:spcAft>
            </a:pPr>
            <a:r>
              <a:rPr lang="en-GB" sz="1600" dirty="0">
                <a:effectLst/>
                <a:ea typeface="Times New Roman" panose="02020603050405020304" pitchFamily="18" charset="0"/>
              </a:rPr>
              <a:t>Source: Mazurek, 2011.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147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EB7638-7E1F-C617-682E-DEC08F9E8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028700"/>
            <a:ext cx="7086600" cy="53149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63B1EB-91A4-0B10-E8F7-D011F0F230CD}"/>
              </a:ext>
            </a:extLst>
          </p:cNvPr>
          <p:cNvSpPr txBox="1"/>
          <p:nvPr/>
        </p:nvSpPr>
        <p:spPr>
          <a:xfrm>
            <a:off x="990600" y="175796"/>
            <a:ext cx="6781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200"/>
              </a:spcBef>
              <a:spcAft>
                <a:spcPts val="120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17.7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Relationship between Carbon Dioxide Emissions and GDP per Capita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169C14-1321-5B16-1338-6C153F8B4DC8}"/>
              </a:ext>
            </a:extLst>
          </p:cNvPr>
          <p:cNvSpPr txBox="1"/>
          <p:nvPr/>
        </p:nvSpPr>
        <p:spPr>
          <a:xfrm>
            <a:off x="1676400" y="6343650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600"/>
              </a:spcBef>
              <a:spcAft>
                <a:spcPts val="600"/>
              </a:spcAft>
            </a:pPr>
            <a:r>
              <a:rPr lang="en-GB" sz="1600" dirty="0">
                <a:effectLst/>
                <a:ea typeface="Times New Roman" panose="02020603050405020304" pitchFamily="18" charset="0"/>
              </a:rPr>
              <a:t>Source: World Bank, World Development Indicators database.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308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9D2170-60FE-A20D-286C-C1FDF01D9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376125"/>
            <a:ext cx="6705600" cy="5029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5F2175-9D23-EE3F-256C-254257209B7D}"/>
              </a:ext>
            </a:extLst>
          </p:cNvPr>
          <p:cNvSpPr txBox="1"/>
          <p:nvPr/>
        </p:nvSpPr>
        <p:spPr>
          <a:xfrm>
            <a:off x="838200" y="175796"/>
            <a:ext cx="7315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200"/>
              </a:spcBef>
              <a:spcAft>
                <a:spcPts val="120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17.8	Jobs Generated by Investing One Million Dollars in Clean Energy versus Fossil Fuel Production, Selected Countries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655ADD-DEBF-E3AD-AAEA-3891F448B8CA}"/>
              </a:ext>
            </a:extLst>
          </p:cNvPr>
          <p:cNvSpPr txBox="1"/>
          <p:nvPr/>
        </p:nvSpPr>
        <p:spPr>
          <a:xfrm>
            <a:off x="2971800" y="6343650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600"/>
              </a:spcBef>
              <a:spcAft>
                <a:spcPts val="600"/>
              </a:spcAft>
            </a:pPr>
            <a:r>
              <a:rPr lang="en-GB" sz="1600" dirty="0">
                <a:effectLst/>
                <a:ea typeface="Times New Roman" panose="02020603050405020304" pitchFamily="18" charset="0"/>
              </a:rPr>
              <a:t>Source: 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Pollin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, 2015.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801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578859-407E-29CB-71CA-4E884B068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45895"/>
            <a:ext cx="7772400" cy="42833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B178C4-1DA0-E95A-7847-3650A735FC7C}"/>
              </a:ext>
            </a:extLst>
          </p:cNvPr>
          <p:cNvSpPr txBox="1"/>
          <p:nvPr/>
        </p:nvSpPr>
        <p:spPr>
          <a:xfrm>
            <a:off x="1371600" y="290881"/>
            <a:ext cx="6705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200"/>
              </a:spcBef>
              <a:spcAft>
                <a:spcPts val="120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17.9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The Degrowth Transition to a Steady-State Economy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748E80-69F7-3821-6A41-652D68B84CFE}"/>
              </a:ext>
            </a:extLst>
          </p:cNvPr>
          <p:cNvSpPr txBox="1"/>
          <p:nvPr/>
        </p:nvSpPr>
        <p:spPr>
          <a:xfrm>
            <a:off x="2743200" y="6253279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600"/>
              </a:spcBef>
              <a:spcAft>
                <a:spcPts val="600"/>
              </a:spcAft>
            </a:pPr>
            <a:r>
              <a:rPr lang="en-GB" sz="1600" dirty="0">
                <a:effectLst/>
                <a:ea typeface="Times New Roman" panose="02020603050405020304" pitchFamily="18" charset="0"/>
              </a:rPr>
              <a:t>Source: Adapted from O’Neill, 2012.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717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BE26C7-009D-AE54-AFDA-C569436FD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4800" y="1085850"/>
            <a:ext cx="6883400" cy="51625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3B4793-C8ED-6A45-E528-4BA6E1A36F70}"/>
              </a:ext>
            </a:extLst>
          </p:cNvPr>
          <p:cNvSpPr txBox="1"/>
          <p:nvPr/>
        </p:nvSpPr>
        <p:spPr>
          <a:xfrm>
            <a:off x="1409700" y="6248400"/>
            <a:ext cx="6324600" cy="515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dirty="0">
                <a:effectLst/>
                <a:ea typeface="Times New Roman" panose="02020603050405020304" pitchFamily="18" charset="0"/>
              </a:rPr>
              <a:t>Source: OECD, 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OECD.Stat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, “Environmentally related tax revenue,” 2019.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1013B5-E942-E930-746C-8E6B5E42A97B}"/>
              </a:ext>
            </a:extLst>
          </p:cNvPr>
          <p:cNvSpPr txBox="1"/>
          <p:nvPr/>
        </p:nvSpPr>
        <p:spPr>
          <a:xfrm>
            <a:off x="1143000" y="-28832"/>
            <a:ext cx="6858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200"/>
              </a:spcBef>
              <a:spcAft>
                <a:spcPts val="120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17.10		Environmental Taxes, as a Percent of Total Tax Revenues, Selected Countries 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51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11515</TotalTime>
  <Words>302</Words>
  <Application>Microsoft Macintosh PowerPoint</Application>
  <PresentationFormat>On-screen Show (4:3)</PresentationFormat>
  <Paragraphs>37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Pratistha Joshi</cp:lastModifiedBy>
  <cp:revision>36</cp:revision>
  <dcterms:created xsi:type="dcterms:W3CDTF">2018-03-14T18:48:11Z</dcterms:created>
  <dcterms:modified xsi:type="dcterms:W3CDTF">2022-12-28T17:55:10Z</dcterms:modified>
</cp:coreProperties>
</file>