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75" r:id="rId2"/>
    <p:sldId id="257" r:id="rId3"/>
    <p:sldId id="281" r:id="rId4"/>
    <p:sldId id="284" r:id="rId5"/>
    <p:sldId id="285" r:id="rId6"/>
    <p:sldId id="280" r:id="rId7"/>
    <p:sldId id="286" r:id="rId8"/>
    <p:sldId id="256" r:id="rId9"/>
    <p:sldId id="282" r:id="rId10"/>
    <p:sldId id="28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E8F4"/>
    <a:srgbClr val="C7EF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4FC618-0329-4594-AB25-C51450F8E13D}" v="34" dt="2022-03-31T01:08:28.8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227"/>
    <p:restoredTop sz="93711"/>
  </p:normalViewPr>
  <p:slideViewPr>
    <p:cSldViewPr snapToGrid="0" snapToObjects="1">
      <p:cViewPr varScale="1">
        <p:scale>
          <a:sx n="102" d="100"/>
          <a:sy n="102" d="100"/>
        </p:scale>
        <p:origin x="5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1A8F4C-9559-6B4C-8826-CFC0E364268F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EC1D97-1924-DA40-8ED0-8D71948D1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84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4B9DD8-9B10-4E2D-B4F9-A6BBFFEB777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536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6706678-6BE3-4596-99E2-16F6F9471BED}" type="slidenum">
              <a:rPr lang="en-US" sz="1200"/>
              <a:pPr algn="r"/>
              <a:t>2</a:t>
            </a:fld>
            <a:endParaRPr lang="en-US" sz="1200"/>
          </a:p>
        </p:txBody>
      </p:sp>
      <p:sp>
        <p:nvSpPr>
          <p:cNvPr id="153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976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EC1D97-1924-DA40-8ED0-8D71948D1FF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974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EC1D97-1924-DA40-8ED0-8D71948D1FF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637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EC1D97-1924-DA40-8ED0-8D71948D1FF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044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EC1D97-1924-DA40-8ED0-8D71948D1FF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89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EC1D97-1924-DA40-8ED0-8D71948D1FF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639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7C87D-6910-574B-96C6-64C7879BF3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712C05-CA30-CA46-BE56-669120BB03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EC2C71-D7FE-AF40-A1CE-E89B36AE4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5B3CB-B732-1B4A-88C7-39A203D354AD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7D30B6-23F2-F244-A7F7-D38FD6A2D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DFCFC8-9DA0-1D42-A692-3852AE4FE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E21FA-1CE3-9B43-AD8B-E04B49A81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466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352D1-ED1C-DB43-8451-AFF3154EF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EB53A-CC17-1C42-B415-FC5909B8ED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BE5C2-89A6-A44F-9EF4-B7F12BF02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5B3CB-B732-1B4A-88C7-39A203D354AD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C2748-8594-584B-AB25-1F95F67F9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3C632D-49CF-4740-B1E0-E8CD7476C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E21FA-1CE3-9B43-AD8B-E04B49A81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986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9A131-ABBD-8F46-9731-D69FFBF8D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285281-E9CD-5B49-B234-4D3F2A1740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4BB132-C9BC-AE4D-9277-2AF57ED9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5B3CB-B732-1B4A-88C7-39A203D354AD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41964E-DC94-D04F-9EFA-8FCD3AEC9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7B0AE5-38B9-054E-BDC9-16CA9736B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E21FA-1CE3-9B43-AD8B-E04B49A81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680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21552-2DF5-8643-BE0E-A7B601F6D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2A2C0-603D-4A45-90A3-11AD77CD80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938259-0653-524D-91BF-0F9E64F062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21FFDF-8ED7-7248-BA0E-0288A174E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5B3CB-B732-1B4A-88C7-39A203D354AD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8BEBD0-10C3-B149-B07C-8002301DD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A0F6E0-E012-2A47-85BC-0DBD656EA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E21FA-1CE3-9B43-AD8B-E04B49A81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607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F9979-3D36-D740-A030-E4949A5AD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71E285-A44B-7346-BC89-BB34D63BA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93C695-77AD-A64E-953A-7676B23A74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5FEDDB-4281-3B4F-9F8D-1CEAF62892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BD384B-594A-C74D-BB77-610345B6A5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549ABC-A722-C148-8ADE-0443CD09A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5B3CB-B732-1B4A-88C7-39A203D354AD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81232D-7762-584D-A3AC-14FF58F10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6D2E0-BC4C-E645-A27B-0041EFEF8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E21FA-1CE3-9B43-AD8B-E04B49A81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519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BFFAF-9AAE-4748-B7EA-DA645D58C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D35E9C-CD36-7B40-8805-30DD7B056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5B3CB-B732-1B4A-88C7-39A203D354AD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A26514-8F59-2C4D-BB8F-C1662C5EE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665F20-ACF6-F044-BAA1-B5CCB07AC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E21FA-1CE3-9B43-AD8B-E04B49A81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373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D24F72-40BE-8645-B8EF-422FD6D6E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5B3CB-B732-1B4A-88C7-39A203D354AD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235CC0-3201-9643-BE9E-72C5D0842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EDD1D-3D57-4844-873C-12CEE3A5A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E21FA-1CE3-9B43-AD8B-E04B49A81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978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DF3B8-966B-C740-8EE9-45503F924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86BD4-0538-6F43-B72E-CEC25CC1B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765C90-9E92-8746-8BDD-8C6CBB3A6A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BAD1C-4AAA-8842-AEC1-A46DDDD4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5B3CB-B732-1B4A-88C7-39A203D354AD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347127-2B34-174F-8B75-BD8D30FBC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E43F69-CFFB-B54B-8C96-6C077E906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E21FA-1CE3-9B43-AD8B-E04B49A81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787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B44F9-8ED0-C248-9A55-3405019ED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659A28-DE17-5B48-BADA-D4E00CFBC7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DD692D-636B-1546-8DEE-8CF55B0183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745C90-8AD1-6C41-BD9A-192D571EA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5B3CB-B732-1B4A-88C7-39A203D354AD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81DBAC-5751-0D40-87A5-70659A451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910F44-A1C0-9F40-9A35-8B0AEC761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E21FA-1CE3-9B43-AD8B-E04B49A81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301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11A04-18D0-0E40-9436-CC002585C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3990BD-E4F5-5A44-9369-8DE7D71A94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A36A1-8C07-464C-94F5-871BDC3BC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5B3CB-B732-1B4A-88C7-39A203D354AD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3067B0-9D03-9D45-9EA2-A2C5B3A3D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0E83A-FC01-9543-8395-F826404B4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E21FA-1CE3-9B43-AD8B-E04B49A81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057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ED8777-8938-F141-BCE4-64EFCB166C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1754C3-00BF-EB46-8A1F-322691268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0C0C48-11AD-0241-8506-B64578496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5B3CB-B732-1B4A-88C7-39A203D354AD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9C277-1AD6-F24F-AC28-D06C477B0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A3058-F55C-AF49-82B0-FCDAE046E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E21FA-1CE3-9B43-AD8B-E04B49A81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814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638155-6843-954C-A37F-EBF3C63C2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5ADE01-D91A-8944-8C34-A399B076D6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7EC14-BD30-E74E-870D-7B18BCB951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B3CB-B732-1B4A-88C7-39A203D354AD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AE902-EBDF-F24B-B502-967A1CE472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C33B4-3348-7F49-8161-AA9B7BC0C1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E21FA-1CE3-9B43-AD8B-E04B49A81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91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84372" y="857252"/>
            <a:ext cx="4949621" cy="51434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Chapter 16</a:t>
            </a:r>
          </a:p>
          <a:p>
            <a:pPr marL="0" indent="0">
              <a:buNone/>
            </a:pPr>
            <a:endParaRPr lang="en-US" sz="3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How Economics Grow </a:t>
            </a:r>
            <a:r>
              <a:rPr lang="en-US" sz="3600" b="1">
                <a:solidFill>
                  <a:schemeClr val="bg1"/>
                </a:solidFill>
              </a:rPr>
              <a:t>and Develop</a:t>
            </a:r>
            <a:endParaRPr lang="en-US" sz="3600" b="1" dirty="0">
              <a:solidFill>
                <a:schemeClr val="bg1"/>
              </a:solidFill>
            </a:endParaRPr>
          </a:p>
          <a:p>
            <a:endParaRPr lang="en-US" sz="3600" dirty="0"/>
          </a:p>
        </p:txBody>
      </p:sp>
      <p:pic>
        <p:nvPicPr>
          <p:cNvPr id="8" name="Content Placeholder 7" descr="Logo&#10;&#10;Description automatically generated with low confidence">
            <a:extLst>
              <a:ext uri="{FF2B5EF4-FFF2-40B4-BE49-F238E27FC236}">
                <a16:creationId xmlns:a16="http://schemas.microsoft.com/office/drawing/2014/main" id="{D4F4F05E-EBDD-1D76-AB81-EF2869D3E1B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08" y="163285"/>
            <a:ext cx="4949621" cy="6448386"/>
          </a:xfrm>
        </p:spPr>
      </p:pic>
    </p:spTree>
    <p:extLst>
      <p:ext uri="{BB962C8B-B14F-4D97-AF65-F5344CB8AC3E}">
        <p14:creationId xmlns:p14="http://schemas.microsoft.com/office/powerpoint/2010/main" val="3410988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9BCAF0-93E8-0714-FE9C-BC15564B8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0049" y="1215669"/>
            <a:ext cx="7113740" cy="56423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90CE1C-F17A-541A-CB9E-D915528D3AD1}"/>
              </a:ext>
            </a:extLst>
          </p:cNvPr>
          <p:cNvSpPr txBox="1"/>
          <p:nvPr/>
        </p:nvSpPr>
        <p:spPr>
          <a:xfrm>
            <a:off x="1653435" y="299005"/>
            <a:ext cx="7465513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16.1	Economic Growth in the AS/AD Model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6BA276-4B4F-6396-21B3-DC76FCD1D4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8592" y="1755920"/>
            <a:ext cx="7772400" cy="40977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185E65-69B9-72FA-FC58-1F945DF00971}"/>
              </a:ext>
            </a:extLst>
          </p:cNvPr>
          <p:cNvSpPr txBox="1"/>
          <p:nvPr/>
        </p:nvSpPr>
        <p:spPr>
          <a:xfrm>
            <a:off x="701458" y="159609"/>
            <a:ext cx="919410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16.2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Global Growth in Population, Food Production, Economic Production, and Energy Consumption, 1971-2020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912A25-F26F-B07B-66E9-EAD8175A8B9E}"/>
              </a:ext>
            </a:extLst>
          </p:cNvPr>
          <p:cNvSpPr txBox="1"/>
          <p:nvPr/>
        </p:nvSpPr>
        <p:spPr>
          <a:xfrm>
            <a:off x="1728592" y="6064958"/>
            <a:ext cx="80479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Sources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: World Bank, World Development Indicators; BP, 2017; FAO, 2022.</a:t>
            </a:r>
            <a:endParaRPr lang="en-US" sz="1600" dirty="0">
              <a:effectLst/>
              <a:ea typeface="Times New Roman" panose="02020603050405020304" pitchFamily="18" charset="0"/>
            </a:endParaRPr>
          </a:p>
          <a:p>
            <a:pPr marL="0" marR="0" indent="22860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Note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: GWP is gross world product. All variables are indexed, with 1971 = 1.0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940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8E1093-F083-368A-94CA-D1B56883C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238" y="198465"/>
            <a:ext cx="9732868" cy="626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619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57A6103-D852-8FFF-E333-325776302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451" y="288079"/>
            <a:ext cx="9641909" cy="607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525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0BF3EDF-9EDC-885F-D73E-BBD904E19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014179"/>
            <a:ext cx="7772400" cy="48296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842B44E-526B-39D5-3097-A2D675865DD1}"/>
              </a:ext>
            </a:extLst>
          </p:cNvPr>
          <p:cNvSpPr txBox="1"/>
          <p:nvPr/>
        </p:nvSpPr>
        <p:spPr>
          <a:xfrm>
            <a:off x="2209800" y="185214"/>
            <a:ext cx="7772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Figure 16.3</a:t>
            </a:r>
            <a:r>
              <a:rPr lang="en-GB" sz="2400" b="1" dirty="0">
                <a:latin typeface="Calibri" panose="020F0502020204030204" pitchFamily="34" charset="0"/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Multidimensional Poverty Index</a:t>
            </a:r>
            <a:endParaRPr lang="en-US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75D70F-19D9-65FB-A4F6-27BEEC798A83}"/>
              </a:ext>
            </a:extLst>
          </p:cNvPr>
          <p:cNvSpPr txBox="1"/>
          <p:nvPr/>
        </p:nvSpPr>
        <p:spPr>
          <a:xfrm>
            <a:off x="3175348" y="6103399"/>
            <a:ext cx="61001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Source</a:t>
            </a:r>
            <a:r>
              <a:rPr lang="en-GB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: Oxford Poverty and Human Development Initiative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548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F6FA0F-C0DE-AA0B-5FB3-E8B382277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770" y="225468"/>
            <a:ext cx="10167856" cy="661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70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96D92D-26F0-ABAA-BE80-2C443154A6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455" y="1894997"/>
            <a:ext cx="8637727" cy="42638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267CC4-89BD-7480-47B6-21571D966CC9}"/>
              </a:ext>
            </a:extLst>
          </p:cNvPr>
          <p:cNvSpPr txBox="1"/>
          <p:nvPr/>
        </p:nvSpPr>
        <p:spPr>
          <a:xfrm>
            <a:off x="1582455" y="0"/>
            <a:ext cx="86377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Figure 16.4</a:t>
            </a:r>
            <a:r>
              <a:rPr lang="en-GB" sz="2400" b="1" dirty="0">
                <a:latin typeface="Calibri" panose="020F0502020204030204" pitchFamily="34" charset="0"/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Relation Between Life Expectancy and Income, with Area Proportional to Population, 2019</a:t>
            </a:r>
            <a:endParaRPr lang="en-US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5B934F-0E25-A409-4AB8-B814DAA7F051}"/>
              </a:ext>
            </a:extLst>
          </p:cNvPr>
          <p:cNvSpPr txBox="1"/>
          <p:nvPr/>
        </p:nvSpPr>
        <p:spPr>
          <a:xfrm>
            <a:off x="3400817" y="6158843"/>
            <a:ext cx="6100174" cy="514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World Bank, World Development Indicators Database, 2022.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230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9F80B9-F20A-A82E-D46C-C4F8A51452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1909" y="1303515"/>
            <a:ext cx="7772400" cy="45316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C213A8-40F6-6E8F-618A-EE49A977333D}"/>
              </a:ext>
            </a:extLst>
          </p:cNvPr>
          <p:cNvSpPr txBox="1"/>
          <p:nvPr/>
        </p:nvSpPr>
        <p:spPr>
          <a:xfrm>
            <a:off x="743211" y="204990"/>
            <a:ext cx="99540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16.5	Average Per Capita Annual Real GDP Growth, Selected Latin American Countries, 1961–2020 (%)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312CF1-F3AB-E381-FA4F-4454ED8B7983}"/>
              </a:ext>
            </a:extLst>
          </p:cNvPr>
          <p:cNvSpPr txBox="1"/>
          <p:nvPr/>
        </p:nvSpPr>
        <p:spPr>
          <a:xfrm>
            <a:off x="3043826" y="6102686"/>
            <a:ext cx="61001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World Bank; World Development Indicators Database, 2022.</a:t>
            </a:r>
            <a:endParaRPr lang="en-US" sz="24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979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8DB4D8-F0DF-E539-760C-ECC21EF9D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548" y="983671"/>
            <a:ext cx="8628652" cy="51791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E0D474-3EDA-3D90-27D7-5211231D7902}"/>
              </a:ext>
            </a:extLst>
          </p:cNvPr>
          <p:cNvSpPr txBox="1"/>
          <p:nvPr/>
        </p:nvSpPr>
        <p:spPr>
          <a:xfrm>
            <a:off x="588723" y="193440"/>
            <a:ext cx="100583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16.6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GDP per Capita in 2020 (PPP International Dollars per capita)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5D28C4-1729-F0D4-6082-3C1CE4A2A683}"/>
              </a:ext>
            </a:extLst>
          </p:cNvPr>
          <p:cNvSpPr txBox="1"/>
          <p:nvPr/>
        </p:nvSpPr>
        <p:spPr>
          <a:xfrm>
            <a:off x="3438395" y="6341394"/>
            <a:ext cx="61001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World Economic Outlook Database 2021, IMF.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032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1805</TotalTime>
  <Words>178</Words>
  <Application>Microsoft Macintosh PowerPoint</Application>
  <PresentationFormat>Widescreen</PresentationFormat>
  <Paragraphs>24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Pratistha Joshi</dc:creator>
  <cp:lastModifiedBy>Pratistha Joshi</cp:lastModifiedBy>
  <cp:revision>27</cp:revision>
  <dcterms:created xsi:type="dcterms:W3CDTF">2022-02-28T13:09:02Z</dcterms:created>
  <dcterms:modified xsi:type="dcterms:W3CDTF">2022-12-28T17:41:33Z</dcterms:modified>
</cp:coreProperties>
</file>