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76" r:id="rId2"/>
    <p:sldId id="269" r:id="rId3"/>
    <p:sldId id="270" r:id="rId4"/>
    <p:sldId id="271" r:id="rId5"/>
    <p:sldId id="277" r:id="rId6"/>
    <p:sldId id="272" r:id="rId7"/>
    <p:sldId id="260" r:id="rId8"/>
    <p:sldId id="261" r:id="rId9"/>
    <p:sldId id="273" r:id="rId10"/>
    <p:sldId id="266" r:id="rId11"/>
    <p:sldId id="257" r:id="rId12"/>
    <p:sldId id="263" r:id="rId13"/>
    <p:sldId id="267" r:id="rId14"/>
    <p:sldId id="274" r:id="rId15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788D9F-53B4-4AEE-A4EF-EEB5CE833670}" v="128" dt="2022-03-04T17:43:30.6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16" autoAdjust="0"/>
    <p:restoredTop sz="94914" autoAdjust="0"/>
  </p:normalViewPr>
  <p:slideViewPr>
    <p:cSldViewPr snapToGrid="0">
      <p:cViewPr varScale="1">
        <p:scale>
          <a:sx n="104" d="100"/>
          <a:sy n="104" d="100"/>
        </p:scale>
        <p:origin x="48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99DDD1-9464-44C4-9F0C-75F09B85EE55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E22C11-0D93-46B2-BAF5-3E09F30388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913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22C11-0D93-46B2-BAF5-3E09F303888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1220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22C11-0D93-46B2-BAF5-3E09F303888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7944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22C11-0D93-46B2-BAF5-3E09F303888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151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22C11-0D93-46B2-BAF5-3E09F303888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1665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22C11-0D93-46B2-BAF5-3E09F303888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7512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22C11-0D93-46B2-BAF5-3E09F303888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4613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22C11-0D93-46B2-BAF5-3E09F303888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788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22C11-0D93-46B2-BAF5-3E09F303888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3804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22C11-0D93-46B2-BAF5-3E09F303888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7695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22C11-0D93-46B2-BAF5-3E09F303888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4100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22C11-0D93-46B2-BAF5-3E09F303888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859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22C11-0D93-46B2-BAF5-3E09F303888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475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2B0BB-3122-4C79-B855-62A6F0A7ADC7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4C9BF-E156-4E74-B67F-FC8425565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900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2B0BB-3122-4C79-B855-62A6F0A7ADC7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4C9BF-E156-4E74-B67F-FC8425565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714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2B0BB-3122-4C79-B855-62A6F0A7ADC7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4C9BF-E156-4E74-B67F-FC8425565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68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2B0BB-3122-4C79-B855-62A6F0A7ADC7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4C9BF-E156-4E74-B67F-FC8425565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951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2B0BB-3122-4C79-B855-62A6F0A7ADC7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4C9BF-E156-4E74-B67F-FC8425565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0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2B0BB-3122-4C79-B855-62A6F0A7ADC7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4C9BF-E156-4E74-B67F-FC8425565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16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2B0BB-3122-4C79-B855-62A6F0A7ADC7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4C9BF-E156-4E74-B67F-FC8425565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196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2B0BB-3122-4C79-B855-62A6F0A7ADC7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4C9BF-E156-4E74-B67F-FC8425565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538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2B0BB-3122-4C79-B855-62A6F0A7ADC7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4C9BF-E156-4E74-B67F-FC8425565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068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2B0BB-3122-4C79-B855-62A6F0A7ADC7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4C9BF-E156-4E74-B67F-FC8425565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150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2B0BB-3122-4C79-B855-62A6F0A7ADC7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4C9BF-E156-4E74-B67F-FC8425565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411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32B0BB-3122-4C79-B855-62A6F0A7ADC7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B4C9BF-E156-4E74-B67F-FC8425565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753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965" y="0"/>
            <a:ext cx="9144000" cy="70866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40015" y="857251"/>
            <a:ext cx="4169978" cy="51434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</a:rPr>
              <a:t>Chapter 15</a:t>
            </a:r>
          </a:p>
          <a:p>
            <a:pPr marL="0" indent="0">
              <a:buNone/>
            </a:pPr>
            <a:endParaRPr lang="en-US" sz="36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600" b="1">
                <a:solidFill>
                  <a:schemeClr val="bg1"/>
                </a:solidFill>
              </a:rPr>
              <a:t>Deficits and Debt</a:t>
            </a:r>
            <a:endParaRPr lang="en-US" sz="3600" b="1" dirty="0">
              <a:solidFill>
                <a:schemeClr val="bg1"/>
              </a:solidFill>
            </a:endParaRPr>
          </a:p>
          <a:p>
            <a:endParaRPr lang="en-US" sz="3600" dirty="0"/>
          </a:p>
        </p:txBody>
      </p:sp>
      <p:pic>
        <p:nvPicPr>
          <p:cNvPr id="8" name="Content Placeholder 7" descr="Logo&#10;&#10;Description automatically generated with low confidence">
            <a:extLst>
              <a:ext uri="{FF2B5EF4-FFF2-40B4-BE49-F238E27FC236}">
                <a16:creationId xmlns:a16="http://schemas.microsoft.com/office/drawing/2014/main" id="{D4F4F05E-EBDD-1D76-AB81-EF2869D3E1B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07" y="609600"/>
            <a:ext cx="4620649" cy="6019800"/>
          </a:xfrm>
        </p:spPr>
      </p:pic>
    </p:spTree>
    <p:extLst>
      <p:ext uri="{BB962C8B-B14F-4D97-AF65-F5344CB8AC3E}">
        <p14:creationId xmlns:p14="http://schemas.microsoft.com/office/powerpoint/2010/main" val="3410988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31ADCE4-9B3C-4A83-2570-CFE6793950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793" y="1113824"/>
            <a:ext cx="7759700" cy="49022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A046596-DB82-CE36-608F-E171BA5D02FD}"/>
              </a:ext>
            </a:extLst>
          </p:cNvPr>
          <p:cNvSpPr txBox="1"/>
          <p:nvPr/>
        </p:nvSpPr>
        <p:spPr>
          <a:xfrm>
            <a:off x="1241854" y="52026"/>
            <a:ext cx="66355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15.1	U.S. National Debt as a Percentage of GDP, 1939–2020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0BD728-CD9D-C92D-2779-ED3171709BC1}"/>
              </a:ext>
            </a:extLst>
          </p:cNvPr>
          <p:cNvSpPr txBox="1"/>
          <p:nvPr/>
        </p:nvSpPr>
        <p:spPr>
          <a:xfrm>
            <a:off x="1383784" y="6231405"/>
            <a:ext cx="70557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: Federal Reserve Bank of St. Louis. FRED Economic Database.</a:t>
            </a:r>
            <a:endParaRPr lang="en-US" sz="20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640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F34E9E5-37E9-CB30-BCB8-9FC8D11E41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99" y="1346886"/>
            <a:ext cx="8086971" cy="492859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42870C4-B096-1E72-6CC1-963E68ADB648}"/>
              </a:ext>
            </a:extLst>
          </p:cNvPr>
          <p:cNvSpPr txBox="1"/>
          <p:nvPr/>
        </p:nvSpPr>
        <p:spPr>
          <a:xfrm>
            <a:off x="790832" y="222746"/>
            <a:ext cx="711749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15.2	Domestic and Foreign Holdings of U.S. Debt (billions of dollars), 1970–2020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49495F-BBF1-3725-C423-890D97BE6B31}"/>
              </a:ext>
            </a:extLst>
          </p:cNvPr>
          <p:cNvSpPr txBox="1"/>
          <p:nvPr/>
        </p:nvSpPr>
        <p:spPr>
          <a:xfrm>
            <a:off x="1828800" y="6275481"/>
            <a:ext cx="63390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: Federal Reserve Bank of St. Louis. FRED Economic Database.</a:t>
            </a:r>
            <a:endParaRPr lang="en-US" sz="20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824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66C261E-68C8-2EFF-28A1-BBCC46311F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99" y="1359243"/>
            <a:ext cx="8044669" cy="45059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0118758-6029-578B-53BD-D064BC0E980F}"/>
              </a:ext>
            </a:extLst>
          </p:cNvPr>
          <p:cNvSpPr txBox="1"/>
          <p:nvPr/>
        </p:nvSpPr>
        <p:spPr>
          <a:xfrm>
            <a:off x="1161535" y="204812"/>
            <a:ext cx="69939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15.3	Total U.S. Indebtedness as a Percentage of GDP, 1965–2021</a:t>
            </a:r>
            <a:endParaRPr lang="en-US" sz="24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E7F59B-33D7-0E9E-A3A1-4C474E534EC5}"/>
              </a:ext>
            </a:extLst>
          </p:cNvPr>
          <p:cNvSpPr txBox="1"/>
          <p:nvPr/>
        </p:nvSpPr>
        <p:spPr>
          <a:xfrm>
            <a:off x="1359242" y="6142781"/>
            <a:ext cx="607952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: Federal Reserve Bank of St. Louis, FRED Economic Database.</a:t>
            </a:r>
            <a:endParaRPr lang="en-US" sz="20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31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0CB74E-0741-D623-913E-82A4DC76E2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819" y="1206999"/>
            <a:ext cx="8531694" cy="4444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299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5FCCB86-4BE5-D21E-FFB7-B57564988C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278" y="1379640"/>
            <a:ext cx="7479444" cy="47439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6740689-20D3-059A-1EE5-4353B2E35EC2}"/>
              </a:ext>
            </a:extLst>
          </p:cNvPr>
          <p:cNvSpPr txBox="1"/>
          <p:nvPr/>
        </p:nvSpPr>
        <p:spPr>
          <a:xfrm>
            <a:off x="858795" y="318955"/>
            <a:ext cx="77724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15.4	Interest Payments as Percentage of Total Federal Outlays, 1962–2020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8C3F60-8911-88A7-E0B3-3A109746AC41}"/>
              </a:ext>
            </a:extLst>
          </p:cNvPr>
          <p:cNvSpPr txBox="1"/>
          <p:nvPr/>
        </p:nvSpPr>
        <p:spPr>
          <a:xfrm>
            <a:off x="1729945" y="6123546"/>
            <a:ext cx="651201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: Federal Reserve Bank of St. Louis, FRED Economic Database.</a:t>
            </a:r>
            <a:endParaRPr lang="en-US" sz="20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0520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90824CC-F5EA-E6D7-072B-303E9D9428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600" y="1287506"/>
            <a:ext cx="7670800" cy="4851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2633FAE-3A9D-D1D7-C6E7-E18156C04679}"/>
              </a:ext>
            </a:extLst>
          </p:cNvPr>
          <p:cNvSpPr txBox="1"/>
          <p:nvPr/>
        </p:nvSpPr>
        <p:spPr>
          <a:xfrm>
            <a:off x="1000896" y="266596"/>
            <a:ext cx="74065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15.5	The Interest Rate on 10-Year Treasury Bonds, 1980–2022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63200D-E8E3-3BA1-4903-BBBBF1729EFF}"/>
              </a:ext>
            </a:extLst>
          </p:cNvPr>
          <p:cNvSpPr txBox="1"/>
          <p:nvPr/>
        </p:nvSpPr>
        <p:spPr>
          <a:xfrm>
            <a:off x="1495167" y="6252850"/>
            <a:ext cx="663557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: Federal Reserve Bank of St. Louis, FRED Economic Database.</a:t>
            </a:r>
            <a:endParaRPr lang="en-US" sz="20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598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536918-4475-2E45-08F7-74F7674048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354053"/>
            <a:ext cx="6587181" cy="52516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FAE7C06-FC4B-C5C4-5052-B30EC3A0CC5F}"/>
              </a:ext>
            </a:extLst>
          </p:cNvPr>
          <p:cNvSpPr txBox="1"/>
          <p:nvPr/>
        </p:nvSpPr>
        <p:spPr>
          <a:xfrm>
            <a:off x="599303" y="132393"/>
            <a:ext cx="79453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15.6	Ownership of Gross Federal Debt, 2019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EA308A-3576-A945-C3CE-B6EB25CC82AC}"/>
              </a:ext>
            </a:extLst>
          </p:cNvPr>
          <p:cNvSpPr txBox="1"/>
          <p:nvPr/>
        </p:nvSpPr>
        <p:spPr>
          <a:xfrm>
            <a:off x="654909" y="6006847"/>
            <a:ext cx="794539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: Treasury Department, 2021, Tables OFS-1; Distribution of Federal Securities by Class of Investors and Type of Issues, Table OFS-2; Estimated Ownership of US Treasury Securities and Table.</a:t>
            </a:r>
            <a:endParaRPr lang="en-US" sz="20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711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F197BE7-8E85-7A70-8C64-2CA2015492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8164" y="651877"/>
            <a:ext cx="6377803" cy="50500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F4DFED5-D074-322D-AF4E-3D615571026C}"/>
              </a:ext>
            </a:extLst>
          </p:cNvPr>
          <p:cNvSpPr txBox="1"/>
          <p:nvPr/>
        </p:nvSpPr>
        <p:spPr>
          <a:xfrm>
            <a:off x="691978" y="313323"/>
            <a:ext cx="78341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15.7	Foreign Holders of Gross Federal Debt, 2021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C4FBD8-EE84-2C66-7FD5-17122DFC612D}"/>
              </a:ext>
            </a:extLst>
          </p:cNvPr>
          <p:cNvSpPr txBox="1"/>
          <p:nvPr/>
        </p:nvSpPr>
        <p:spPr>
          <a:xfrm>
            <a:off x="1136822" y="6375400"/>
            <a:ext cx="71562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: Treasury Department, 2021, Major Foreign Holders of Treasury Securities.</a:t>
            </a:r>
            <a:endParaRPr lang="en-US" sz="20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0698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E9EB2C0-8D6A-112C-2B5E-04B3E03B44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907" y="1468033"/>
            <a:ext cx="7518400" cy="46482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E53B04F-95CD-1F89-E41D-F4D2F9FC7E94}"/>
              </a:ext>
            </a:extLst>
          </p:cNvPr>
          <p:cNvSpPr txBox="1"/>
          <p:nvPr/>
        </p:nvSpPr>
        <p:spPr>
          <a:xfrm>
            <a:off x="716692" y="156992"/>
            <a:ext cx="72781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15.8	Debt-GDP Ratios, an International Comparison, 2000–2020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20D34A-8484-51F2-E554-9450A556A648}"/>
              </a:ext>
            </a:extLst>
          </p:cNvPr>
          <p:cNvSpPr txBox="1"/>
          <p:nvPr/>
        </p:nvSpPr>
        <p:spPr>
          <a:xfrm>
            <a:off x="2533134" y="6116233"/>
            <a:ext cx="58941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: OECD, General Government Debt, </a:t>
            </a:r>
            <a:r>
              <a:rPr lang="en-GB" sz="1600" dirty="0" err="1">
                <a:effectLst/>
                <a:ea typeface="Times New Roman" panose="02020603050405020304" pitchFamily="18" charset="0"/>
              </a:rPr>
              <a:t>www.oecd.org</a:t>
            </a:r>
            <a:endParaRPr lang="en-US" sz="1600" dirty="0">
              <a:effectLst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Note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: U.S. debt figures include Federal, state, and local debt.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23118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B8202E0-F4A0-6B1A-4267-E43B1B9474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3892" y="1145207"/>
            <a:ext cx="7284308" cy="489562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402CC0D-777D-B4DD-5E7E-3A33ADCC9951}"/>
              </a:ext>
            </a:extLst>
          </p:cNvPr>
          <p:cNvSpPr txBox="1"/>
          <p:nvPr/>
        </p:nvSpPr>
        <p:spPr>
          <a:xfrm>
            <a:off x="806278" y="220189"/>
            <a:ext cx="75314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15.9	United States Twin Deficits as Percent of GDP, 1960–2020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4B7F92-65CB-A7B1-5399-9B2CFC3B8E06}"/>
              </a:ext>
            </a:extLst>
          </p:cNvPr>
          <p:cNvSpPr txBox="1"/>
          <p:nvPr/>
        </p:nvSpPr>
        <p:spPr>
          <a:xfrm>
            <a:off x="2286000" y="6222312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Sources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: CBO and U.S. Census Bureau.</a:t>
            </a:r>
            <a:endParaRPr lang="en-US" sz="20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2860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EB963BC-EF80-D8AE-E56C-5F394017E5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281133"/>
            <a:ext cx="7772400" cy="4800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FD63928-65BB-F449-B73A-43F5EB0120C0}"/>
              </a:ext>
            </a:extLst>
          </p:cNvPr>
          <p:cNvSpPr txBox="1"/>
          <p:nvPr/>
        </p:nvSpPr>
        <p:spPr>
          <a:xfrm>
            <a:off x="926757" y="243870"/>
            <a:ext cx="722870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15.10	Annual Deficit as a Percent of GDP, Actual and Projected 1962–2031</a:t>
            </a:r>
            <a:endParaRPr lang="en-US" sz="24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3BEC0C-C32B-5F32-0913-B114D843A2DA}"/>
              </a:ext>
            </a:extLst>
          </p:cNvPr>
          <p:cNvSpPr txBox="1"/>
          <p:nvPr/>
        </p:nvSpPr>
        <p:spPr>
          <a:xfrm>
            <a:off x="2631989" y="5918667"/>
            <a:ext cx="4572000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800" i="1" dirty="0">
                <a:effectLst/>
                <a:ea typeface="Times New Roman" panose="02020603050405020304" pitchFamily="18" charset="0"/>
              </a:rPr>
              <a:t>Source</a:t>
            </a:r>
            <a:r>
              <a:rPr lang="en-GB" sz="1800" dirty="0">
                <a:effectLst/>
                <a:ea typeface="Times New Roman" panose="02020603050405020304" pitchFamily="18" charset="0"/>
              </a:rPr>
              <a:t>: Congressional Budget Office, 2021</a:t>
            </a:r>
            <a:r>
              <a:rPr lang="en-GB" sz="2800" dirty="0">
                <a:effectLst/>
                <a:ea typeface="Times New Roman" panose="02020603050405020304" pitchFamily="18" charset="0"/>
              </a:rPr>
              <a:t>.</a:t>
            </a:r>
            <a:endParaRPr lang="en-US" sz="2400" dirty="0">
              <a:effectLst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800" dirty="0">
                <a:effectLst/>
                <a:ea typeface="Times New Roman" panose="02020603050405020304" pitchFamily="18" charset="0"/>
              </a:rPr>
              <a:t>Note: Data from 2020 to 2031 are projected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2681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F24E24D-753D-7D07-0AA1-FDC580FEE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898" y="1002431"/>
            <a:ext cx="7457302" cy="488661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8E9A474-F2B1-9793-88E3-969C21E29FB1}"/>
              </a:ext>
            </a:extLst>
          </p:cNvPr>
          <p:cNvSpPr txBox="1"/>
          <p:nvPr/>
        </p:nvSpPr>
        <p:spPr>
          <a:xfrm>
            <a:off x="1013253" y="189955"/>
            <a:ext cx="712984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15.11	Federal Debt Held by the Public as a Percent of GDP, Actual and Projected 1962–2031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E7803E-63D2-341D-8138-8393BBC74DE4}"/>
              </a:ext>
            </a:extLst>
          </p:cNvPr>
          <p:cNvSpPr txBox="1"/>
          <p:nvPr/>
        </p:nvSpPr>
        <p:spPr>
          <a:xfrm>
            <a:off x="2409568" y="6083270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: Congressional Budget Office, 2021.</a:t>
            </a:r>
            <a:endParaRPr lang="en-US" sz="1600" dirty="0">
              <a:effectLst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600" dirty="0">
                <a:effectLst/>
                <a:ea typeface="Times New Roman" panose="02020603050405020304" pitchFamily="18" charset="0"/>
              </a:rPr>
              <a:t>Note: Data from 2020 to 2031 are projected.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2788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F2206CD-DDE5-EE1D-F122-394FDAFCF8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8604" y="1330811"/>
            <a:ext cx="7259595" cy="439426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73D20EB-BEF4-E1C1-2F8C-EC65DE345ABC}"/>
              </a:ext>
            </a:extLst>
          </p:cNvPr>
          <p:cNvSpPr txBox="1"/>
          <p:nvPr/>
        </p:nvSpPr>
        <p:spPr>
          <a:xfrm>
            <a:off x="1075038" y="189412"/>
            <a:ext cx="73831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15.12	Federal Debt Held by the Public a Percent of GDP, Long-Term Projection 2000–2051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AAC190-8B6A-7BFD-2391-4249E0D6615B}"/>
              </a:ext>
            </a:extLst>
          </p:cNvPr>
          <p:cNvSpPr txBox="1"/>
          <p:nvPr/>
        </p:nvSpPr>
        <p:spPr>
          <a:xfrm>
            <a:off x="2286000" y="6083813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: Congressional Budget Office, 2021.</a:t>
            </a:r>
            <a:endParaRPr lang="en-US" sz="1600" dirty="0">
              <a:effectLst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600" dirty="0">
                <a:effectLst/>
                <a:ea typeface="Times New Roman" panose="02020603050405020304" pitchFamily="18" charset="0"/>
              </a:rPr>
              <a:t>Note: Data from 2020 to 2050 are projected.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6748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23418</TotalTime>
  <Words>402</Words>
  <Application>Microsoft Macintosh PowerPoint</Application>
  <PresentationFormat>Letter Paper (8.5x11 in)</PresentationFormat>
  <Paragraphs>45</Paragraphs>
  <Slides>14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Tufts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GDAE Student Account 01</dc:creator>
  <cp:lastModifiedBy>Pratistha Joshi</cp:lastModifiedBy>
  <cp:revision>135</cp:revision>
  <cp:lastPrinted>2022-01-06T18:58:42Z</cp:lastPrinted>
  <dcterms:created xsi:type="dcterms:W3CDTF">2018-04-06T00:06:59Z</dcterms:created>
  <dcterms:modified xsi:type="dcterms:W3CDTF">2022-12-28T17:28:43Z</dcterms:modified>
</cp:coreProperties>
</file>