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75" r:id="rId2"/>
    <p:sldId id="298" r:id="rId3"/>
    <p:sldId id="283" r:id="rId4"/>
    <p:sldId id="280" r:id="rId5"/>
    <p:sldId id="261" r:id="rId6"/>
    <p:sldId id="281" r:id="rId7"/>
    <p:sldId id="257" r:id="rId8"/>
    <p:sldId id="282" r:id="rId9"/>
    <p:sldId id="284" r:id="rId10"/>
    <p:sldId id="286" r:id="rId11"/>
    <p:sldId id="288" r:id="rId12"/>
    <p:sldId id="289" r:id="rId13"/>
    <p:sldId id="291" r:id="rId14"/>
    <p:sldId id="292" r:id="rId15"/>
    <p:sldId id="268" r:id="rId16"/>
    <p:sldId id="269" r:id="rId17"/>
    <p:sldId id="294" r:id="rId18"/>
    <p:sldId id="295" r:id="rId19"/>
    <p:sldId id="296" r:id="rId20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38E7D52-FDC6-7DAE-72F5-82565E46C17F}" name="Pratistha Joshi" initials="PJ" userId="4ef0e902564318de" providerId="Windows Liv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ajkarnikar, Pratistha Joshi" initials="RPJ" lastIdx="4" clrIdx="0">
    <p:extLst>
      <p:ext uri="{19B8F6BF-5375-455C-9EA6-DF929625EA0E}">
        <p15:presenceInfo xmlns:p15="http://schemas.microsoft.com/office/powerpoint/2012/main" userId="S-1-5-21-1371027701-2112946977-538272213-21452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2372ABE-4C31-4719-91A7-0DBF3BB65C12}" v="118" dt="2022-03-11T18:41:26.65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255"/>
    <p:restoredTop sz="94523"/>
  </p:normalViewPr>
  <p:slideViewPr>
    <p:cSldViewPr>
      <p:cViewPr varScale="1">
        <p:scale>
          <a:sx n="104" d="100"/>
          <a:sy n="104" d="100"/>
        </p:scale>
        <p:origin x="1408" y="2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microsoft.com/office/2018/10/relationships/authors" Target="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Relationship Id="rId27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E6D19746-AB8C-4BD5-A868-2F5BBF24DC66}" type="datetimeFigureOut">
              <a:rPr lang="en-US" smtClean="0"/>
              <a:pPr/>
              <a:t>12/28/22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68A187F6-3FCC-4D7B-86FD-62A7BE94E9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6279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A187F6-3FCC-4D7B-86FD-62A7BE94E939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0960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A187F6-3FCC-4D7B-86FD-62A7BE94E939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2636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50345EF-E88C-4E7D-BF04-843A7E181F88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58729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A187F6-3FCC-4D7B-86FD-62A7BE94E939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6383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A187F6-3FCC-4D7B-86FD-62A7BE94E939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954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A187F6-3FCC-4D7B-86FD-62A7BE94E939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943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A187F6-3FCC-4D7B-86FD-62A7BE94E939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5513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A187F6-3FCC-4D7B-86FD-62A7BE94E939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7748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0A5F21-9476-974A-AED0-C4D61CED1CA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2362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06D068-74F2-4C31-A2BA-62347EDD46D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25366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06D068-74F2-4C31-A2BA-62347EDD46D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3599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06D068-74F2-4C31-A2BA-62347EDD46D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5704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A187F6-3FCC-4D7B-86FD-62A7BE94E939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4485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A187F6-3FCC-4D7B-86FD-62A7BE94E939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10445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A187F6-3FCC-4D7B-86FD-62A7BE94E939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2467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A187F6-3FCC-4D7B-86FD-62A7BE94E939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54302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A187F6-3FCC-4D7B-86FD-62A7BE94E939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32877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AD453-84DF-4E42-B4AC-772BCD209816}" type="datetimeFigureOut">
              <a:rPr lang="en-US" smtClean="0"/>
              <a:pPr/>
              <a:t>12/28/22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1A3F-53AE-43BF-964C-F25028964D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AD453-84DF-4E42-B4AC-772BCD209816}" type="datetimeFigureOut">
              <a:rPr lang="en-US" smtClean="0"/>
              <a:pPr/>
              <a:t>12/28/22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1A3F-53AE-43BF-964C-F25028964D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AD453-84DF-4E42-B4AC-772BCD209816}" type="datetimeFigureOut">
              <a:rPr lang="en-US" smtClean="0"/>
              <a:pPr/>
              <a:t>12/28/22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1A3F-53AE-43BF-964C-F25028964D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AD453-84DF-4E42-B4AC-772BCD209816}" type="datetimeFigureOut">
              <a:rPr lang="en-US" smtClean="0"/>
              <a:pPr/>
              <a:t>12/28/22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1A3F-53AE-43BF-964C-F25028964D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AD453-84DF-4E42-B4AC-772BCD209816}" type="datetimeFigureOut">
              <a:rPr lang="en-US" smtClean="0"/>
              <a:pPr/>
              <a:t>12/28/22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1A3F-53AE-43BF-964C-F25028964D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AD453-84DF-4E42-B4AC-772BCD209816}" type="datetimeFigureOut">
              <a:rPr lang="en-US" smtClean="0"/>
              <a:pPr/>
              <a:t>12/28/22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1A3F-53AE-43BF-964C-F25028964D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AD453-84DF-4E42-B4AC-772BCD209816}" type="datetimeFigureOut">
              <a:rPr lang="en-US" smtClean="0"/>
              <a:pPr/>
              <a:t>12/28/22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1A3F-53AE-43BF-964C-F25028964D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AD453-84DF-4E42-B4AC-772BCD209816}" type="datetimeFigureOut">
              <a:rPr lang="en-US" smtClean="0"/>
              <a:pPr/>
              <a:t>12/28/22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1A3F-53AE-43BF-964C-F25028964D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AD453-84DF-4E42-B4AC-772BCD209816}" type="datetimeFigureOut">
              <a:rPr lang="en-US" smtClean="0"/>
              <a:pPr/>
              <a:t>12/28/22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1A3F-53AE-43BF-964C-F25028964D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AD453-84DF-4E42-B4AC-772BCD209816}" type="datetimeFigureOut">
              <a:rPr lang="en-US" smtClean="0"/>
              <a:pPr/>
              <a:t>12/28/22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1A3F-53AE-43BF-964C-F25028964D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AD453-84DF-4E42-B4AC-772BCD209816}" type="datetimeFigureOut">
              <a:rPr lang="en-US" smtClean="0"/>
              <a:pPr/>
              <a:t>12/28/22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1A3F-53AE-43BF-964C-F25028964D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CAD453-84DF-4E42-B4AC-772BCD209816}" type="datetimeFigureOut">
              <a:rPr lang="en-US" smtClean="0"/>
              <a:pPr/>
              <a:t>12/28/22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981A3F-53AE-43BF-964C-F25028964DA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965" y="0"/>
            <a:ext cx="9144000" cy="70866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40015" y="857251"/>
            <a:ext cx="4169978" cy="514349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r>
              <a:rPr lang="en-US" sz="3600" b="1" dirty="0">
                <a:solidFill>
                  <a:schemeClr val="bg1"/>
                </a:solidFill>
              </a:rPr>
              <a:t>Chapter 14</a:t>
            </a:r>
          </a:p>
          <a:p>
            <a:pPr marL="0" indent="0">
              <a:buNone/>
            </a:pPr>
            <a:endParaRPr lang="en-US" sz="36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3600" b="1" dirty="0">
                <a:solidFill>
                  <a:schemeClr val="bg1"/>
                </a:solidFill>
              </a:rPr>
              <a:t>Inequality: Economic and </a:t>
            </a:r>
            <a:r>
              <a:rPr lang="en-US" sz="3600" b="1">
                <a:solidFill>
                  <a:schemeClr val="bg1"/>
                </a:solidFill>
              </a:rPr>
              <a:t>Social Perspectives</a:t>
            </a:r>
            <a:endParaRPr lang="en-US" sz="3600" b="1" dirty="0">
              <a:solidFill>
                <a:schemeClr val="bg1"/>
              </a:solidFill>
            </a:endParaRPr>
          </a:p>
          <a:p>
            <a:endParaRPr lang="en-US" sz="3600" dirty="0"/>
          </a:p>
        </p:txBody>
      </p:sp>
      <p:pic>
        <p:nvPicPr>
          <p:cNvPr id="8" name="Content Placeholder 7" descr="Logo&#10;&#10;Description automatically generated with low confidence">
            <a:extLst>
              <a:ext uri="{FF2B5EF4-FFF2-40B4-BE49-F238E27FC236}">
                <a16:creationId xmlns:a16="http://schemas.microsoft.com/office/drawing/2014/main" id="{D4F4F05E-EBDD-1D76-AB81-EF2869D3E1B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007" y="609600"/>
            <a:ext cx="4620649" cy="6019800"/>
          </a:xfrm>
        </p:spPr>
      </p:pic>
    </p:spTree>
    <p:extLst>
      <p:ext uri="{BB962C8B-B14F-4D97-AF65-F5344CB8AC3E}">
        <p14:creationId xmlns:p14="http://schemas.microsoft.com/office/powerpoint/2010/main" val="34109887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FE4202B-4711-E476-2643-53953DD3F5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3" y="609601"/>
            <a:ext cx="8920197" cy="5588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4146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A5309E1-F265-7787-E6C2-F61A13DC1E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7360" y="914400"/>
            <a:ext cx="7210839" cy="545393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B3114AE-DA9F-A4DD-5683-885A41B22232}"/>
              </a:ext>
            </a:extLst>
          </p:cNvPr>
          <p:cNvSpPr txBox="1"/>
          <p:nvPr/>
        </p:nvSpPr>
        <p:spPr>
          <a:xfrm>
            <a:off x="309600" y="452735"/>
            <a:ext cx="826803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GB" sz="2400" b="1" dirty="0">
                <a:effectLst/>
                <a:ea typeface="Times New Roman" panose="02020603050405020304" pitchFamily="18" charset="0"/>
              </a:rPr>
              <a:t>Figure 14.1	Lorenz Curve for U.S. Household Income, 2020</a:t>
            </a:r>
            <a:endParaRPr lang="en-US" sz="2000" b="1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4FF05B4-3133-7812-E92B-8049EBA2F0BC}"/>
              </a:ext>
            </a:extLst>
          </p:cNvPr>
          <p:cNvSpPr txBox="1"/>
          <p:nvPr/>
        </p:nvSpPr>
        <p:spPr>
          <a:xfrm>
            <a:off x="838200" y="6362160"/>
            <a:ext cx="721083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GB" sz="1600" i="1" dirty="0">
                <a:effectLst/>
                <a:ea typeface="Times New Roman" panose="02020603050405020304" pitchFamily="18" charset="0"/>
              </a:rPr>
              <a:t>Source</a:t>
            </a:r>
            <a:r>
              <a:rPr lang="en-GB" sz="1600" dirty="0">
                <a:effectLst/>
                <a:ea typeface="Times New Roman" panose="02020603050405020304" pitchFamily="18" charset="0"/>
              </a:rPr>
              <a:t>: U.S. Census Bureau, Historical Income Tables: Income Inequality, Table A-2.</a:t>
            </a:r>
            <a:endParaRPr lang="en-US" sz="2000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75088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2D33767-9537-14B4-B017-82BA2015AB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5548" y="973071"/>
            <a:ext cx="6943552" cy="507181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02D5CDF-5282-5FF6-37B2-16E2D89C3BB7}"/>
              </a:ext>
            </a:extLst>
          </p:cNvPr>
          <p:cNvSpPr txBox="1"/>
          <p:nvPr/>
        </p:nvSpPr>
        <p:spPr>
          <a:xfrm>
            <a:off x="1096662" y="142073"/>
            <a:ext cx="6934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GB" sz="2400" b="1" dirty="0">
                <a:effectLst/>
                <a:ea typeface="Times New Roman" panose="02020603050405020304" pitchFamily="18" charset="0"/>
              </a:rPr>
              <a:t>Figure 14.2</a:t>
            </a:r>
            <a:r>
              <a:rPr lang="en-GB" sz="2400" b="1" dirty="0">
                <a:ea typeface="Times New Roman" panose="02020603050405020304" pitchFamily="18" charset="0"/>
              </a:rPr>
              <a:t>: </a:t>
            </a:r>
            <a:r>
              <a:rPr lang="en-GB" sz="2400" b="1" dirty="0">
                <a:effectLst/>
                <a:ea typeface="Times New Roman" panose="02020603050405020304" pitchFamily="18" charset="0"/>
              </a:rPr>
              <a:t>Lorenz Curves for Sweden, Brazil, Russia, and the United States, 2018. </a:t>
            </a:r>
            <a:endParaRPr lang="en-US" sz="2000" b="1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61BFE86-E407-2310-16E7-AAC24707617E}"/>
              </a:ext>
            </a:extLst>
          </p:cNvPr>
          <p:cNvSpPr txBox="1"/>
          <p:nvPr/>
        </p:nvSpPr>
        <p:spPr>
          <a:xfrm>
            <a:off x="1295400" y="6333576"/>
            <a:ext cx="618970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GB" sz="1600" i="1" dirty="0">
                <a:effectLst/>
                <a:ea typeface="Times New Roman" panose="02020603050405020304" pitchFamily="18" charset="0"/>
              </a:rPr>
              <a:t>Source</a:t>
            </a:r>
            <a:r>
              <a:rPr lang="en-GB" sz="1600" dirty="0">
                <a:effectLst/>
                <a:ea typeface="Times New Roman" panose="02020603050405020304" pitchFamily="18" charset="0"/>
              </a:rPr>
              <a:t>: World Bank, World Development Indicators database. </a:t>
            </a:r>
            <a:endParaRPr lang="en-US" sz="2000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50639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DFE1033-9B72-ADA0-50EA-F85F4364CD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133460"/>
            <a:ext cx="7772400" cy="459108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F40CD13-F3D8-DBD8-8822-0EAA79DD5DAC}"/>
              </a:ext>
            </a:extLst>
          </p:cNvPr>
          <p:cNvSpPr txBox="1"/>
          <p:nvPr/>
        </p:nvSpPr>
        <p:spPr>
          <a:xfrm>
            <a:off x="1828800" y="304800"/>
            <a:ext cx="6400800" cy="589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2286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400" b="1" dirty="0">
                <a:effectLst/>
                <a:ea typeface="Times New Roman" panose="02020603050405020304" pitchFamily="18" charset="0"/>
              </a:rPr>
              <a:t>Figure 14.3	The Gini Ratio, A/(A + B)</a:t>
            </a:r>
            <a:endParaRPr lang="en-US" sz="2400" b="1" dirty="0">
              <a:effectLst/>
              <a:ea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E971CD0-96E4-EB5A-65D0-C002D50A25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1139552"/>
            <a:ext cx="6934200" cy="520849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5ABBE8F-E2EA-42E1-53E7-2D8E78F779EB}"/>
              </a:ext>
            </a:extLst>
          </p:cNvPr>
          <p:cNvSpPr txBox="1"/>
          <p:nvPr/>
        </p:nvSpPr>
        <p:spPr>
          <a:xfrm>
            <a:off x="698156" y="164850"/>
            <a:ext cx="791656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GB" sz="2400" b="1" dirty="0">
                <a:effectLst/>
                <a:ea typeface="Times New Roman" panose="02020603050405020304" pitchFamily="18" charset="0"/>
              </a:rPr>
              <a:t>Figure 14.4	Gini Coefficient in the United States, 1968–2020</a:t>
            </a:r>
            <a:endParaRPr lang="en-US" sz="2000" b="1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BCBE9DB-9DC2-E7AF-F376-2C4F278691CF}"/>
              </a:ext>
            </a:extLst>
          </p:cNvPr>
          <p:cNvSpPr txBox="1"/>
          <p:nvPr/>
        </p:nvSpPr>
        <p:spPr>
          <a:xfrm>
            <a:off x="698157" y="6431216"/>
            <a:ext cx="79165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GB" sz="1800" i="1" dirty="0">
                <a:effectLst/>
                <a:ea typeface="Times New Roman" panose="02020603050405020304" pitchFamily="18" charset="0"/>
              </a:rPr>
              <a:t>Source</a:t>
            </a:r>
            <a:r>
              <a:rPr lang="en-GB" sz="1800" dirty="0">
                <a:effectLst/>
                <a:ea typeface="Times New Roman" panose="02020603050405020304" pitchFamily="18" charset="0"/>
              </a:rPr>
              <a:t>: U.S. Census Bureau, Historical Income Tables: Income Inequality, Table A-2.</a:t>
            </a:r>
            <a:endParaRPr lang="en-US" sz="2400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30846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2CD0DB0-DC9F-B2CD-E58D-FEC964CF9A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267604"/>
            <a:ext cx="7772400" cy="432279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C61DD08-2C41-318B-10A5-1DC0B6E6F4EE}"/>
              </a:ext>
            </a:extLst>
          </p:cNvPr>
          <p:cNvSpPr txBox="1"/>
          <p:nvPr/>
        </p:nvSpPr>
        <p:spPr>
          <a:xfrm>
            <a:off x="1371600" y="328786"/>
            <a:ext cx="74676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GB" sz="2400" b="1" dirty="0">
                <a:effectLst/>
                <a:ea typeface="Times New Roman" panose="02020603050405020304" pitchFamily="18" charset="0"/>
              </a:rPr>
              <a:t>Figure 14.5	Growth in Income by Percentile</a:t>
            </a:r>
            <a:endParaRPr lang="en-US" sz="2400" b="1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6A62286-86A4-DA67-3E15-2B02210DAA8D}"/>
              </a:ext>
            </a:extLst>
          </p:cNvPr>
          <p:cNvSpPr txBox="1"/>
          <p:nvPr/>
        </p:nvSpPr>
        <p:spPr>
          <a:xfrm>
            <a:off x="2514600" y="6298380"/>
            <a:ext cx="4572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GB" sz="1600" i="1" dirty="0">
                <a:effectLst/>
                <a:ea typeface="Times New Roman" panose="02020603050405020304" pitchFamily="18" charset="0"/>
              </a:rPr>
              <a:t>Source:</a:t>
            </a:r>
            <a:r>
              <a:rPr lang="en-GB" sz="1600" dirty="0">
                <a:effectLst/>
                <a:ea typeface="Times New Roman" panose="02020603050405020304" pitchFamily="18" charset="0"/>
              </a:rPr>
              <a:t> </a:t>
            </a:r>
            <a:r>
              <a:rPr lang="en-GB" sz="1600" dirty="0" err="1">
                <a:effectLst/>
                <a:ea typeface="Times New Roman" panose="02020603050405020304" pitchFamily="18" charset="0"/>
              </a:rPr>
              <a:t>Saez</a:t>
            </a:r>
            <a:r>
              <a:rPr lang="en-GB" sz="1600" dirty="0">
                <a:effectLst/>
                <a:ea typeface="Times New Roman" panose="02020603050405020304" pitchFamily="18" charset="0"/>
              </a:rPr>
              <a:t> and Zucman, 2020.</a:t>
            </a:r>
            <a:endParaRPr lang="en-US" sz="1600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75006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2C682E4-E9C8-DCD1-A072-13EB3A6AE9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1285507"/>
            <a:ext cx="6934200" cy="487644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CC05391-7DF2-603A-515C-D2CEA989A7F3}"/>
              </a:ext>
            </a:extLst>
          </p:cNvPr>
          <p:cNvSpPr txBox="1"/>
          <p:nvPr/>
        </p:nvSpPr>
        <p:spPr>
          <a:xfrm>
            <a:off x="609600" y="260749"/>
            <a:ext cx="70866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l">
              <a:spcBef>
                <a:spcPts val="0"/>
              </a:spcBef>
              <a:spcAft>
                <a:spcPts val="0"/>
              </a:spcAft>
            </a:pPr>
            <a:r>
              <a:rPr lang="en-GB" sz="2400" b="1" dirty="0">
                <a:effectLst/>
                <a:ea typeface="Times New Roman" panose="02020603050405020304" pitchFamily="18" charset="0"/>
              </a:rPr>
              <a:t>Figure 14.6 The Distribution of Wealth in the United States, 2020</a:t>
            </a:r>
            <a:endParaRPr lang="en-US" sz="2400" b="1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37EE609-4545-6C3B-C6BF-410D9FDAAF28}"/>
              </a:ext>
            </a:extLst>
          </p:cNvPr>
          <p:cNvSpPr txBox="1"/>
          <p:nvPr/>
        </p:nvSpPr>
        <p:spPr>
          <a:xfrm>
            <a:off x="2362200" y="6248400"/>
            <a:ext cx="4572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GB" sz="1600" i="1" dirty="0">
                <a:effectLst/>
                <a:ea typeface="Times New Roman" panose="02020603050405020304" pitchFamily="18" charset="0"/>
              </a:rPr>
              <a:t>Source:</a:t>
            </a:r>
            <a:r>
              <a:rPr lang="en-GB" sz="1600" dirty="0">
                <a:effectLst/>
                <a:ea typeface="Times New Roman" panose="02020603050405020304" pitchFamily="18" charset="0"/>
              </a:rPr>
              <a:t> United States Federal Reserve, 2021.</a:t>
            </a:r>
            <a:endParaRPr lang="en-US" sz="1600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62183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9F22D30-7D7F-B4F4-6D3F-7B9B5E2313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7800" y="1144328"/>
            <a:ext cx="6286500" cy="489568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A4E07DD-F7DD-06AC-3BD7-BA3590B0AB16}"/>
              </a:ext>
            </a:extLst>
          </p:cNvPr>
          <p:cNvSpPr txBox="1"/>
          <p:nvPr/>
        </p:nvSpPr>
        <p:spPr>
          <a:xfrm>
            <a:off x="990600" y="233215"/>
            <a:ext cx="70104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effectLst/>
                <a:ea typeface="Times New Roman" panose="02020603050405020304" pitchFamily="18" charset="0"/>
              </a:rPr>
              <a:t>Figure 14.7 </a:t>
            </a:r>
            <a:r>
              <a:rPr lang="en-US" sz="24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Median Weekly Earnings, Select Groups of U.S. Workers, Age 25 and Over, 2021</a:t>
            </a:r>
            <a:endParaRPr lang="en-US" sz="2400" b="1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1749915-52AC-7B93-F9F3-30A63EA1FD01}"/>
              </a:ext>
            </a:extLst>
          </p:cNvPr>
          <p:cNvSpPr txBox="1"/>
          <p:nvPr/>
        </p:nvSpPr>
        <p:spPr>
          <a:xfrm>
            <a:off x="2438400" y="6397373"/>
            <a:ext cx="4572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600" i="1" dirty="0">
                <a:effectLst/>
                <a:ea typeface="Times New Roman" panose="02020603050405020304" pitchFamily="18" charset="0"/>
              </a:rPr>
              <a:t>Source</a:t>
            </a:r>
            <a:r>
              <a:rPr lang="en-US" sz="1600" dirty="0">
                <a:effectLst/>
                <a:ea typeface="Times New Roman" panose="02020603050405020304" pitchFamily="18" charset="0"/>
              </a:rPr>
              <a:t>: U.S. Bureau of Labor Statistics, 2021.</a:t>
            </a:r>
          </a:p>
        </p:txBody>
      </p:sp>
    </p:spTree>
    <p:extLst>
      <p:ext uri="{BB962C8B-B14F-4D97-AF65-F5344CB8AC3E}">
        <p14:creationId xmlns:p14="http://schemas.microsoft.com/office/powerpoint/2010/main" val="10125527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BE949C1-ACFF-2050-0F47-A2F7611C6E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839" y="1828800"/>
            <a:ext cx="8796321" cy="33528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EF3DC2B-FB25-B30E-BCF8-0E34D39BEEAB}"/>
              </a:ext>
            </a:extLst>
          </p:cNvPr>
          <p:cNvSpPr txBox="1"/>
          <p:nvPr/>
        </p:nvSpPr>
        <p:spPr>
          <a:xfrm>
            <a:off x="1524000" y="304800"/>
            <a:ext cx="6553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effectLst/>
                <a:ea typeface="Times New Roman" panose="02020603050405020304" pitchFamily="18" charset="0"/>
              </a:rPr>
              <a:t>Figure 14.8 Earnings and Unemployment Rates by Educational Attainment, 2020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B63B3A-9C6C-3BA6-6F4D-6CC13A17C6D7}"/>
              </a:ext>
            </a:extLst>
          </p:cNvPr>
          <p:cNvSpPr txBox="1"/>
          <p:nvPr/>
        </p:nvSpPr>
        <p:spPr>
          <a:xfrm>
            <a:off x="1066800" y="6161214"/>
            <a:ext cx="6705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600" i="1" dirty="0">
                <a:effectLst/>
                <a:ea typeface="Times New Roman" panose="02020603050405020304" pitchFamily="18" charset="0"/>
              </a:rPr>
              <a:t>Source</a:t>
            </a:r>
            <a:r>
              <a:rPr lang="en-US" sz="1600" dirty="0">
                <a:effectLst/>
                <a:ea typeface="Times New Roman" panose="02020603050405020304" pitchFamily="18" charset="0"/>
              </a:rPr>
              <a:t>: U.S. Bureau of Labor Statistics, Current Population Survey. </a:t>
            </a:r>
            <a:endParaRPr lang="en-US" sz="2400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0879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88375FB-D249-E02A-C42C-018D919785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" y="1066800"/>
            <a:ext cx="6481705" cy="4953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BE51BA0-5F59-9E39-76BE-03E7182B34A5}"/>
              </a:ext>
            </a:extLst>
          </p:cNvPr>
          <p:cNvSpPr txBox="1"/>
          <p:nvPr/>
        </p:nvSpPr>
        <p:spPr>
          <a:xfrm>
            <a:off x="381000" y="129243"/>
            <a:ext cx="7696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228600" algn="just">
              <a:spcBef>
                <a:spcPts val="0"/>
              </a:spcBef>
              <a:spcAft>
                <a:spcPts val="0"/>
              </a:spcAft>
            </a:pPr>
            <a:r>
              <a:rPr lang="en-GB" sz="2400" b="1" dirty="0">
                <a:effectLst/>
                <a:ea typeface="Times New Roman" panose="02020603050405020304" pitchFamily="18" charset="0"/>
              </a:rPr>
              <a:t>Figure 14.9	Income Gini Coefficient for Select Countries </a:t>
            </a:r>
            <a:endParaRPr lang="en-US" sz="2000" b="1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344135-1D7A-C785-4B16-1DF3556A2A06}"/>
              </a:ext>
            </a:extLst>
          </p:cNvPr>
          <p:cNvSpPr txBox="1"/>
          <p:nvPr/>
        </p:nvSpPr>
        <p:spPr>
          <a:xfrm>
            <a:off x="832022" y="6156339"/>
            <a:ext cx="74676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228600" algn="l">
              <a:spcBef>
                <a:spcPts val="0"/>
              </a:spcBef>
              <a:spcAft>
                <a:spcPts val="0"/>
              </a:spcAft>
            </a:pPr>
            <a:r>
              <a:rPr lang="en-GB" sz="1600" i="1" dirty="0">
                <a:effectLst/>
                <a:ea typeface="Times New Roman" panose="02020603050405020304" pitchFamily="18" charset="0"/>
              </a:rPr>
              <a:t>Source:</a:t>
            </a:r>
            <a:r>
              <a:rPr lang="en-GB" sz="1600" dirty="0">
                <a:effectLst/>
                <a:ea typeface="Times New Roman" panose="02020603050405020304" pitchFamily="18" charset="0"/>
              </a:rPr>
              <a:t> World Bank, World Development Indicators database. Data for the most recent year available, between 2011 and 2019.</a:t>
            </a:r>
            <a:endParaRPr lang="en-US" sz="2400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40262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5347DBC-503F-9049-2612-2DF88BFB25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0190" y="1006792"/>
            <a:ext cx="6938009" cy="520350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B97487B-2596-82B7-B657-E7E5CBE482B1}"/>
              </a:ext>
            </a:extLst>
          </p:cNvPr>
          <p:cNvSpPr txBox="1"/>
          <p:nvPr/>
        </p:nvSpPr>
        <p:spPr>
          <a:xfrm>
            <a:off x="1585784" y="175796"/>
            <a:ext cx="658203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17145" indent="0" algn="l">
              <a:spcBef>
                <a:spcPts val="0"/>
              </a:spcBef>
              <a:spcAft>
                <a:spcPts val="0"/>
              </a:spcAft>
            </a:pPr>
            <a:r>
              <a:rPr lang="en-GB" sz="2400" b="1" dirty="0">
                <a:effectLst/>
                <a:ea typeface="Times New Roman" panose="02020603050405020304" pitchFamily="18" charset="0"/>
              </a:rPr>
              <a:t>Figure 14.10. Wealth Gini Coefficient for Select Countries </a:t>
            </a:r>
            <a:endParaRPr lang="en-US" sz="2800" b="1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55955C3-8667-A949-252A-8D81FAB41FAB}"/>
              </a:ext>
            </a:extLst>
          </p:cNvPr>
          <p:cNvSpPr txBox="1"/>
          <p:nvPr/>
        </p:nvSpPr>
        <p:spPr>
          <a:xfrm>
            <a:off x="3048000" y="6343650"/>
            <a:ext cx="4572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17145" indent="0" algn="l">
              <a:spcBef>
                <a:spcPts val="0"/>
              </a:spcBef>
              <a:spcAft>
                <a:spcPts val="0"/>
              </a:spcAft>
            </a:pPr>
            <a:r>
              <a:rPr lang="en-GB" sz="1600" i="1" dirty="0">
                <a:effectLst/>
                <a:ea typeface="Times New Roman" panose="02020603050405020304" pitchFamily="18" charset="0"/>
              </a:rPr>
              <a:t>Source:</a:t>
            </a:r>
            <a:r>
              <a:rPr lang="en-GB" sz="1600" dirty="0">
                <a:effectLst/>
                <a:ea typeface="Times New Roman" panose="02020603050405020304" pitchFamily="18" charset="0"/>
              </a:rPr>
              <a:t> Credit Suisse, 2021.</a:t>
            </a:r>
            <a:endParaRPr lang="en-US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3938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F4E0035-083D-CAB9-4368-14C43847A2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505527"/>
            <a:ext cx="7772400" cy="384694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38A543F-E058-2D93-E5AC-D1A0CC938B7B}"/>
              </a:ext>
            </a:extLst>
          </p:cNvPr>
          <p:cNvSpPr txBox="1"/>
          <p:nvPr/>
        </p:nvSpPr>
        <p:spPr>
          <a:xfrm>
            <a:off x="685800" y="232313"/>
            <a:ext cx="7315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l">
              <a:spcBef>
                <a:spcPts val="0"/>
              </a:spcBef>
              <a:spcAft>
                <a:spcPts val="0"/>
              </a:spcAft>
            </a:pPr>
            <a:r>
              <a:rPr lang="en-GB" sz="2400" b="1" dirty="0">
                <a:effectLst/>
                <a:ea typeface="Times New Roman" panose="02020603050405020304" pitchFamily="18" charset="0"/>
              </a:rPr>
              <a:t>Figure 14.11. Global Income Distribution, 1980 and 2020</a:t>
            </a:r>
            <a:endParaRPr lang="en-US" sz="2000" b="1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598697D-D404-2252-6439-CD060B5F9EE3}"/>
              </a:ext>
            </a:extLst>
          </p:cNvPr>
          <p:cNvSpPr txBox="1"/>
          <p:nvPr/>
        </p:nvSpPr>
        <p:spPr>
          <a:xfrm>
            <a:off x="990600" y="5990686"/>
            <a:ext cx="70104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GB" sz="1800" i="1" dirty="0">
                <a:effectLst/>
                <a:ea typeface="Times New Roman" panose="02020603050405020304" pitchFamily="18" charset="0"/>
              </a:rPr>
              <a:t>Source:</a:t>
            </a:r>
            <a:r>
              <a:rPr lang="en-GB" sz="1800" dirty="0">
                <a:effectLst/>
                <a:ea typeface="Times New Roman" panose="02020603050405020304" pitchFamily="18" charset="0"/>
              </a:rPr>
              <a:t> Chancel </a:t>
            </a:r>
            <a:r>
              <a:rPr lang="en-GB" sz="1800" i="1" dirty="0">
                <a:effectLst/>
                <a:ea typeface="Times New Roman" panose="02020603050405020304" pitchFamily="18" charset="0"/>
              </a:rPr>
              <a:t>et al</a:t>
            </a:r>
            <a:r>
              <a:rPr lang="en-GB" sz="1800" dirty="0">
                <a:effectLst/>
                <a:ea typeface="Times New Roman" panose="02020603050405020304" pitchFamily="18" charset="0"/>
              </a:rPr>
              <a:t>., 2021.</a:t>
            </a:r>
            <a:endParaRPr lang="en-US" sz="2400" dirty="0">
              <a:effectLst/>
              <a:ea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GB" sz="1800" i="1" dirty="0">
                <a:effectLst/>
                <a:ea typeface="Times New Roman" panose="02020603050405020304" pitchFamily="18" charset="0"/>
              </a:rPr>
              <a:t>Note:</a:t>
            </a:r>
            <a:r>
              <a:rPr lang="en-GB" sz="1800" dirty="0">
                <a:effectLst/>
                <a:ea typeface="Times New Roman" panose="02020603050405020304" pitchFamily="18" charset="0"/>
              </a:rPr>
              <a:t> Income adjusted for inflation and purchasing power.</a:t>
            </a:r>
            <a:endParaRPr lang="en-US" sz="2400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99840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C634555-D5FF-B60E-9216-1C8CE0FBF1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0" y="971550"/>
            <a:ext cx="7162800" cy="53721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152A5C3-ABCD-BB72-FF4B-DBA6201FA46D}"/>
              </a:ext>
            </a:extLst>
          </p:cNvPr>
          <p:cNvSpPr txBox="1"/>
          <p:nvPr/>
        </p:nvSpPr>
        <p:spPr>
          <a:xfrm>
            <a:off x="533400" y="175796"/>
            <a:ext cx="8077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l">
              <a:spcBef>
                <a:spcPts val="0"/>
              </a:spcBef>
              <a:spcAft>
                <a:spcPts val="0"/>
              </a:spcAft>
            </a:pPr>
            <a:r>
              <a:rPr lang="en-GB" sz="2400" b="1" dirty="0">
                <a:effectLst/>
                <a:ea typeface="Times New Roman" panose="02020603050405020304" pitchFamily="18" charset="0"/>
              </a:rPr>
              <a:t>Figure 14.12 Median Net Worth per Adult, Select Countries, 2020</a:t>
            </a:r>
            <a:endParaRPr lang="en-US" sz="2400" b="1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C38139F-BC23-8844-5E16-40C8F7FFD8B2}"/>
              </a:ext>
            </a:extLst>
          </p:cNvPr>
          <p:cNvSpPr txBox="1"/>
          <p:nvPr/>
        </p:nvSpPr>
        <p:spPr>
          <a:xfrm>
            <a:off x="2971800" y="6370423"/>
            <a:ext cx="4572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GB" sz="1600" i="1" dirty="0">
                <a:effectLst/>
                <a:ea typeface="Times New Roman" panose="02020603050405020304" pitchFamily="18" charset="0"/>
              </a:rPr>
              <a:t>Source: </a:t>
            </a:r>
            <a:r>
              <a:rPr lang="en-GB" sz="1600" dirty="0">
                <a:effectLst/>
                <a:ea typeface="Times New Roman" panose="02020603050405020304" pitchFamily="18" charset="0"/>
              </a:rPr>
              <a:t>Credit Suisse, 2021.</a:t>
            </a:r>
            <a:endParaRPr lang="en-US" sz="1600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94670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CF9F299-E6A9-6F5C-06AB-1641C5614F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0" y="978673"/>
            <a:ext cx="6944834" cy="519352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685E0BE-4B40-C310-0327-A49C2082DBDB}"/>
              </a:ext>
            </a:extLst>
          </p:cNvPr>
          <p:cNvSpPr txBox="1"/>
          <p:nvPr/>
        </p:nvSpPr>
        <p:spPr>
          <a:xfrm>
            <a:off x="426308" y="76200"/>
            <a:ext cx="826049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GB" sz="2400" b="1" dirty="0">
                <a:effectLst/>
                <a:ea typeface="Times New Roman" panose="02020603050405020304" pitchFamily="18" charset="0"/>
              </a:rPr>
              <a:t>Figure 14.13	Income Gains during U.S. Expansions for the Richest 10% and the Bottom 90%</a:t>
            </a:r>
            <a:endParaRPr lang="en-US" sz="2000" b="1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575B072-3B96-DE0C-129B-70E0BDD59374}"/>
              </a:ext>
            </a:extLst>
          </p:cNvPr>
          <p:cNvSpPr txBox="1"/>
          <p:nvPr/>
        </p:nvSpPr>
        <p:spPr>
          <a:xfrm>
            <a:off x="426308" y="6173049"/>
            <a:ext cx="8001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228600">
              <a:spcBef>
                <a:spcPts val="0"/>
              </a:spcBef>
              <a:spcAft>
                <a:spcPts val="0"/>
              </a:spcAft>
            </a:pPr>
            <a:r>
              <a:rPr lang="en-GB" sz="1600" i="1" dirty="0">
                <a:effectLst/>
                <a:ea typeface="Times New Roman" panose="02020603050405020304" pitchFamily="18" charset="0"/>
              </a:rPr>
              <a:t>Source</a:t>
            </a:r>
            <a:r>
              <a:rPr lang="en-GB" sz="1600" dirty="0">
                <a:effectLst/>
                <a:ea typeface="Times New Roman" panose="02020603050405020304" pitchFamily="18" charset="0"/>
              </a:rPr>
              <a:t>: </a:t>
            </a:r>
            <a:r>
              <a:rPr lang="en-GB" sz="1600" dirty="0" err="1">
                <a:effectLst/>
                <a:ea typeface="Times New Roman" panose="02020603050405020304" pitchFamily="18" charset="0"/>
              </a:rPr>
              <a:t>Tcherneva</a:t>
            </a:r>
            <a:r>
              <a:rPr lang="en-GB" sz="1600" dirty="0">
                <a:effectLst/>
                <a:ea typeface="Times New Roman" panose="02020603050405020304" pitchFamily="18" charset="0"/>
              </a:rPr>
              <a:t>, 2017, based on data from Thomas Piketty, Emmanuel </a:t>
            </a:r>
            <a:r>
              <a:rPr lang="en-GB" sz="1600" dirty="0" err="1">
                <a:effectLst/>
                <a:ea typeface="Times New Roman" panose="02020603050405020304" pitchFamily="18" charset="0"/>
              </a:rPr>
              <a:t>Saez</a:t>
            </a:r>
            <a:r>
              <a:rPr lang="en-GB" sz="1600" dirty="0">
                <a:effectLst/>
                <a:ea typeface="Times New Roman" panose="02020603050405020304" pitchFamily="18" charset="0"/>
              </a:rPr>
              <a:t>, and the National Bureau of Economic Research (NBER).</a:t>
            </a:r>
            <a:endParaRPr lang="en-US" sz="2000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54830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3567101-4DA1-1BB8-36D4-25B31E0334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084352"/>
            <a:ext cx="7010400" cy="514923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F1AA67E-C9B1-F000-D45E-E647F2B129D6}"/>
              </a:ext>
            </a:extLst>
          </p:cNvPr>
          <p:cNvSpPr txBox="1"/>
          <p:nvPr/>
        </p:nvSpPr>
        <p:spPr>
          <a:xfrm>
            <a:off x="304800" y="152400"/>
            <a:ext cx="81534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GB" sz="2400" b="1" dirty="0">
                <a:effectLst/>
                <a:ea typeface="Times New Roman" panose="02020603050405020304" pitchFamily="18" charset="0"/>
              </a:rPr>
              <a:t>Figure 14.14	Annual Growth Rates of Wages and Salaries and Corporate Profit, 1948–2017</a:t>
            </a:r>
            <a:endParaRPr lang="en-US" sz="2000" b="1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AF0DEB4-CC59-581E-78D8-985BCDC1D92F}"/>
              </a:ext>
            </a:extLst>
          </p:cNvPr>
          <p:cNvSpPr txBox="1"/>
          <p:nvPr/>
        </p:nvSpPr>
        <p:spPr>
          <a:xfrm>
            <a:off x="457200" y="6250059"/>
            <a:ext cx="77724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GB" sz="1600" i="1" dirty="0">
                <a:effectLst/>
                <a:ea typeface="Times New Roman" panose="02020603050405020304" pitchFamily="18" charset="0"/>
              </a:rPr>
              <a:t>Source</a:t>
            </a:r>
            <a:r>
              <a:rPr lang="en-GB" sz="1600" dirty="0">
                <a:effectLst/>
                <a:ea typeface="Times New Roman" panose="02020603050405020304" pitchFamily="18" charset="0"/>
              </a:rPr>
              <a:t>: U.S. Bureau of Economic Analysis (2017), NIPA Table 1.14, 1.1.4; Bureau of Labor Statistics (2017).</a:t>
            </a:r>
            <a:endParaRPr lang="en-US" sz="2000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06077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B2A7016-1B0D-292B-086E-8F4A41C1FA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0" y="1213450"/>
            <a:ext cx="6858000" cy="51111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D42E785-C184-CE4C-74DB-BED9632CDD4B}"/>
              </a:ext>
            </a:extLst>
          </p:cNvPr>
          <p:cNvSpPr txBox="1"/>
          <p:nvPr/>
        </p:nvSpPr>
        <p:spPr>
          <a:xfrm>
            <a:off x="438664" y="209262"/>
            <a:ext cx="756233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GB" sz="2400" b="1" dirty="0">
                <a:effectLst/>
                <a:ea typeface="Times New Roman" panose="02020603050405020304" pitchFamily="18" charset="0"/>
              </a:rPr>
              <a:t>Figure 14.15	Union Membership and Income Inequality, 1917–2019</a:t>
            </a:r>
            <a:endParaRPr lang="en-US" sz="2400" b="1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F0766D-0B64-3F63-5892-2C8B75C349A7}"/>
              </a:ext>
            </a:extLst>
          </p:cNvPr>
          <p:cNvSpPr txBox="1"/>
          <p:nvPr/>
        </p:nvSpPr>
        <p:spPr>
          <a:xfrm>
            <a:off x="2743200" y="6324600"/>
            <a:ext cx="4572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GB" sz="1600" i="1" dirty="0">
                <a:effectLst/>
                <a:ea typeface="Times New Roman" panose="02020603050405020304" pitchFamily="18" charset="0"/>
              </a:rPr>
              <a:t>Source: </a:t>
            </a:r>
            <a:r>
              <a:rPr lang="en-GB" sz="1600" dirty="0" err="1">
                <a:effectLst/>
                <a:ea typeface="Times New Roman" panose="02020603050405020304" pitchFamily="18" charset="0"/>
              </a:rPr>
              <a:t>Shierholz</a:t>
            </a:r>
            <a:r>
              <a:rPr lang="en-GB" sz="1600" dirty="0">
                <a:effectLst/>
                <a:ea typeface="Times New Roman" panose="02020603050405020304" pitchFamily="18" charset="0"/>
              </a:rPr>
              <a:t>, 2019. </a:t>
            </a:r>
            <a:endParaRPr lang="en-US" sz="1600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09904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47FD7DF-0B18-2200-7466-032B3AD744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508" y="1131272"/>
            <a:ext cx="7772400" cy="507182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046961D-95DE-A96A-AA0B-79B8FCD8F4B7}"/>
              </a:ext>
            </a:extLst>
          </p:cNvPr>
          <p:cNvSpPr txBox="1"/>
          <p:nvPr/>
        </p:nvSpPr>
        <p:spPr>
          <a:xfrm>
            <a:off x="753762" y="592777"/>
            <a:ext cx="75438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228600" algn="just">
              <a:spcBef>
                <a:spcPts val="0"/>
              </a:spcBef>
              <a:spcAft>
                <a:spcPts val="0"/>
              </a:spcAft>
            </a:pPr>
            <a:r>
              <a:rPr lang="en-GB" sz="2400" b="1" dirty="0">
                <a:effectLst/>
                <a:ea typeface="Times New Roman" panose="02020603050405020304" pitchFamily="18" charset="0"/>
              </a:rPr>
              <a:t>Figure 14.16	Financialization and Inequality, 1929–2020</a:t>
            </a:r>
            <a:endParaRPr lang="en-US" sz="2400" b="1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46E978B-4EB2-30A0-74B0-440EB71752E5}"/>
              </a:ext>
            </a:extLst>
          </p:cNvPr>
          <p:cNvSpPr txBox="1"/>
          <p:nvPr/>
        </p:nvSpPr>
        <p:spPr>
          <a:xfrm>
            <a:off x="1066800" y="6172200"/>
            <a:ext cx="7239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228600">
              <a:spcBef>
                <a:spcPts val="0"/>
              </a:spcBef>
              <a:spcAft>
                <a:spcPts val="0"/>
              </a:spcAft>
            </a:pPr>
            <a:r>
              <a:rPr lang="en-GB" sz="1600" dirty="0">
                <a:effectLst/>
                <a:ea typeface="Times New Roman" panose="02020603050405020304" pitchFamily="18" charset="0"/>
              </a:rPr>
              <a:t>Source: NIPA Tables 6.2A-6.2D, BEA; </a:t>
            </a:r>
            <a:r>
              <a:rPr lang="en-GB" sz="1600" dirty="0" err="1">
                <a:effectLst/>
                <a:ea typeface="Times New Roman" panose="02020603050405020304" pitchFamily="18" charset="0"/>
              </a:rPr>
              <a:t>Saez</a:t>
            </a:r>
            <a:r>
              <a:rPr lang="en-GB" sz="1600" dirty="0">
                <a:effectLst/>
                <a:ea typeface="Times New Roman" panose="02020603050405020304" pitchFamily="18" charset="0"/>
              </a:rPr>
              <a:t> and Zucman, 2020.</a:t>
            </a:r>
            <a:endParaRPr lang="en-US" sz="1600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26840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A2005C9-D3A8-3313-C148-14E5F8794B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560" y="1143000"/>
            <a:ext cx="8988745" cy="47244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BD764E0-9376-82CA-E154-4C78DEF82EF1}"/>
              </a:ext>
            </a:extLst>
          </p:cNvPr>
          <p:cNvSpPr txBox="1"/>
          <p:nvPr/>
        </p:nvSpPr>
        <p:spPr>
          <a:xfrm>
            <a:off x="838200" y="139008"/>
            <a:ext cx="7315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228600" algn="just">
              <a:spcBef>
                <a:spcPts val="0"/>
              </a:spcBef>
              <a:spcAft>
                <a:spcPts val="0"/>
              </a:spcAft>
            </a:pPr>
            <a:r>
              <a:rPr lang="en-GB" sz="2400" b="1" dirty="0">
                <a:effectLst/>
                <a:ea typeface="Times New Roman" panose="02020603050405020304" pitchFamily="18" charset="0"/>
              </a:rPr>
              <a:t>Figure 14.17</a:t>
            </a:r>
            <a:r>
              <a:rPr lang="en-GB" sz="2400" b="1" dirty="0">
                <a:ea typeface="Times New Roman" panose="02020603050405020304" pitchFamily="18" charset="0"/>
              </a:rPr>
              <a:t>: </a:t>
            </a:r>
            <a:r>
              <a:rPr lang="en-GB" sz="2400" b="1" dirty="0">
                <a:effectLst/>
                <a:ea typeface="Times New Roman" panose="02020603050405020304" pitchFamily="18" charset="0"/>
              </a:rPr>
              <a:t>Average Tax Rates by Income Group, Select Years</a:t>
            </a:r>
            <a:endParaRPr lang="en-US" sz="2400" b="1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7F2FC7F-C713-D433-E83B-3DA8FF0C3DF8}"/>
              </a:ext>
            </a:extLst>
          </p:cNvPr>
          <p:cNvSpPr txBox="1"/>
          <p:nvPr/>
        </p:nvSpPr>
        <p:spPr>
          <a:xfrm>
            <a:off x="533400" y="5887995"/>
            <a:ext cx="8077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228600">
              <a:spcBef>
                <a:spcPts val="0"/>
              </a:spcBef>
              <a:spcAft>
                <a:spcPts val="0"/>
              </a:spcAft>
            </a:pPr>
            <a:r>
              <a:rPr lang="en-GB" sz="16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Source</a:t>
            </a:r>
            <a:r>
              <a:rPr lang="en-GB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Piketty, </a:t>
            </a:r>
            <a:r>
              <a:rPr lang="en-GB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Saez</a:t>
            </a:r>
            <a:r>
              <a:rPr lang="en-GB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and Zucman, 2020.</a:t>
            </a:r>
            <a:endParaRPr lang="en-US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28600">
              <a:spcBef>
                <a:spcPts val="0"/>
              </a:spcBef>
              <a:spcAft>
                <a:spcPts val="0"/>
              </a:spcAft>
            </a:pPr>
            <a:r>
              <a:rPr lang="en-GB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Note: P0-10 denotes the bottom 10 percent of the population, P10-20 the next 10 percent, etc. Figure depicts US average tax rates, including all federal, state, and local taxes. </a:t>
            </a:r>
            <a:endParaRPr lang="en-US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68494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8581</TotalTime>
  <Words>507</Words>
  <Application>Microsoft Macintosh PowerPoint</Application>
  <PresentationFormat>On-screen Show (4:3)</PresentationFormat>
  <Paragraphs>57</Paragraphs>
  <Slides>19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Tufts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15 FIGURES</dc:title>
  <dc:creator>GDAE_Student01</dc:creator>
  <cp:lastModifiedBy>Pratistha Joshi</cp:lastModifiedBy>
  <cp:revision>169</cp:revision>
  <cp:lastPrinted>2018-03-05T15:34:56Z</cp:lastPrinted>
  <dcterms:created xsi:type="dcterms:W3CDTF">2013-04-12T21:20:16Z</dcterms:created>
  <dcterms:modified xsi:type="dcterms:W3CDTF">2022-12-28T15:38:28Z</dcterms:modified>
</cp:coreProperties>
</file>