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265" r:id="rId3"/>
    <p:sldId id="266" r:id="rId4"/>
    <p:sldId id="259" r:id="rId5"/>
    <p:sldId id="260" r:id="rId6"/>
    <p:sldId id="261" r:id="rId7"/>
    <p:sldId id="276" r:id="rId8"/>
    <p:sldId id="267" r:id="rId9"/>
    <p:sldId id="264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F44768D-3E06-EF11-6979-A78C9C62994F}" name="Mariano Torras" initials="MT" userId="57e906bd19d556a5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DCD625-15C8-4C91-B78D-1A7C8AE18A7D}" v="23" dt="2022-02-26T20:15:08.8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81"/>
    <p:restoredTop sz="94523"/>
  </p:normalViewPr>
  <p:slideViewPr>
    <p:cSldViewPr>
      <p:cViewPr varScale="1">
        <p:scale>
          <a:sx n="104" d="100"/>
          <a:sy n="104" d="100"/>
        </p:scale>
        <p:origin x="1832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7B0A6E-04DA-4097-8D41-440D0E53DAD7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C4AB12-86FE-4C5A-B4CB-6693B3A60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9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C4AB12-86FE-4C5A-B4CB-6693B3A6039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177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C4AB12-86FE-4C5A-B4CB-6693B3A6039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198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4AB12-86FE-4C5A-B4CB-6693B3A6039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4AB12-86FE-4C5A-B4CB-6693B3A6039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4AB12-86FE-4C5A-B4CB-6693B3A6039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C4AB12-86FE-4C5A-B4CB-6693B3A6039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3244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4AB12-86FE-4C5A-B4CB-6693B3A6039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4AB12-86FE-4C5A-B4CB-6693B3A60392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B7A36-ED1D-43BB-90F2-E399B8F027BE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A75AC-FF4E-48B0-A045-3F87FB6C0F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B7A36-ED1D-43BB-90F2-E399B8F027BE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A75AC-FF4E-48B0-A045-3F87FB6C0F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B7A36-ED1D-43BB-90F2-E399B8F027BE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A75AC-FF4E-48B0-A045-3F87FB6C0F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B7A36-ED1D-43BB-90F2-E399B8F027BE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A75AC-FF4E-48B0-A045-3F87FB6C0F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B7A36-ED1D-43BB-90F2-E399B8F027BE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A75AC-FF4E-48B0-A045-3F87FB6C0F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B7A36-ED1D-43BB-90F2-E399B8F027BE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A75AC-FF4E-48B0-A045-3F87FB6C0F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B7A36-ED1D-43BB-90F2-E399B8F027BE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A75AC-FF4E-48B0-A045-3F87FB6C0F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B7A36-ED1D-43BB-90F2-E399B8F027BE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A75AC-FF4E-48B0-A045-3F87FB6C0F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B7A36-ED1D-43BB-90F2-E399B8F027BE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A75AC-FF4E-48B0-A045-3F87FB6C0F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B7A36-ED1D-43BB-90F2-E399B8F027BE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A75AC-FF4E-48B0-A045-3F87FB6C0F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B7A36-ED1D-43BB-90F2-E399B8F027BE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A75AC-FF4E-48B0-A045-3F87FB6C0F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B7A36-ED1D-43BB-90F2-E399B8F027BE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A75AC-FF4E-48B0-A045-3F87FB6C0FC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965" y="0"/>
            <a:ext cx="9144000" cy="70866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0015" y="857251"/>
            <a:ext cx="4169978" cy="51434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Chapter 13</a:t>
            </a:r>
          </a:p>
          <a:p>
            <a:pPr marL="0" indent="0">
              <a:buNone/>
            </a:pPr>
            <a:endParaRPr lang="en-US" sz="3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The Global Economy </a:t>
            </a:r>
            <a:r>
              <a:rPr lang="en-US" sz="3600" b="1">
                <a:solidFill>
                  <a:schemeClr val="bg1"/>
                </a:solidFill>
              </a:rPr>
              <a:t>and Policy </a:t>
            </a:r>
            <a:endParaRPr lang="en-US" sz="3600" b="1" dirty="0">
              <a:solidFill>
                <a:schemeClr val="bg1"/>
              </a:solidFill>
            </a:endParaRPr>
          </a:p>
          <a:p>
            <a:endParaRPr lang="en-US" sz="3600" dirty="0"/>
          </a:p>
        </p:txBody>
      </p:sp>
      <p:pic>
        <p:nvPicPr>
          <p:cNvPr id="8" name="Content Placeholder 7" descr="Logo&#10;&#10;Description automatically generated with low confidence">
            <a:extLst>
              <a:ext uri="{FF2B5EF4-FFF2-40B4-BE49-F238E27FC236}">
                <a16:creationId xmlns:a16="http://schemas.microsoft.com/office/drawing/2014/main" id="{D4F4F05E-EBDD-1D76-AB81-EF2869D3E1B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07" y="609600"/>
            <a:ext cx="4620649" cy="6019800"/>
          </a:xfrm>
        </p:spPr>
      </p:pic>
    </p:spTree>
    <p:extLst>
      <p:ext uri="{BB962C8B-B14F-4D97-AF65-F5344CB8AC3E}">
        <p14:creationId xmlns:p14="http://schemas.microsoft.com/office/powerpoint/2010/main" val="3410988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1B867A-E624-7CA2-261B-C1863A605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008647"/>
            <a:ext cx="7772400" cy="48407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09B093-5A87-E2F9-08A0-D094A9E9D05F}"/>
              </a:ext>
            </a:extLst>
          </p:cNvPr>
          <p:cNvSpPr txBox="1"/>
          <p:nvPr/>
        </p:nvSpPr>
        <p:spPr>
          <a:xfrm>
            <a:off x="722870" y="188785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13.1 Trade Expressed as a Percentage of Production, World and United States, 1970–2020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5358FD-CD19-0F78-5EC4-2A3E2B147908}"/>
              </a:ext>
            </a:extLst>
          </p:cNvPr>
          <p:cNvSpPr txBox="1"/>
          <p:nvPr/>
        </p:nvSpPr>
        <p:spPr>
          <a:xfrm>
            <a:off x="1447800" y="6022883"/>
            <a:ext cx="62484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: World Development Indicators, World Bank, 2021.</a:t>
            </a:r>
            <a:endParaRPr lang="en-US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078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5BBF3E-FBFB-FD30-8B08-242DE53FB8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422" y="533400"/>
            <a:ext cx="6781800" cy="55390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59DF3B-8AB8-34DA-7048-E749BC20F3D4}"/>
              </a:ext>
            </a:extLst>
          </p:cNvPr>
          <p:cNvSpPr txBox="1"/>
          <p:nvPr/>
        </p:nvSpPr>
        <p:spPr>
          <a:xfrm>
            <a:off x="457200" y="104478"/>
            <a:ext cx="8001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13.2 Top Purchasers of Goods from the United States and Suppliers of Goods to the United States, 2021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89EB81-163E-D8F6-FFCC-F944BE19365D}"/>
              </a:ext>
            </a:extLst>
          </p:cNvPr>
          <p:cNvSpPr txBox="1"/>
          <p:nvPr/>
        </p:nvSpPr>
        <p:spPr>
          <a:xfrm>
            <a:off x="990600" y="6191074"/>
            <a:ext cx="6477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>
              <a:spcBef>
                <a:spcPts val="0"/>
              </a:spcBef>
              <a:spcAft>
                <a:spcPts val="0"/>
              </a:spcAft>
            </a:pPr>
            <a:r>
              <a:rPr lang="en-GB" sz="1800" i="1" dirty="0">
                <a:effectLst/>
                <a:ea typeface="Times New Roman" panose="02020603050405020304" pitchFamily="18" charset="0"/>
              </a:rPr>
              <a:t>Source</a:t>
            </a:r>
            <a:r>
              <a:rPr lang="en-GB" sz="1800" dirty="0">
                <a:effectLst/>
                <a:ea typeface="Times New Roman" panose="02020603050405020304" pitchFamily="18" charset="0"/>
              </a:rPr>
              <a:t>: U.S. Census Bureau, Foreign Trade Statistics, Top Trading Partners, 2021.</a:t>
            </a:r>
            <a:endParaRPr lang="en-US" sz="18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904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4EE9614-B4A9-4452-523B-A3E9756B5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685800"/>
            <a:ext cx="6629400" cy="570081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7AE6704-D465-9915-CC31-1F89D1E87035}"/>
              </a:ext>
            </a:extLst>
          </p:cNvPr>
          <p:cNvSpPr txBox="1"/>
          <p:nvPr/>
        </p:nvSpPr>
        <p:spPr>
          <a:xfrm>
            <a:off x="1219200" y="0"/>
            <a:ext cx="6400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13.3 Leakages and Injections in a Complete Macroeconomic Model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7A89959-CAE9-D8D1-CCC2-2F88D67054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650" y="222250"/>
            <a:ext cx="6108700" cy="64135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24B6441-1D96-8441-B1A8-FB63D726E960}"/>
              </a:ext>
            </a:extLst>
          </p:cNvPr>
          <p:cNvSpPr txBox="1"/>
          <p:nvPr/>
        </p:nvSpPr>
        <p:spPr>
          <a:xfrm>
            <a:off x="1517650" y="0"/>
            <a:ext cx="6940550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13.4 A Foreign Exchange Market for Dollars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13EC9842-D90D-CD79-D382-ADA4BDBFFF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409916"/>
            <a:ext cx="7772400" cy="6038167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A0B2F11-0236-478C-2C46-9B3C7FDAA1D2}"/>
              </a:ext>
            </a:extLst>
          </p:cNvPr>
          <p:cNvSpPr txBox="1"/>
          <p:nvPr/>
        </p:nvSpPr>
        <p:spPr>
          <a:xfrm>
            <a:off x="990600" y="115380"/>
            <a:ext cx="7315200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13.5 A Supply Shift in a Foreign Exchange Market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1CEC53-0546-BFDE-612F-6F20B8501C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857" y="685800"/>
            <a:ext cx="8794762" cy="55625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A72AA87-25DE-0539-587D-224CAAA2B41D}"/>
              </a:ext>
            </a:extLst>
          </p:cNvPr>
          <p:cNvSpPr txBox="1"/>
          <p:nvPr/>
        </p:nvSpPr>
        <p:spPr>
          <a:xfrm>
            <a:off x="234856" y="6238102"/>
            <a:ext cx="85281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effectLst/>
                <a:ea typeface="Times New Roman" panose="02020603050405020304" pitchFamily="18" charset="0"/>
              </a:rPr>
              <a:t>Source: U.S. Bureau of Economic Analysis, U.S. International Transactions Accounts Data, Table 1, with rearrangements and simplifications by authors.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5CAC89-DD94-A7D6-4C9A-0ACF6081CA8E}"/>
              </a:ext>
            </a:extLst>
          </p:cNvPr>
          <p:cNvSpPr txBox="1"/>
          <p:nvPr/>
        </p:nvSpPr>
        <p:spPr>
          <a:xfrm>
            <a:off x="-152400" y="35123"/>
            <a:ext cx="10997514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Table 13.1</a:t>
            </a:r>
            <a:r>
              <a:rPr lang="en-GB" sz="24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r>
              <a:rPr lang="en-GB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U.S. Balance of Payments Account, 2020 (billions of dollars)</a:t>
            </a:r>
            <a:endParaRPr lang="en-US" sz="2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154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5FF4E6-7CEB-DF1D-82B6-4126503CA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878237"/>
            <a:ext cx="7696200" cy="51525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A90166D-F542-AF22-52A6-DB78145E51A9}"/>
              </a:ext>
            </a:extLst>
          </p:cNvPr>
          <p:cNvSpPr txBox="1"/>
          <p:nvPr/>
        </p:nvSpPr>
        <p:spPr>
          <a:xfrm>
            <a:off x="838200" y="28832"/>
            <a:ext cx="7391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13.6 U.S. Imports and Exports of Goods and Services, 1960–2020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749B3A-E254-6A01-3CD1-BBE2C68CFA18}"/>
              </a:ext>
            </a:extLst>
          </p:cNvPr>
          <p:cNvSpPr txBox="1"/>
          <p:nvPr/>
        </p:nvSpPr>
        <p:spPr>
          <a:xfrm>
            <a:off x="1981200" y="6142056"/>
            <a:ext cx="4572000" cy="423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: BEA NIPA Tables 4.1 and 1.1.5, 2021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4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1B23106-6650-4E92-B1FB-869536C13E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407944"/>
            <a:ext cx="7772400" cy="204211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DC6C8C0-B14E-A93E-8F3F-0A58EF7D742B}"/>
              </a:ext>
            </a:extLst>
          </p:cNvPr>
          <p:cNvSpPr txBox="1"/>
          <p:nvPr/>
        </p:nvSpPr>
        <p:spPr>
          <a:xfrm>
            <a:off x="990600" y="762000"/>
            <a:ext cx="685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Diagram 13.1: The Impact of Expansionary Monetary Policy on GDP in an Open Economy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CB8CA2-02B6-290D-FFF6-2FEDEBF969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968542"/>
            <a:ext cx="7772400" cy="492091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27E3459-3FAD-AE78-4FCF-65EF860E0362}"/>
              </a:ext>
            </a:extLst>
          </p:cNvPr>
          <p:cNvSpPr txBox="1"/>
          <p:nvPr/>
        </p:nvSpPr>
        <p:spPr>
          <a:xfrm>
            <a:off x="1524000" y="20595"/>
            <a:ext cx="6324600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13.7	Foreign Exchange Intervention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4323</TotalTime>
  <Words>203</Words>
  <Application>Microsoft Macintosh PowerPoint</Application>
  <PresentationFormat>On-screen Show (4:3)</PresentationFormat>
  <Paragraphs>26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Tufts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14 FIGURES</dc:title>
  <dc:creator>GDAE_Student01</dc:creator>
  <cp:lastModifiedBy>Pratistha Joshi</cp:lastModifiedBy>
  <cp:revision>83</cp:revision>
  <dcterms:created xsi:type="dcterms:W3CDTF">2013-04-12T21:06:34Z</dcterms:created>
  <dcterms:modified xsi:type="dcterms:W3CDTF">2022-12-28T14:19:46Z</dcterms:modified>
</cp:coreProperties>
</file>