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7" r:id="rId2"/>
    <p:sldId id="289" r:id="rId3"/>
    <p:sldId id="290" r:id="rId4"/>
    <p:sldId id="291" r:id="rId5"/>
    <p:sldId id="278" r:id="rId6"/>
    <p:sldId id="260" r:id="rId7"/>
    <p:sldId id="279" r:id="rId8"/>
    <p:sldId id="275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74" r:id="rId17"/>
    <p:sldId id="287" r:id="rId18"/>
    <p:sldId id="288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9"/>
  </p:normalViewPr>
  <p:slideViewPr>
    <p:cSldViewPr>
      <p:cViewPr varScale="1">
        <p:scale>
          <a:sx n="104" d="100"/>
          <a:sy n="104" d="100"/>
        </p:scale>
        <p:origin x="188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EA2DB-6097-4C87-96AB-787BB6450C2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C401D-79E4-43D7-B618-FDDE3705D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2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C401D-79E4-43D7-B618-FDDE3705DF9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9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Figure 11.10 (New)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C401D-79E4-43D7-B618-FDDE3705DF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12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C401D-79E4-43D7-B618-FDDE3705DF9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09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4874-A65E-4295-901C-82D20D45EF7E}" type="datetimeFigureOut">
              <a:rPr lang="en-US" smtClean="0"/>
              <a:pPr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4BC8-F87E-440A-8B53-FB483867B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65" y="0"/>
            <a:ext cx="9144000" cy="7086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0015" y="857251"/>
            <a:ext cx="4169978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11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The Federal Reserve and </a:t>
            </a:r>
            <a:r>
              <a:rPr lang="en-US" sz="3600" b="1">
                <a:solidFill>
                  <a:schemeClr val="bg1"/>
                </a:solidFill>
              </a:rPr>
              <a:t>Monetary Policy</a:t>
            </a:r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609600"/>
            <a:ext cx="4620649" cy="6019800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BF1D19-DAF4-6BC4-DD9F-562D4E300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3404"/>
            <a:ext cx="7772400" cy="215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1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BFE33D-AC6A-2862-9AC8-BDD696A22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91" y="1143000"/>
            <a:ext cx="8561418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5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7BE7EB-CE73-D782-CE0E-3DA70FB66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85" y="1219200"/>
            <a:ext cx="863946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4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32" y="914400"/>
            <a:ext cx="7518398" cy="563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62591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11.1a: The Market for Federal Funds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56" y="1501839"/>
            <a:ext cx="6795944" cy="5096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4104"/>
            <a:ext cx="7886700" cy="99417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Figure 11.1b: An Open Market Purchase Lowers the Federal Funds Rate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42" y="762000"/>
            <a:ext cx="7721600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98239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Figure 11.2 Maintaining the Federal Funds Target Rate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0B1C38-7A28-0701-4B5C-31DEC6B71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432" y="914400"/>
            <a:ext cx="6904567" cy="49712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E1EC1-A35B-C06A-0181-609C8A864C71}"/>
              </a:ext>
            </a:extLst>
          </p:cNvPr>
          <p:cNvSpPr txBox="1"/>
          <p:nvPr/>
        </p:nvSpPr>
        <p:spPr>
          <a:xfrm>
            <a:off x="762000" y="204061"/>
            <a:ext cx="769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Figure 11.3 The Federal Fund and Prime Rates, 2000-2021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C613D-B0B9-955A-B6A5-E363B9057DC4}"/>
              </a:ext>
            </a:extLst>
          </p:cNvPr>
          <p:cNvSpPr txBox="1"/>
          <p:nvPr/>
        </p:nvSpPr>
        <p:spPr>
          <a:xfrm>
            <a:off x="2438400" y="6218068"/>
            <a:ext cx="457200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Federal Reserve Board, Monthly data.</a:t>
            </a:r>
            <a:endParaRPr lang="en-US" sz="1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49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21" y="1306756"/>
            <a:ext cx="6792059" cy="50940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169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Figure 11.4 The Intended Investment Schedule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70574"/>
            <a:ext cx="7732930" cy="5799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57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Figure 11.5 An Increase in Investor Confidence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4" b="39940"/>
          <a:stretch/>
        </p:blipFill>
        <p:spPr>
          <a:xfrm>
            <a:off x="342900" y="1763487"/>
            <a:ext cx="8458200" cy="167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200" y="769315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700" dirty="0"/>
              <a:t>Diagram 11.1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42" y="1354336"/>
            <a:ext cx="6830219" cy="5122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600" y="228600"/>
            <a:ext cx="85048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Figure 11.6 Expansionary Monetary Policy and the AE Curve</a:t>
            </a:r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04" y="994343"/>
            <a:ext cx="7514996" cy="5636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99417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latin typeface="+mn-lt"/>
              </a:rPr>
              <a:t>Figure 11.7 Expansionary Monetary Policy in an Environment of Pessimism</a:t>
            </a:r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06" y="1266400"/>
            <a:ext cx="6947466" cy="521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11.8 Demand and Supply for Money</a:t>
            </a:r>
          </a:p>
        </p:txBody>
      </p:sp>
    </p:spTree>
    <p:extLst>
      <p:ext uri="{BB962C8B-B14F-4D97-AF65-F5344CB8AC3E}">
        <p14:creationId xmlns:p14="http://schemas.microsoft.com/office/powerpoint/2010/main" val="180235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5" y="1115338"/>
            <a:ext cx="7495328" cy="5621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200" y="12116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11.9 An Increase in the Supply of Money</a:t>
            </a:r>
          </a:p>
        </p:txBody>
      </p:sp>
    </p:spTree>
    <p:extLst>
      <p:ext uri="{BB962C8B-B14F-4D97-AF65-F5344CB8AC3E}">
        <p14:creationId xmlns:p14="http://schemas.microsoft.com/office/powerpoint/2010/main" val="126190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461041" y="1592765"/>
            <a:ext cx="5874944" cy="4928683"/>
            <a:chOff x="1836682" y="1295400"/>
            <a:chExt cx="4792718" cy="4020768"/>
          </a:xfrm>
        </p:grpSpPr>
        <p:sp>
          <p:nvSpPr>
            <p:cNvPr id="2" name="Line 2"/>
            <p:cNvSpPr>
              <a:spLocks noChangeShapeType="1"/>
            </p:cNvSpPr>
            <p:nvPr/>
          </p:nvSpPr>
          <p:spPr bwMode="auto">
            <a:xfrm>
              <a:off x="2438400" y="1295400"/>
              <a:ext cx="0" cy="3657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" name="Line 3"/>
            <p:cNvSpPr>
              <a:spLocks noChangeShapeType="1"/>
            </p:cNvSpPr>
            <p:nvPr/>
          </p:nvSpPr>
          <p:spPr bwMode="auto">
            <a:xfrm>
              <a:off x="2438400" y="4953000"/>
              <a:ext cx="419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999873" y="5014871"/>
              <a:ext cx="2797175" cy="301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   Money in Circulation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 rot="16200000">
              <a:off x="1044712" y="2760847"/>
              <a:ext cx="1885238" cy="301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Interest rate</a:t>
              </a: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2438399" y="3871027"/>
              <a:ext cx="136157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022416" y="3244727"/>
              <a:ext cx="0" cy="1676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642150" y="4181033"/>
              <a:ext cx="917979" cy="527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Money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Demand</a:t>
              </a: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5402819" y="4000489"/>
              <a:ext cx="1" cy="94140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" name="AutoShape 22"/>
            <p:cNvSpPr>
              <a:spLocks noChangeArrowheads="1"/>
            </p:cNvSpPr>
            <p:nvPr/>
          </p:nvSpPr>
          <p:spPr bwMode="auto">
            <a:xfrm flipH="1">
              <a:off x="3142588" y="2633339"/>
              <a:ext cx="762000" cy="186489"/>
            </a:xfrm>
            <a:prstGeom prst="leftArrow">
              <a:avLst>
                <a:gd name="adj1" fmla="val 50000"/>
                <a:gd name="adj2" fmla="val 62500"/>
              </a:avLst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0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9" name="Text Box 10">
            <a:extLst>
              <a:ext uri="{FF2B5EF4-FFF2-40B4-BE49-F238E27FC236}">
                <a16:creationId xmlns:a16="http://schemas.microsoft.com/office/drawing/2014/main" id="{B06598B7-DCA6-7144-A5D7-F93A6576C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352" y="1469806"/>
            <a:ext cx="13381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Supply (1)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D10A9EBB-B110-0547-92A4-F0DA66842A3E}"/>
              </a:ext>
            </a:extLst>
          </p:cNvPr>
          <p:cNvSpPr/>
          <p:nvPr/>
        </p:nvSpPr>
        <p:spPr>
          <a:xfrm>
            <a:off x="2645229" y="1915886"/>
            <a:ext cx="2764971" cy="3004457"/>
          </a:xfrm>
          <a:custGeom>
            <a:avLst/>
            <a:gdLst>
              <a:gd name="connsiteX0" fmla="*/ 0 w 2764971"/>
              <a:gd name="connsiteY0" fmla="*/ 0 h 3004457"/>
              <a:gd name="connsiteX1" fmla="*/ 653142 w 2764971"/>
              <a:gd name="connsiteY1" fmla="*/ 2481943 h 3004457"/>
              <a:gd name="connsiteX2" fmla="*/ 2764971 w 2764971"/>
              <a:gd name="connsiteY2" fmla="*/ 3004457 h 3004457"/>
              <a:gd name="connsiteX3" fmla="*/ 2764971 w 2764971"/>
              <a:gd name="connsiteY3" fmla="*/ 3004457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71" h="3004457">
                <a:moveTo>
                  <a:pt x="0" y="0"/>
                </a:moveTo>
                <a:cubicBezTo>
                  <a:pt x="96157" y="990600"/>
                  <a:pt x="192314" y="1981200"/>
                  <a:pt x="653142" y="2481943"/>
                </a:cubicBezTo>
                <a:cubicBezTo>
                  <a:pt x="1113970" y="2982686"/>
                  <a:pt x="2764971" y="3004457"/>
                  <a:pt x="2764971" y="3004457"/>
                </a:cubicBezTo>
                <a:lnTo>
                  <a:pt x="2764971" y="3004457"/>
                </a:lnTo>
              </a:path>
            </a:pathLst>
          </a:cu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764C48F-DEFD-CA45-81B4-6878B926CF6D}"/>
              </a:ext>
            </a:extLst>
          </p:cNvPr>
          <p:cNvCxnSpPr>
            <a:cxnSpLocks/>
          </p:cNvCxnSpPr>
          <p:nvPr/>
        </p:nvCxnSpPr>
        <p:spPr>
          <a:xfrm>
            <a:off x="5405285" y="4920343"/>
            <a:ext cx="1828800" cy="6654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ine 4">
            <a:extLst>
              <a:ext uri="{FF2B5EF4-FFF2-40B4-BE49-F238E27FC236}">
                <a16:creationId xmlns:a16="http://schemas.microsoft.com/office/drawing/2014/main" id="{6C4E04DA-46B9-4542-A733-67FF3CA259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7707" y="3203800"/>
            <a:ext cx="328464" cy="2516406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Line 4">
            <a:extLst>
              <a:ext uri="{FF2B5EF4-FFF2-40B4-BE49-F238E27FC236}">
                <a16:creationId xmlns:a16="http://schemas.microsoft.com/office/drawing/2014/main" id="{976D590E-070A-854F-A093-12821BEB6D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1" y="2203122"/>
            <a:ext cx="152406" cy="2563506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9" name="Line 4">
            <a:extLst>
              <a:ext uri="{FF2B5EF4-FFF2-40B4-BE49-F238E27FC236}">
                <a16:creationId xmlns:a16="http://schemas.microsoft.com/office/drawing/2014/main" id="{8EB7EBDD-C896-6341-9050-00B73C2953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93816" y="2933563"/>
            <a:ext cx="354112" cy="272006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id="{7B19E9B1-3EDB-784E-BC73-B92FA2622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588" y="4766629"/>
            <a:ext cx="228599" cy="22859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1" name="Oval 13">
            <a:extLst>
              <a:ext uri="{FF2B5EF4-FFF2-40B4-BE49-F238E27FC236}">
                <a16:creationId xmlns:a16="http://schemas.microsoft.com/office/drawing/2014/main" id="{10948E66-684F-E14B-805A-D6A716163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2367" y="4811131"/>
            <a:ext cx="228599" cy="22859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3" name="Oval 13">
            <a:extLst>
              <a:ext uri="{FF2B5EF4-FFF2-40B4-BE49-F238E27FC236}">
                <a16:creationId xmlns:a16="http://schemas.microsoft.com/office/drawing/2014/main" id="{49310154-9E4D-A94C-B06E-1C2EE46B4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8" y="3774462"/>
            <a:ext cx="228599" cy="22859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4" name="Oval 13">
            <a:extLst>
              <a:ext uri="{FF2B5EF4-FFF2-40B4-BE49-F238E27FC236}">
                <a16:creationId xmlns:a16="http://schemas.microsoft.com/office/drawing/2014/main" id="{44C20766-6B13-A24A-B824-EB68981ED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5789" y="4579569"/>
            <a:ext cx="228599" cy="22859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5" name="Line 4">
            <a:extLst>
              <a:ext uri="{FF2B5EF4-FFF2-40B4-BE49-F238E27FC236}">
                <a16:creationId xmlns:a16="http://schemas.microsoft.com/office/drawing/2014/main" id="{A8CB3DF5-DDC6-9742-989E-31615A1257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1524" y="2765778"/>
            <a:ext cx="285070" cy="26867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6" name="Line 17">
            <a:extLst>
              <a:ext uri="{FF2B5EF4-FFF2-40B4-BE49-F238E27FC236}">
                <a16:creationId xmlns:a16="http://schemas.microsoft.com/office/drawing/2014/main" id="{6297937A-6EBB-3244-BD8B-1C08C9FDBE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3543" y="3875424"/>
            <a:ext cx="71589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Line 17">
            <a:extLst>
              <a:ext uri="{FF2B5EF4-FFF2-40B4-BE49-F238E27FC236}">
                <a16:creationId xmlns:a16="http://schemas.microsoft.com/office/drawing/2014/main" id="{246DA2F1-6F5B-704B-9F45-B01A4C2BA7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3544" y="4920343"/>
            <a:ext cx="2674374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9" name="Line 8">
            <a:extLst>
              <a:ext uri="{FF2B5EF4-FFF2-40B4-BE49-F238E27FC236}">
                <a16:creationId xmlns:a16="http://schemas.microsoft.com/office/drawing/2014/main" id="{97F4A073-6BA9-6A4B-85C5-2D28A80E9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617349"/>
            <a:ext cx="0" cy="1387869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Line 8">
            <a:extLst>
              <a:ext uri="{FF2B5EF4-FFF2-40B4-BE49-F238E27FC236}">
                <a16:creationId xmlns:a16="http://schemas.microsoft.com/office/drawing/2014/main" id="{1525EE63-4E1F-F24E-AC35-7EECD01C1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9406" y="4863458"/>
            <a:ext cx="1" cy="112571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4" name="Text Box 10">
            <a:extLst>
              <a:ext uri="{FF2B5EF4-FFF2-40B4-BE49-F238E27FC236}">
                <a16:creationId xmlns:a16="http://schemas.microsoft.com/office/drawing/2014/main" id="{8F7A82CD-50D4-2B4A-8A66-0E6AC2BAD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395" y="1719602"/>
            <a:ext cx="13381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Supply (2)</a:t>
            </a: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8AE57074-4F00-8B4E-9C5D-62DB1F305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651" y="2020884"/>
            <a:ext cx="13381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Supply (3)</a:t>
            </a:r>
          </a:p>
        </p:txBody>
      </p:sp>
      <p:sp>
        <p:nvSpPr>
          <p:cNvPr id="56" name="Text Box 10">
            <a:extLst>
              <a:ext uri="{FF2B5EF4-FFF2-40B4-BE49-F238E27FC236}">
                <a16:creationId xmlns:a16="http://schemas.microsoft.com/office/drawing/2014/main" id="{D83CE146-1FA6-8047-9929-A6EE65CCC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6907" y="2532594"/>
            <a:ext cx="13381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Supply (4)</a:t>
            </a:r>
          </a:p>
        </p:txBody>
      </p:sp>
      <p:sp>
        <p:nvSpPr>
          <p:cNvPr id="57" name="AutoShape 22">
            <a:extLst>
              <a:ext uri="{FF2B5EF4-FFF2-40B4-BE49-F238E27FC236}">
                <a16:creationId xmlns:a16="http://schemas.microsoft.com/office/drawing/2014/main" id="{57AAA845-9D17-3940-B42A-A1EB8A9A03C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31822" y="3552514"/>
            <a:ext cx="934064" cy="228599"/>
          </a:xfrm>
          <a:prstGeom prst="leftArrow">
            <a:avLst>
              <a:gd name="adj1" fmla="val 50000"/>
              <a:gd name="adj2" fmla="val 62500"/>
            </a:avLst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8" name="AutoShape 22">
            <a:extLst>
              <a:ext uri="{FF2B5EF4-FFF2-40B4-BE49-F238E27FC236}">
                <a16:creationId xmlns:a16="http://schemas.microsoft.com/office/drawing/2014/main" id="{C10F8A42-27CE-2543-84B4-D261C4D5A89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34051" y="4057107"/>
            <a:ext cx="830105" cy="224125"/>
          </a:xfrm>
          <a:prstGeom prst="leftArrow">
            <a:avLst>
              <a:gd name="adj1" fmla="val 50000"/>
              <a:gd name="adj2" fmla="val 62500"/>
            </a:avLst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F9CE1C-0A90-3718-A4B5-F5588C90A9FE}"/>
              </a:ext>
            </a:extLst>
          </p:cNvPr>
          <p:cNvSpPr txBox="1"/>
          <p:nvPr/>
        </p:nvSpPr>
        <p:spPr>
          <a:xfrm>
            <a:off x="2094907" y="161569"/>
            <a:ext cx="4572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11.10 The Liquidity Trap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57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95" y="838200"/>
            <a:ext cx="7721599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75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11.11a The Market for Government Bonds</a:t>
            </a:r>
          </a:p>
        </p:txBody>
      </p:sp>
    </p:spTree>
    <p:extLst>
      <p:ext uri="{BB962C8B-B14F-4D97-AF65-F5344CB8AC3E}">
        <p14:creationId xmlns:p14="http://schemas.microsoft.com/office/powerpoint/2010/main" val="1538933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92" y="1110210"/>
            <a:ext cx="7358920" cy="5519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200" y="22860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11.11b The Market for Government Bonds</a:t>
            </a:r>
          </a:p>
        </p:txBody>
      </p:sp>
    </p:spTree>
    <p:extLst>
      <p:ext uri="{BB962C8B-B14F-4D97-AF65-F5344CB8AC3E}">
        <p14:creationId xmlns:p14="http://schemas.microsoft.com/office/powerpoint/2010/main" val="559399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D5D25F-B727-D149-109A-EBAB98296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71815"/>
            <a:ext cx="7467600" cy="47064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16AD69-9214-4BC3-9E4F-15F831B851CF}"/>
              </a:ext>
            </a:extLst>
          </p:cNvPr>
          <p:cNvSpPr txBox="1"/>
          <p:nvPr/>
        </p:nvSpPr>
        <p:spPr>
          <a:xfrm>
            <a:off x="2590800" y="629084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</a:rPr>
              <a:t>Source: Federal Reserve, monthly data.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7FDED6-7C09-3232-F7C4-88ADF1013629}"/>
              </a:ext>
            </a:extLst>
          </p:cNvPr>
          <p:cNvSpPr txBox="1"/>
          <p:nvPr/>
        </p:nvSpPr>
        <p:spPr>
          <a:xfrm>
            <a:off x="990600" y="228600"/>
            <a:ext cx="701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ea typeface="Times New Roman" panose="02020603050405020304" pitchFamily="18" charset="0"/>
              </a:rPr>
              <a:t>Figure 11.12	The Federal Funds and Three-Month Treasury Bill Rates, 2000–2021</a:t>
            </a:r>
            <a:endParaRPr lang="en-US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473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9636</TotalTime>
  <Words>181</Words>
  <Application>Microsoft Macintosh PowerPoint</Application>
  <PresentationFormat>On-screen Show (4:3)</PresentationFormat>
  <Paragraphs>38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Figure 11.1a: The Market for Federal Funds</vt:lpstr>
      <vt:lpstr>Figure 11.1b: An Open Market Purchase Lowers the Federal Funds Rate</vt:lpstr>
      <vt:lpstr>Figure 11.2 Maintaining the Federal Funds Target Rate</vt:lpstr>
      <vt:lpstr>PowerPoint Presentation</vt:lpstr>
      <vt:lpstr>Figure 11.4 The Intended Investment Schedule</vt:lpstr>
      <vt:lpstr>Figure 11.5 An Increase in Investor Confidence</vt:lpstr>
      <vt:lpstr>Diagram 11.1</vt:lpstr>
      <vt:lpstr>Figure 11.6 Expansionary Monetary Policy and the AE Curve</vt:lpstr>
      <vt:lpstr>Figure 11.7 Expansionary Monetary Policy in an Environment of Pessimism</vt:lpstr>
      <vt:lpstr>Figure 11.8 Demand and Supply for Money</vt:lpstr>
      <vt:lpstr>Figure 11.9 An Increase in the Supply of Money</vt:lpstr>
      <vt:lpstr>PowerPoint Presentation</vt:lpstr>
      <vt:lpstr>Figure 11.11a The Market for Government Bonds</vt:lpstr>
      <vt:lpstr>Figure 11.11b The Market for Government Bonds</vt:lpstr>
      <vt:lpstr>PowerPoint Presentation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 Figures</dc:title>
  <dc:creator>gdae_student01</dc:creator>
  <cp:lastModifiedBy>Pratistha Joshi</cp:lastModifiedBy>
  <cp:revision>90</cp:revision>
  <dcterms:created xsi:type="dcterms:W3CDTF">2013-04-12T20:36:04Z</dcterms:created>
  <dcterms:modified xsi:type="dcterms:W3CDTF">2022-12-28T13:46:57Z</dcterms:modified>
</cp:coreProperties>
</file>