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8" r:id="rId2"/>
    <p:sldId id="257" r:id="rId3"/>
    <p:sldId id="260" r:id="rId4"/>
    <p:sldId id="258"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B1E7"/>
    <a:srgbClr val="7998E7"/>
    <a:srgbClr val="97BA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24"/>
    <p:restoredTop sz="95787"/>
  </p:normalViewPr>
  <p:slideViewPr>
    <p:cSldViewPr snapToGrid="0" snapToObjects="1">
      <p:cViewPr varScale="1">
        <p:scale>
          <a:sx n="109" d="100"/>
          <a:sy n="109" d="100"/>
        </p:scale>
        <p:origin x="200"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A897B-90BB-2948-B22A-9B92E8715930}" type="datetimeFigureOut">
              <a:rPr lang="en-US" smtClean="0"/>
              <a:t>12/26/22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A5F21-9476-974A-AED0-C4D61CED1CA1}" type="slidenum">
              <a:rPr lang="en-US" smtClean="0"/>
              <a:t>‹#›</a:t>
            </a:fld>
            <a:endParaRPr lang="en-US"/>
          </a:p>
        </p:txBody>
      </p:sp>
    </p:spTree>
    <p:extLst>
      <p:ext uri="{BB962C8B-B14F-4D97-AF65-F5344CB8AC3E}">
        <p14:creationId xmlns:p14="http://schemas.microsoft.com/office/powerpoint/2010/main" val="175025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 (New)</a:t>
            </a:r>
          </a:p>
        </p:txBody>
      </p:sp>
      <p:sp>
        <p:nvSpPr>
          <p:cNvPr id="4" name="Slide Number Placeholder 3"/>
          <p:cNvSpPr>
            <a:spLocks noGrp="1"/>
          </p:cNvSpPr>
          <p:nvPr>
            <p:ph type="sldNum" sz="quarter" idx="5"/>
          </p:nvPr>
        </p:nvSpPr>
        <p:spPr/>
        <p:txBody>
          <a:bodyPr/>
          <a:lstStyle/>
          <a:p>
            <a:fld id="{0B0A5F21-9476-974A-AED0-C4D61CED1CA1}" type="slidenum">
              <a:rPr lang="en-US" smtClean="0"/>
              <a:t>2</a:t>
            </a:fld>
            <a:endParaRPr lang="en-US"/>
          </a:p>
        </p:txBody>
      </p:sp>
    </p:spTree>
    <p:extLst>
      <p:ext uri="{BB962C8B-B14F-4D97-AF65-F5344CB8AC3E}">
        <p14:creationId xmlns:p14="http://schemas.microsoft.com/office/powerpoint/2010/main" val="2491057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0.2 (New)</a:t>
            </a:r>
          </a:p>
        </p:txBody>
      </p:sp>
      <p:sp>
        <p:nvSpPr>
          <p:cNvPr id="4" name="Slide Number Placeholder 3"/>
          <p:cNvSpPr>
            <a:spLocks noGrp="1"/>
          </p:cNvSpPr>
          <p:nvPr>
            <p:ph type="sldNum" sz="quarter" idx="5"/>
          </p:nvPr>
        </p:nvSpPr>
        <p:spPr/>
        <p:txBody>
          <a:bodyPr/>
          <a:lstStyle/>
          <a:p>
            <a:fld id="{0B0A5F21-9476-974A-AED0-C4D61CED1CA1}" type="slidenum">
              <a:rPr lang="en-US" smtClean="0"/>
              <a:t>3</a:t>
            </a:fld>
            <a:endParaRPr lang="en-US"/>
          </a:p>
        </p:txBody>
      </p:sp>
    </p:spTree>
    <p:extLst>
      <p:ext uri="{BB962C8B-B14F-4D97-AF65-F5344CB8AC3E}">
        <p14:creationId xmlns:p14="http://schemas.microsoft.com/office/powerpoint/2010/main" val="2330783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0.3 (New)</a:t>
            </a:r>
          </a:p>
        </p:txBody>
      </p:sp>
      <p:sp>
        <p:nvSpPr>
          <p:cNvPr id="4" name="Slide Number Placeholder 3"/>
          <p:cNvSpPr>
            <a:spLocks noGrp="1"/>
          </p:cNvSpPr>
          <p:nvPr>
            <p:ph type="sldNum" sz="quarter" idx="5"/>
          </p:nvPr>
        </p:nvSpPr>
        <p:spPr/>
        <p:txBody>
          <a:bodyPr/>
          <a:lstStyle/>
          <a:p>
            <a:fld id="{0B0A5F21-9476-974A-AED0-C4D61CED1CA1}" type="slidenum">
              <a:rPr lang="en-US" smtClean="0"/>
              <a:t>4</a:t>
            </a:fld>
            <a:endParaRPr lang="en-US"/>
          </a:p>
        </p:txBody>
      </p:sp>
    </p:spTree>
    <p:extLst>
      <p:ext uri="{BB962C8B-B14F-4D97-AF65-F5344CB8AC3E}">
        <p14:creationId xmlns:p14="http://schemas.microsoft.com/office/powerpoint/2010/main" val="930503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0.4 (New)</a:t>
            </a:r>
          </a:p>
        </p:txBody>
      </p:sp>
      <p:sp>
        <p:nvSpPr>
          <p:cNvPr id="4" name="Slide Number Placeholder 3"/>
          <p:cNvSpPr>
            <a:spLocks noGrp="1"/>
          </p:cNvSpPr>
          <p:nvPr>
            <p:ph type="sldNum" sz="quarter" idx="5"/>
          </p:nvPr>
        </p:nvSpPr>
        <p:spPr/>
        <p:txBody>
          <a:bodyPr/>
          <a:lstStyle/>
          <a:p>
            <a:fld id="{0B0A5F21-9476-974A-AED0-C4D61CED1CA1}" type="slidenum">
              <a:rPr lang="en-US" smtClean="0"/>
              <a:t>5</a:t>
            </a:fld>
            <a:endParaRPr lang="en-US"/>
          </a:p>
        </p:txBody>
      </p:sp>
    </p:spTree>
    <p:extLst>
      <p:ext uri="{BB962C8B-B14F-4D97-AF65-F5344CB8AC3E}">
        <p14:creationId xmlns:p14="http://schemas.microsoft.com/office/powerpoint/2010/main" val="862616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0.5 (New)</a:t>
            </a:r>
          </a:p>
        </p:txBody>
      </p:sp>
      <p:sp>
        <p:nvSpPr>
          <p:cNvPr id="4" name="Slide Number Placeholder 3"/>
          <p:cNvSpPr>
            <a:spLocks noGrp="1"/>
          </p:cNvSpPr>
          <p:nvPr>
            <p:ph type="sldNum" sz="quarter" idx="5"/>
          </p:nvPr>
        </p:nvSpPr>
        <p:spPr/>
        <p:txBody>
          <a:bodyPr/>
          <a:lstStyle/>
          <a:p>
            <a:fld id="{0B0A5F21-9476-974A-AED0-C4D61CED1CA1}" type="slidenum">
              <a:rPr lang="en-US" smtClean="0"/>
              <a:t>6</a:t>
            </a:fld>
            <a:endParaRPr lang="en-US"/>
          </a:p>
        </p:txBody>
      </p:sp>
    </p:spTree>
    <p:extLst>
      <p:ext uri="{BB962C8B-B14F-4D97-AF65-F5344CB8AC3E}">
        <p14:creationId xmlns:p14="http://schemas.microsoft.com/office/powerpoint/2010/main" val="3024007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0.6 (New)</a:t>
            </a:r>
          </a:p>
        </p:txBody>
      </p:sp>
      <p:sp>
        <p:nvSpPr>
          <p:cNvPr id="4" name="Slide Number Placeholder 3"/>
          <p:cNvSpPr>
            <a:spLocks noGrp="1"/>
          </p:cNvSpPr>
          <p:nvPr>
            <p:ph type="sldNum" sz="quarter" idx="5"/>
          </p:nvPr>
        </p:nvSpPr>
        <p:spPr/>
        <p:txBody>
          <a:bodyPr/>
          <a:lstStyle/>
          <a:p>
            <a:fld id="{0B0A5F21-9476-974A-AED0-C4D61CED1CA1}" type="slidenum">
              <a:rPr lang="en-US" smtClean="0"/>
              <a:t>7</a:t>
            </a:fld>
            <a:endParaRPr lang="en-US"/>
          </a:p>
        </p:txBody>
      </p:sp>
    </p:spTree>
    <p:extLst>
      <p:ext uri="{BB962C8B-B14F-4D97-AF65-F5344CB8AC3E}">
        <p14:creationId xmlns:p14="http://schemas.microsoft.com/office/powerpoint/2010/main" val="154564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0.7 (New)</a:t>
            </a:r>
          </a:p>
        </p:txBody>
      </p:sp>
      <p:sp>
        <p:nvSpPr>
          <p:cNvPr id="4" name="Slide Number Placeholder 3"/>
          <p:cNvSpPr>
            <a:spLocks noGrp="1"/>
          </p:cNvSpPr>
          <p:nvPr>
            <p:ph type="sldNum" sz="quarter" idx="5"/>
          </p:nvPr>
        </p:nvSpPr>
        <p:spPr/>
        <p:txBody>
          <a:bodyPr/>
          <a:lstStyle/>
          <a:p>
            <a:fld id="{0B0A5F21-9476-974A-AED0-C4D61CED1CA1}" type="slidenum">
              <a:rPr lang="en-US" smtClean="0"/>
              <a:t>8</a:t>
            </a:fld>
            <a:endParaRPr lang="en-US"/>
          </a:p>
        </p:txBody>
      </p:sp>
    </p:spTree>
    <p:extLst>
      <p:ext uri="{BB962C8B-B14F-4D97-AF65-F5344CB8AC3E}">
        <p14:creationId xmlns:p14="http://schemas.microsoft.com/office/powerpoint/2010/main" val="32059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0.8 (New)</a:t>
            </a:r>
          </a:p>
        </p:txBody>
      </p:sp>
      <p:sp>
        <p:nvSpPr>
          <p:cNvPr id="4" name="Slide Number Placeholder 3"/>
          <p:cNvSpPr>
            <a:spLocks noGrp="1"/>
          </p:cNvSpPr>
          <p:nvPr>
            <p:ph type="sldNum" sz="quarter" idx="5"/>
          </p:nvPr>
        </p:nvSpPr>
        <p:spPr/>
        <p:txBody>
          <a:bodyPr/>
          <a:lstStyle/>
          <a:p>
            <a:fld id="{0B0A5F21-9476-974A-AED0-C4D61CED1CA1}" type="slidenum">
              <a:rPr lang="en-US" smtClean="0"/>
              <a:t>9</a:t>
            </a:fld>
            <a:endParaRPr lang="en-US"/>
          </a:p>
        </p:txBody>
      </p:sp>
    </p:spTree>
    <p:extLst>
      <p:ext uri="{BB962C8B-B14F-4D97-AF65-F5344CB8AC3E}">
        <p14:creationId xmlns:p14="http://schemas.microsoft.com/office/powerpoint/2010/main" val="314426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0.9 (New)</a:t>
            </a:r>
          </a:p>
        </p:txBody>
      </p:sp>
      <p:sp>
        <p:nvSpPr>
          <p:cNvPr id="4" name="Slide Number Placeholder 3"/>
          <p:cNvSpPr>
            <a:spLocks noGrp="1"/>
          </p:cNvSpPr>
          <p:nvPr>
            <p:ph type="sldNum" sz="quarter" idx="5"/>
          </p:nvPr>
        </p:nvSpPr>
        <p:spPr/>
        <p:txBody>
          <a:bodyPr/>
          <a:lstStyle/>
          <a:p>
            <a:fld id="{0B0A5F21-9476-974A-AED0-C4D61CED1CA1}" type="slidenum">
              <a:rPr lang="en-US" smtClean="0"/>
              <a:t>10</a:t>
            </a:fld>
            <a:endParaRPr lang="en-US"/>
          </a:p>
        </p:txBody>
      </p:sp>
    </p:spTree>
    <p:extLst>
      <p:ext uri="{BB962C8B-B14F-4D97-AF65-F5344CB8AC3E}">
        <p14:creationId xmlns:p14="http://schemas.microsoft.com/office/powerpoint/2010/main" val="380050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0.10 (New)</a:t>
            </a:r>
          </a:p>
        </p:txBody>
      </p:sp>
      <p:sp>
        <p:nvSpPr>
          <p:cNvPr id="4" name="Slide Number Placeholder 3"/>
          <p:cNvSpPr>
            <a:spLocks noGrp="1"/>
          </p:cNvSpPr>
          <p:nvPr>
            <p:ph type="sldNum" sz="quarter" idx="5"/>
          </p:nvPr>
        </p:nvSpPr>
        <p:spPr/>
        <p:txBody>
          <a:bodyPr/>
          <a:lstStyle/>
          <a:p>
            <a:fld id="{0B0A5F21-9476-974A-AED0-C4D61CED1CA1}" type="slidenum">
              <a:rPr lang="en-US" smtClean="0"/>
              <a:t>11</a:t>
            </a:fld>
            <a:endParaRPr lang="en-US"/>
          </a:p>
        </p:txBody>
      </p:sp>
    </p:spTree>
    <p:extLst>
      <p:ext uri="{BB962C8B-B14F-4D97-AF65-F5344CB8AC3E}">
        <p14:creationId xmlns:p14="http://schemas.microsoft.com/office/powerpoint/2010/main" val="1034437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0.11 (New)</a:t>
            </a:r>
          </a:p>
        </p:txBody>
      </p:sp>
      <p:sp>
        <p:nvSpPr>
          <p:cNvPr id="4" name="Slide Number Placeholder 3"/>
          <p:cNvSpPr>
            <a:spLocks noGrp="1"/>
          </p:cNvSpPr>
          <p:nvPr>
            <p:ph type="sldNum" sz="quarter" idx="5"/>
          </p:nvPr>
        </p:nvSpPr>
        <p:spPr/>
        <p:txBody>
          <a:bodyPr/>
          <a:lstStyle/>
          <a:p>
            <a:fld id="{0B0A5F21-9476-974A-AED0-C4D61CED1CA1}" type="slidenum">
              <a:rPr lang="en-US" smtClean="0"/>
              <a:t>12</a:t>
            </a:fld>
            <a:endParaRPr lang="en-US"/>
          </a:p>
        </p:txBody>
      </p:sp>
    </p:spTree>
    <p:extLst>
      <p:ext uri="{BB962C8B-B14F-4D97-AF65-F5344CB8AC3E}">
        <p14:creationId xmlns:p14="http://schemas.microsoft.com/office/powerpoint/2010/main" val="3604236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0.12 (New)</a:t>
            </a:r>
          </a:p>
        </p:txBody>
      </p:sp>
      <p:sp>
        <p:nvSpPr>
          <p:cNvPr id="4" name="Slide Number Placeholder 3"/>
          <p:cNvSpPr>
            <a:spLocks noGrp="1"/>
          </p:cNvSpPr>
          <p:nvPr>
            <p:ph type="sldNum" sz="quarter" idx="5"/>
          </p:nvPr>
        </p:nvSpPr>
        <p:spPr/>
        <p:txBody>
          <a:bodyPr/>
          <a:lstStyle/>
          <a:p>
            <a:fld id="{0B0A5F21-9476-974A-AED0-C4D61CED1CA1}" type="slidenum">
              <a:rPr lang="en-US" smtClean="0"/>
              <a:t>13</a:t>
            </a:fld>
            <a:endParaRPr lang="en-US"/>
          </a:p>
        </p:txBody>
      </p:sp>
    </p:spTree>
    <p:extLst>
      <p:ext uri="{BB962C8B-B14F-4D97-AF65-F5344CB8AC3E}">
        <p14:creationId xmlns:p14="http://schemas.microsoft.com/office/powerpoint/2010/main" val="622878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0.13 (New)</a:t>
            </a:r>
          </a:p>
        </p:txBody>
      </p:sp>
      <p:sp>
        <p:nvSpPr>
          <p:cNvPr id="4" name="Slide Number Placeholder 3"/>
          <p:cNvSpPr>
            <a:spLocks noGrp="1"/>
          </p:cNvSpPr>
          <p:nvPr>
            <p:ph type="sldNum" sz="quarter" idx="5"/>
          </p:nvPr>
        </p:nvSpPr>
        <p:spPr/>
        <p:txBody>
          <a:bodyPr/>
          <a:lstStyle/>
          <a:p>
            <a:fld id="{0B0A5F21-9476-974A-AED0-C4D61CED1CA1}" type="slidenum">
              <a:rPr lang="en-US" smtClean="0"/>
              <a:t>14</a:t>
            </a:fld>
            <a:endParaRPr lang="en-US"/>
          </a:p>
        </p:txBody>
      </p:sp>
    </p:spTree>
    <p:extLst>
      <p:ext uri="{BB962C8B-B14F-4D97-AF65-F5344CB8AC3E}">
        <p14:creationId xmlns:p14="http://schemas.microsoft.com/office/powerpoint/2010/main" val="3219052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0.14 (New)</a:t>
            </a:r>
          </a:p>
        </p:txBody>
      </p:sp>
      <p:sp>
        <p:nvSpPr>
          <p:cNvPr id="4" name="Slide Number Placeholder 3"/>
          <p:cNvSpPr>
            <a:spLocks noGrp="1"/>
          </p:cNvSpPr>
          <p:nvPr>
            <p:ph type="sldNum" sz="quarter" idx="5"/>
          </p:nvPr>
        </p:nvSpPr>
        <p:spPr/>
        <p:txBody>
          <a:bodyPr/>
          <a:lstStyle/>
          <a:p>
            <a:fld id="{0B0A5F21-9476-974A-AED0-C4D61CED1CA1}" type="slidenum">
              <a:rPr lang="en-US" smtClean="0"/>
              <a:t>15</a:t>
            </a:fld>
            <a:endParaRPr lang="en-US"/>
          </a:p>
        </p:txBody>
      </p:sp>
    </p:spTree>
    <p:extLst>
      <p:ext uri="{BB962C8B-B14F-4D97-AF65-F5344CB8AC3E}">
        <p14:creationId xmlns:p14="http://schemas.microsoft.com/office/powerpoint/2010/main" val="1119367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0.15 (New)</a:t>
            </a:r>
          </a:p>
        </p:txBody>
      </p:sp>
      <p:sp>
        <p:nvSpPr>
          <p:cNvPr id="4" name="Slide Number Placeholder 3"/>
          <p:cNvSpPr>
            <a:spLocks noGrp="1"/>
          </p:cNvSpPr>
          <p:nvPr>
            <p:ph type="sldNum" sz="quarter" idx="5"/>
          </p:nvPr>
        </p:nvSpPr>
        <p:spPr/>
        <p:txBody>
          <a:bodyPr/>
          <a:lstStyle/>
          <a:p>
            <a:fld id="{0B0A5F21-9476-974A-AED0-C4D61CED1CA1}" type="slidenum">
              <a:rPr lang="en-US" smtClean="0"/>
              <a:t>16</a:t>
            </a:fld>
            <a:endParaRPr lang="en-US"/>
          </a:p>
        </p:txBody>
      </p:sp>
    </p:spTree>
    <p:extLst>
      <p:ext uri="{BB962C8B-B14F-4D97-AF65-F5344CB8AC3E}">
        <p14:creationId xmlns:p14="http://schemas.microsoft.com/office/powerpoint/2010/main" val="2978163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0.16 (New)</a:t>
            </a:r>
          </a:p>
        </p:txBody>
      </p:sp>
      <p:sp>
        <p:nvSpPr>
          <p:cNvPr id="4" name="Slide Number Placeholder 3"/>
          <p:cNvSpPr>
            <a:spLocks noGrp="1"/>
          </p:cNvSpPr>
          <p:nvPr>
            <p:ph type="sldNum" sz="quarter" idx="5"/>
          </p:nvPr>
        </p:nvSpPr>
        <p:spPr/>
        <p:txBody>
          <a:bodyPr/>
          <a:lstStyle/>
          <a:p>
            <a:fld id="{0B0A5F21-9476-974A-AED0-C4D61CED1CA1}" type="slidenum">
              <a:rPr lang="en-US" smtClean="0"/>
              <a:t>17</a:t>
            </a:fld>
            <a:endParaRPr lang="en-US"/>
          </a:p>
        </p:txBody>
      </p:sp>
    </p:spTree>
    <p:extLst>
      <p:ext uri="{BB962C8B-B14F-4D97-AF65-F5344CB8AC3E}">
        <p14:creationId xmlns:p14="http://schemas.microsoft.com/office/powerpoint/2010/main" val="3513333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0.17 (New)</a:t>
            </a:r>
          </a:p>
        </p:txBody>
      </p:sp>
      <p:sp>
        <p:nvSpPr>
          <p:cNvPr id="4" name="Slide Number Placeholder 3"/>
          <p:cNvSpPr>
            <a:spLocks noGrp="1"/>
          </p:cNvSpPr>
          <p:nvPr>
            <p:ph type="sldNum" sz="quarter" idx="5"/>
          </p:nvPr>
        </p:nvSpPr>
        <p:spPr/>
        <p:txBody>
          <a:bodyPr/>
          <a:lstStyle/>
          <a:p>
            <a:fld id="{0B0A5F21-9476-974A-AED0-C4D61CED1CA1}" type="slidenum">
              <a:rPr lang="en-US" smtClean="0"/>
              <a:t>18</a:t>
            </a:fld>
            <a:endParaRPr lang="en-US"/>
          </a:p>
        </p:txBody>
      </p:sp>
    </p:spTree>
    <p:extLst>
      <p:ext uri="{BB962C8B-B14F-4D97-AF65-F5344CB8AC3E}">
        <p14:creationId xmlns:p14="http://schemas.microsoft.com/office/powerpoint/2010/main" val="1177247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0.18 (New)</a:t>
            </a:r>
          </a:p>
        </p:txBody>
      </p:sp>
      <p:sp>
        <p:nvSpPr>
          <p:cNvPr id="4" name="Slide Number Placeholder 3"/>
          <p:cNvSpPr>
            <a:spLocks noGrp="1"/>
          </p:cNvSpPr>
          <p:nvPr>
            <p:ph type="sldNum" sz="quarter" idx="5"/>
          </p:nvPr>
        </p:nvSpPr>
        <p:spPr/>
        <p:txBody>
          <a:bodyPr/>
          <a:lstStyle/>
          <a:p>
            <a:fld id="{0B0A5F21-9476-974A-AED0-C4D61CED1CA1}" type="slidenum">
              <a:rPr lang="en-US" smtClean="0"/>
              <a:t>19</a:t>
            </a:fld>
            <a:endParaRPr lang="en-US"/>
          </a:p>
        </p:txBody>
      </p:sp>
    </p:spTree>
    <p:extLst>
      <p:ext uri="{BB962C8B-B14F-4D97-AF65-F5344CB8AC3E}">
        <p14:creationId xmlns:p14="http://schemas.microsoft.com/office/powerpoint/2010/main" val="220790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0.19 (New)</a:t>
            </a:r>
          </a:p>
        </p:txBody>
      </p:sp>
      <p:sp>
        <p:nvSpPr>
          <p:cNvPr id="4" name="Slide Number Placeholder 3"/>
          <p:cNvSpPr>
            <a:spLocks noGrp="1"/>
          </p:cNvSpPr>
          <p:nvPr>
            <p:ph type="sldNum" sz="quarter" idx="5"/>
          </p:nvPr>
        </p:nvSpPr>
        <p:spPr/>
        <p:txBody>
          <a:bodyPr/>
          <a:lstStyle/>
          <a:p>
            <a:fld id="{0B0A5F21-9476-974A-AED0-C4D61CED1CA1}" type="slidenum">
              <a:rPr lang="en-US" smtClean="0"/>
              <a:t>20</a:t>
            </a:fld>
            <a:endParaRPr lang="en-US"/>
          </a:p>
        </p:txBody>
      </p:sp>
    </p:spTree>
    <p:extLst>
      <p:ext uri="{BB962C8B-B14F-4D97-AF65-F5344CB8AC3E}">
        <p14:creationId xmlns:p14="http://schemas.microsoft.com/office/powerpoint/2010/main" val="3656658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Figure 0.20 (New)</a:t>
            </a:r>
            <a:endParaRPr lang="en-US" dirty="0"/>
          </a:p>
        </p:txBody>
      </p:sp>
      <p:sp>
        <p:nvSpPr>
          <p:cNvPr id="4" name="Slide Number Placeholder 3"/>
          <p:cNvSpPr>
            <a:spLocks noGrp="1"/>
          </p:cNvSpPr>
          <p:nvPr>
            <p:ph type="sldNum" sz="quarter" idx="5"/>
          </p:nvPr>
        </p:nvSpPr>
        <p:spPr/>
        <p:txBody>
          <a:bodyPr/>
          <a:lstStyle/>
          <a:p>
            <a:fld id="{0B0A5F21-9476-974A-AED0-C4D61CED1CA1}" type="slidenum">
              <a:rPr lang="en-US" smtClean="0"/>
              <a:t>21</a:t>
            </a:fld>
            <a:endParaRPr lang="en-US"/>
          </a:p>
        </p:txBody>
      </p:sp>
    </p:spTree>
    <p:extLst>
      <p:ext uri="{BB962C8B-B14F-4D97-AF65-F5344CB8AC3E}">
        <p14:creationId xmlns:p14="http://schemas.microsoft.com/office/powerpoint/2010/main" val="436812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89094-D5B4-A44D-BC10-F4D20D0E76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885877-11DE-9A4F-8FE6-E62D520B82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CA5A18-54F3-9C4E-8D09-00FE2FC25842}"/>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1EC6ABAE-1FA3-0B4E-8362-832AE42171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20D25-76AC-3A4F-8E4E-C8634493A68C}"/>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1644425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8B139-50DF-7540-8FCE-ABDCFBC082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35838-07F3-494C-A2A2-F4CED88CF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26553-8AEF-2F49-808F-92E2E02CAF90}"/>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0FFBAF6F-D8B6-7C48-A982-7D49CF90DC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4897F-8B87-1F40-BAD2-F73736E7C92F}"/>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71236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C763-AF9A-FF40-8346-1DF6B9700B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8C2825-60DD-7743-B6B1-CDF9A413A3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87D9C5-7FBC-C645-8DB9-42CD80C37A93}"/>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89939DBB-11C2-BC45-A282-06F8F857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0AF18-E862-7B45-901D-020505316120}"/>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379974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5E73-7BBB-5140-91D8-EF08170DDF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5E366C-5A3D-154D-94DD-BF58678B21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901DF3-3F4E-BA4F-9845-840F4226FF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962D1E-D4F1-EE4F-AE7E-5A03DB45E489}"/>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6" name="Footer Placeholder 5">
            <a:extLst>
              <a:ext uri="{FF2B5EF4-FFF2-40B4-BE49-F238E27FC236}">
                <a16:creationId xmlns:a16="http://schemas.microsoft.com/office/drawing/2014/main" id="{40AE1798-BA6C-574B-9CFD-DC6BDECE32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02F544-3A35-6449-B347-940C865E5DAB}"/>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3730344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DE33-99EA-CD48-8813-DDB958B27B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A112F-5A04-5449-9895-D7EDBE4734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32FA35-A8F3-824B-A885-B986825DD9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4BFBDD-E1C6-5042-BC66-D9300BDC44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B8D777-DC01-1C44-9B88-0158A20E9A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4A8390-A355-9947-94AE-FAB2E463E63E}"/>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8" name="Footer Placeholder 7">
            <a:extLst>
              <a:ext uri="{FF2B5EF4-FFF2-40B4-BE49-F238E27FC236}">
                <a16:creationId xmlns:a16="http://schemas.microsoft.com/office/drawing/2014/main" id="{812704FE-4B4E-444D-BC66-4E544DB8DB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17E2A0-CADA-9D4F-B33D-D0F5A2A2CCF1}"/>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2753791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469E5-39CC-9141-9304-E36302818C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4F9798-8515-B14D-8853-3483B05C6476}"/>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4" name="Footer Placeholder 3">
            <a:extLst>
              <a:ext uri="{FF2B5EF4-FFF2-40B4-BE49-F238E27FC236}">
                <a16:creationId xmlns:a16="http://schemas.microsoft.com/office/drawing/2014/main" id="{A77DA527-FC36-5D4D-BFD0-3395373A6D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99DD94-F1BD-474C-B60E-C47E33C99D4B}"/>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2007257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67B0D9-FFD5-E440-9893-9AD92F0C8154}"/>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3" name="Footer Placeholder 2">
            <a:extLst>
              <a:ext uri="{FF2B5EF4-FFF2-40B4-BE49-F238E27FC236}">
                <a16:creationId xmlns:a16="http://schemas.microsoft.com/office/drawing/2014/main" id="{1DAD35B4-7B7B-6747-9614-6E457AB98C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D3F3CD-2C37-264B-9DCF-3DA7F115D537}"/>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61572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3A7F-DE1E-4542-8FBE-EDAB00F8EF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6647C4-7D1F-5246-91F6-3E1A1A14D6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C81E9F-CC95-6A4B-9D27-BD9882F1C8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AFAD7D-7466-7246-BD84-5F021576DC7D}"/>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6" name="Footer Placeholder 5">
            <a:extLst>
              <a:ext uri="{FF2B5EF4-FFF2-40B4-BE49-F238E27FC236}">
                <a16:creationId xmlns:a16="http://schemas.microsoft.com/office/drawing/2014/main" id="{D2E35F2A-ECC3-D14D-B9E8-1AE915245A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5C72B9-942F-764D-98DD-E41CCF682397}"/>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1893513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D2F7-09C9-6748-B67F-5AF697856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A87D26-3A92-C74D-9F9F-7CF0B5617B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5ED4AE-56AB-FE45-9FA2-636F0AD1A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ACC75F-812F-2949-A909-3699C5638BA3}"/>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6" name="Footer Placeholder 5">
            <a:extLst>
              <a:ext uri="{FF2B5EF4-FFF2-40B4-BE49-F238E27FC236}">
                <a16:creationId xmlns:a16="http://schemas.microsoft.com/office/drawing/2014/main" id="{45629B05-E959-6A4C-8E49-8A84A0E5C0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6AAD3-7033-D341-9055-A5A4798815DD}"/>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1083283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175C-33FB-384A-905F-E882E1FF98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E8ABC1-B5B1-BA45-A9B6-975BC6998B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1E2FC-B6BE-174E-A9D1-D0DB152DB4F3}"/>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2B88A563-D925-3D48-BD19-07E6B3100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47494-CD79-8B42-B94C-AEF1B65301A5}"/>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166630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E22E36-A68C-2F49-9FF8-9BB902CC57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D082B8-D88B-D04E-99C5-E05DF43941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CC4CDF-12D9-314E-A7BD-953E677C9418}"/>
              </a:ext>
            </a:extLst>
          </p:cNvPr>
          <p:cNvSpPr>
            <a:spLocks noGrp="1"/>
          </p:cNvSpPr>
          <p:nvPr>
            <p:ph type="dt" sz="half" idx="10"/>
          </p:nvPr>
        </p:nvSpPr>
        <p:spPr/>
        <p:txBody>
          <a:body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822539B4-B75C-D843-812F-4051CDC7E4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47876-7177-9242-83CE-973FE7388F90}"/>
              </a:ext>
            </a:extLst>
          </p:cNvPr>
          <p:cNvSpPr>
            <a:spLocks noGrp="1"/>
          </p:cNvSpPr>
          <p:nvPr>
            <p:ph type="sldNum" sz="quarter" idx="12"/>
          </p:nvPr>
        </p:nvSpPr>
        <p:spPr/>
        <p:txBody>
          <a:bodyPr/>
          <a:lstStyle/>
          <a:p>
            <a:fld id="{A18C5D22-6134-7241-AB7B-617BA164A57E}" type="slidenum">
              <a:rPr lang="en-US" smtClean="0"/>
              <a:t>‹#›</a:t>
            </a:fld>
            <a:endParaRPr lang="en-US"/>
          </a:p>
        </p:txBody>
      </p:sp>
    </p:spTree>
    <p:extLst>
      <p:ext uri="{BB962C8B-B14F-4D97-AF65-F5344CB8AC3E}">
        <p14:creationId xmlns:p14="http://schemas.microsoft.com/office/powerpoint/2010/main" val="2078485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D99C0-FA89-484B-972F-3E97D9E784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12B142-2BB8-5C4B-83A6-A16BE688A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ABF83E-B0D1-C640-AC79-923940CACF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27606F-CEA2-324F-840F-518703276A7C}" type="datetimeFigureOut">
              <a:rPr lang="en-US" smtClean="0"/>
              <a:t>12/26/22</a:t>
            </a:fld>
            <a:endParaRPr lang="en-US"/>
          </a:p>
        </p:txBody>
      </p:sp>
      <p:sp>
        <p:nvSpPr>
          <p:cNvPr id="5" name="Footer Placeholder 4">
            <a:extLst>
              <a:ext uri="{FF2B5EF4-FFF2-40B4-BE49-F238E27FC236}">
                <a16:creationId xmlns:a16="http://schemas.microsoft.com/office/drawing/2014/main" id="{129B9F94-2761-3F46-B6A5-9622C44DD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1C5005-7B47-FE42-9C64-7FA7AC2CDF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C5D22-6134-7241-AB7B-617BA164A57E}" type="slidenum">
              <a:rPr lang="en-US" smtClean="0"/>
              <a:t>‹#›</a:t>
            </a:fld>
            <a:endParaRPr lang="en-US"/>
          </a:p>
        </p:txBody>
      </p:sp>
    </p:spTree>
    <p:extLst>
      <p:ext uri="{BB962C8B-B14F-4D97-AF65-F5344CB8AC3E}">
        <p14:creationId xmlns:p14="http://schemas.microsoft.com/office/powerpoint/2010/main" val="1231975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70866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Content Placeholder 3"/>
          <p:cNvSpPr>
            <a:spLocks noGrp="1"/>
          </p:cNvSpPr>
          <p:nvPr>
            <p:ph sz="half" idx="2"/>
          </p:nvPr>
        </p:nvSpPr>
        <p:spPr>
          <a:xfrm>
            <a:off x="5625461" y="971550"/>
            <a:ext cx="4965530" cy="5143499"/>
          </a:xfrm>
        </p:spPr>
        <p:txBody>
          <a:bodyPr>
            <a:normAutofit/>
          </a:bodyPr>
          <a:lstStyle/>
          <a:p>
            <a:pPr marL="0" indent="0">
              <a:buNone/>
            </a:pPr>
            <a:endParaRPr lang="en-US" sz="3600" dirty="0"/>
          </a:p>
          <a:p>
            <a:pPr marL="0" indent="0">
              <a:buNone/>
            </a:pPr>
            <a:endParaRPr lang="en-US" sz="3600" dirty="0"/>
          </a:p>
          <a:p>
            <a:pPr marL="0" indent="0">
              <a:buNone/>
            </a:pPr>
            <a:r>
              <a:rPr lang="en-US" sz="3600" b="1" dirty="0">
                <a:solidFill>
                  <a:schemeClr val="bg1"/>
                </a:solidFill>
              </a:rPr>
              <a:t>Chapter 0</a:t>
            </a:r>
          </a:p>
          <a:p>
            <a:pPr marL="0" indent="0">
              <a:buNone/>
            </a:pPr>
            <a:endParaRPr lang="en-US" sz="3600" b="1" dirty="0">
              <a:solidFill>
                <a:schemeClr val="bg1"/>
              </a:solidFill>
            </a:endParaRPr>
          </a:p>
          <a:p>
            <a:pPr marL="0" indent="0">
              <a:buNone/>
            </a:pPr>
            <a:r>
              <a:rPr lang="en-US" sz="3600" b="1" dirty="0">
                <a:solidFill>
                  <a:schemeClr val="bg1"/>
                </a:solidFill>
              </a:rPr>
              <a:t>Macroeconomics And Well-Being</a:t>
            </a:r>
          </a:p>
          <a:p>
            <a:endParaRPr lang="en-US" sz="3600" dirty="0"/>
          </a:p>
        </p:txBody>
      </p:sp>
      <p:pic>
        <p:nvPicPr>
          <p:cNvPr id="8" name="Content Placeholder 7" descr="Logo&#10;&#10;Description automatically generated with low confidence">
            <a:extLst>
              <a:ext uri="{FF2B5EF4-FFF2-40B4-BE49-F238E27FC236}">
                <a16:creationId xmlns:a16="http://schemas.microsoft.com/office/drawing/2014/main" id="{D4F4F05E-EBDD-1D76-AB81-EF2869D3E1B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1239" y="293077"/>
            <a:ext cx="4965530" cy="6469112"/>
          </a:xfrm>
        </p:spPr>
      </p:pic>
    </p:spTree>
    <p:extLst>
      <p:ext uri="{BB962C8B-B14F-4D97-AF65-F5344CB8AC3E}">
        <p14:creationId xmlns:p14="http://schemas.microsoft.com/office/powerpoint/2010/main" val="3410988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A5EDF3-C253-774D-E422-DA05C17ABAB6}"/>
              </a:ext>
            </a:extLst>
          </p:cNvPr>
          <p:cNvPicPr>
            <a:picLocks noChangeAspect="1"/>
          </p:cNvPicPr>
          <p:nvPr/>
        </p:nvPicPr>
        <p:blipFill>
          <a:blip r:embed="rId3"/>
          <a:stretch>
            <a:fillRect/>
          </a:stretch>
        </p:blipFill>
        <p:spPr>
          <a:xfrm>
            <a:off x="2254179" y="800099"/>
            <a:ext cx="7239535" cy="5429651"/>
          </a:xfrm>
          <a:prstGeom prst="rect">
            <a:avLst/>
          </a:prstGeom>
        </p:spPr>
      </p:pic>
      <p:sp>
        <p:nvSpPr>
          <p:cNvPr id="3" name="TextBox 2">
            <a:extLst>
              <a:ext uri="{FF2B5EF4-FFF2-40B4-BE49-F238E27FC236}">
                <a16:creationId xmlns:a16="http://schemas.microsoft.com/office/drawing/2014/main" id="{F08D84F2-D11E-D94A-B754-987145699328}"/>
              </a:ext>
            </a:extLst>
          </p:cNvPr>
          <p:cNvSpPr txBox="1"/>
          <p:nvPr/>
        </p:nvSpPr>
        <p:spPr>
          <a:xfrm>
            <a:off x="1997528" y="204735"/>
            <a:ext cx="8196943" cy="461665"/>
          </a:xfrm>
          <a:prstGeom prst="rect">
            <a:avLst/>
          </a:prstGeom>
          <a:noFill/>
        </p:spPr>
        <p:txBody>
          <a:bodyPr wrap="square" rtlCol="0">
            <a:spAutoFit/>
          </a:bodyPr>
          <a:lstStyle/>
          <a:p>
            <a:r>
              <a:rPr lang="en-US" sz="2400" b="1" dirty="0"/>
              <a:t>Figure 0.1: GDP per Capita (Thousands of Dollars), 2020</a:t>
            </a:r>
          </a:p>
        </p:txBody>
      </p:sp>
      <p:sp>
        <p:nvSpPr>
          <p:cNvPr id="6" name="TextBox 5">
            <a:extLst>
              <a:ext uri="{FF2B5EF4-FFF2-40B4-BE49-F238E27FC236}">
                <a16:creationId xmlns:a16="http://schemas.microsoft.com/office/drawing/2014/main" id="{08751979-226F-C717-1FD6-954446E1AD55}"/>
              </a:ext>
            </a:extLst>
          </p:cNvPr>
          <p:cNvSpPr txBox="1"/>
          <p:nvPr/>
        </p:nvSpPr>
        <p:spPr>
          <a:xfrm>
            <a:off x="2907323" y="6229751"/>
            <a:ext cx="7010400"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latin typeface="Calibri" panose="020F0502020204030204" pitchFamily="34" charset="0"/>
                <a:ea typeface="Times New Roman" panose="02020603050405020304" pitchFamily="18" charset="0"/>
                <a:cs typeface="Calibri" panose="020F0502020204030204" pitchFamily="34" charset="0"/>
              </a:rPr>
              <a:t>Source:</a:t>
            </a:r>
            <a:r>
              <a:rPr lang="en-GB" sz="1600" dirty="0">
                <a:effectLst/>
                <a:latin typeface="Calibri" panose="020F0502020204030204" pitchFamily="34" charset="0"/>
                <a:ea typeface="Times New Roman" panose="02020603050405020304" pitchFamily="18" charset="0"/>
                <a:cs typeface="Calibri" panose="020F0502020204030204" pitchFamily="34" charset="0"/>
              </a:rPr>
              <a:t> World Bank, World Development Indicators database.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417433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2BB847-CBA0-B6E6-0AC9-FEDCA16762D5}"/>
              </a:ext>
            </a:extLst>
          </p:cNvPr>
          <p:cNvPicPr>
            <a:picLocks noChangeAspect="1"/>
          </p:cNvPicPr>
          <p:nvPr/>
        </p:nvPicPr>
        <p:blipFill>
          <a:blip r:embed="rId3"/>
          <a:stretch>
            <a:fillRect/>
          </a:stretch>
        </p:blipFill>
        <p:spPr>
          <a:xfrm>
            <a:off x="2672861" y="839519"/>
            <a:ext cx="6834554" cy="5356813"/>
          </a:xfrm>
          <a:prstGeom prst="rect">
            <a:avLst/>
          </a:prstGeom>
        </p:spPr>
      </p:pic>
      <p:sp>
        <p:nvSpPr>
          <p:cNvPr id="4" name="TextBox 3">
            <a:extLst>
              <a:ext uri="{FF2B5EF4-FFF2-40B4-BE49-F238E27FC236}">
                <a16:creationId xmlns:a16="http://schemas.microsoft.com/office/drawing/2014/main" id="{5353FE54-2D0E-2F7F-B6FA-724C90FC26BD}"/>
              </a:ext>
            </a:extLst>
          </p:cNvPr>
          <p:cNvSpPr txBox="1"/>
          <p:nvPr/>
        </p:nvSpPr>
        <p:spPr>
          <a:xfrm>
            <a:off x="2536790" y="266886"/>
            <a:ext cx="8196943" cy="461665"/>
          </a:xfrm>
          <a:prstGeom prst="rect">
            <a:avLst/>
          </a:prstGeom>
          <a:noFill/>
        </p:spPr>
        <p:txBody>
          <a:bodyPr wrap="square" rtlCol="0">
            <a:spAutoFit/>
          </a:bodyPr>
          <a:lstStyle/>
          <a:p>
            <a:r>
              <a:rPr lang="en-US" sz="2400" b="1" dirty="0"/>
              <a:t>Figure 0.2: Growth in GDP per Capita (Percent), 2010-2019</a:t>
            </a:r>
          </a:p>
        </p:txBody>
      </p:sp>
      <p:sp>
        <p:nvSpPr>
          <p:cNvPr id="6" name="TextBox 5">
            <a:extLst>
              <a:ext uri="{FF2B5EF4-FFF2-40B4-BE49-F238E27FC236}">
                <a16:creationId xmlns:a16="http://schemas.microsoft.com/office/drawing/2014/main" id="{2CDF527F-EAD7-93DC-BB95-E6C866859E59}"/>
              </a:ext>
            </a:extLst>
          </p:cNvPr>
          <p:cNvSpPr txBox="1"/>
          <p:nvPr/>
        </p:nvSpPr>
        <p:spPr>
          <a:xfrm>
            <a:off x="3220915" y="6184190"/>
            <a:ext cx="6096000" cy="584775"/>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Data are adjusted for purchasing power differences.</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229009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E997AE-E2E0-26D4-46F8-14C214DDDF6D}"/>
              </a:ext>
            </a:extLst>
          </p:cNvPr>
          <p:cNvPicPr>
            <a:picLocks noChangeAspect="1"/>
          </p:cNvPicPr>
          <p:nvPr/>
        </p:nvPicPr>
        <p:blipFill>
          <a:blip r:embed="rId3"/>
          <a:stretch>
            <a:fillRect/>
          </a:stretch>
        </p:blipFill>
        <p:spPr>
          <a:xfrm>
            <a:off x="2391508" y="742035"/>
            <a:ext cx="6740769" cy="4974582"/>
          </a:xfrm>
          <a:prstGeom prst="rect">
            <a:avLst/>
          </a:prstGeom>
        </p:spPr>
      </p:pic>
      <p:sp>
        <p:nvSpPr>
          <p:cNvPr id="4" name="TextBox 3">
            <a:extLst>
              <a:ext uri="{FF2B5EF4-FFF2-40B4-BE49-F238E27FC236}">
                <a16:creationId xmlns:a16="http://schemas.microsoft.com/office/drawing/2014/main" id="{FC62E3C5-9945-7BD5-E167-18992F32B763}"/>
              </a:ext>
            </a:extLst>
          </p:cNvPr>
          <p:cNvSpPr txBox="1"/>
          <p:nvPr/>
        </p:nvSpPr>
        <p:spPr>
          <a:xfrm>
            <a:off x="1997528" y="204735"/>
            <a:ext cx="8196943" cy="461665"/>
          </a:xfrm>
          <a:prstGeom prst="rect">
            <a:avLst/>
          </a:prstGeom>
          <a:noFill/>
        </p:spPr>
        <p:txBody>
          <a:bodyPr wrap="square" rtlCol="0">
            <a:spAutoFit/>
          </a:bodyPr>
          <a:lstStyle/>
          <a:p>
            <a:r>
              <a:rPr lang="en-US" sz="2400" b="1" dirty="0"/>
              <a:t>Figure 0.3: Net National Savings Rate (Percent of GNI), 2019</a:t>
            </a:r>
          </a:p>
        </p:txBody>
      </p:sp>
      <p:sp>
        <p:nvSpPr>
          <p:cNvPr id="6" name="TextBox 5">
            <a:extLst>
              <a:ext uri="{FF2B5EF4-FFF2-40B4-BE49-F238E27FC236}">
                <a16:creationId xmlns:a16="http://schemas.microsoft.com/office/drawing/2014/main" id="{9E5433EA-7055-3739-0032-F10BA3003DC1}"/>
              </a:ext>
            </a:extLst>
          </p:cNvPr>
          <p:cNvSpPr txBox="1"/>
          <p:nvPr/>
        </p:nvSpPr>
        <p:spPr>
          <a:xfrm>
            <a:off x="1055076" y="5576047"/>
            <a:ext cx="10081846" cy="1077218"/>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GNI is gross national income, a measure similar to gross domestic product, but including income from residents abroad and excluding income earned by foreigners within the country. GNI is also sometimes referred to as Gross National Product (GNP).</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834258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529C3B-5883-7E85-B61A-7BA071734E0E}"/>
              </a:ext>
            </a:extLst>
          </p:cNvPr>
          <p:cNvPicPr>
            <a:picLocks noChangeAspect="1"/>
          </p:cNvPicPr>
          <p:nvPr/>
        </p:nvPicPr>
        <p:blipFill>
          <a:blip r:embed="rId3"/>
          <a:stretch>
            <a:fillRect/>
          </a:stretch>
        </p:blipFill>
        <p:spPr>
          <a:xfrm>
            <a:off x="2209800" y="863888"/>
            <a:ext cx="7772400" cy="5130224"/>
          </a:xfrm>
          <a:prstGeom prst="rect">
            <a:avLst/>
          </a:prstGeom>
        </p:spPr>
      </p:pic>
      <p:sp>
        <p:nvSpPr>
          <p:cNvPr id="4" name="TextBox 3">
            <a:extLst>
              <a:ext uri="{FF2B5EF4-FFF2-40B4-BE49-F238E27FC236}">
                <a16:creationId xmlns:a16="http://schemas.microsoft.com/office/drawing/2014/main" id="{ED849A58-A111-19B8-C433-C4736FAFA9C6}"/>
              </a:ext>
            </a:extLst>
          </p:cNvPr>
          <p:cNvSpPr txBox="1"/>
          <p:nvPr/>
        </p:nvSpPr>
        <p:spPr>
          <a:xfrm>
            <a:off x="1997528" y="204735"/>
            <a:ext cx="8196943" cy="461665"/>
          </a:xfrm>
          <a:prstGeom prst="rect">
            <a:avLst/>
          </a:prstGeom>
          <a:noFill/>
        </p:spPr>
        <p:txBody>
          <a:bodyPr wrap="square" rtlCol="0">
            <a:spAutoFit/>
          </a:bodyPr>
          <a:lstStyle/>
          <a:p>
            <a:r>
              <a:rPr lang="en-US" sz="2400" b="1" dirty="0"/>
              <a:t>Figure 0.4: Government Debt (Percent of GDP), 2017</a:t>
            </a:r>
          </a:p>
        </p:txBody>
      </p:sp>
      <p:sp>
        <p:nvSpPr>
          <p:cNvPr id="6" name="TextBox 5">
            <a:extLst>
              <a:ext uri="{FF2B5EF4-FFF2-40B4-BE49-F238E27FC236}">
                <a16:creationId xmlns:a16="http://schemas.microsoft.com/office/drawing/2014/main" id="{F00E7CB2-8CD9-E4B0-5499-CFFA2365497A}"/>
              </a:ext>
            </a:extLst>
          </p:cNvPr>
          <p:cNvSpPr txBox="1"/>
          <p:nvPr/>
        </p:nvSpPr>
        <p:spPr>
          <a:xfrm>
            <a:off x="2848707" y="5887814"/>
            <a:ext cx="7033846"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United States Central Intelligence Agency, </a:t>
            </a:r>
            <a:r>
              <a:rPr lang="en-GB" sz="1600" i="1" dirty="0">
                <a:effectLst/>
                <a:ea typeface="Times New Roman" panose="02020603050405020304" pitchFamily="18" charset="0"/>
              </a:rPr>
              <a:t>CIA World Factbook</a:t>
            </a:r>
            <a:r>
              <a:rPr lang="en-GB" sz="1600" dirty="0">
                <a:effectLst/>
                <a:ea typeface="Times New Roman" panose="02020603050405020304" pitchFamily="18" charset="0"/>
              </a:rPr>
              <a:t>.</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98750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8DF943-4009-6643-AE56-604173C289EE}"/>
              </a:ext>
            </a:extLst>
          </p:cNvPr>
          <p:cNvPicPr>
            <a:picLocks noChangeAspect="1"/>
          </p:cNvPicPr>
          <p:nvPr/>
        </p:nvPicPr>
        <p:blipFill>
          <a:blip r:embed="rId3"/>
          <a:stretch>
            <a:fillRect/>
          </a:stretch>
        </p:blipFill>
        <p:spPr>
          <a:xfrm>
            <a:off x="2209800" y="840131"/>
            <a:ext cx="7772400" cy="5177738"/>
          </a:xfrm>
          <a:prstGeom prst="rect">
            <a:avLst/>
          </a:prstGeom>
        </p:spPr>
      </p:pic>
      <p:sp>
        <p:nvSpPr>
          <p:cNvPr id="4" name="TextBox 3">
            <a:extLst>
              <a:ext uri="{FF2B5EF4-FFF2-40B4-BE49-F238E27FC236}">
                <a16:creationId xmlns:a16="http://schemas.microsoft.com/office/drawing/2014/main" id="{DF44433A-4A01-D3B0-9E5D-A91B50C89E13}"/>
              </a:ext>
            </a:extLst>
          </p:cNvPr>
          <p:cNvSpPr txBox="1"/>
          <p:nvPr/>
        </p:nvSpPr>
        <p:spPr>
          <a:xfrm>
            <a:off x="1997528" y="204735"/>
            <a:ext cx="8196943" cy="461665"/>
          </a:xfrm>
          <a:prstGeom prst="rect">
            <a:avLst/>
          </a:prstGeom>
          <a:noFill/>
        </p:spPr>
        <p:txBody>
          <a:bodyPr wrap="square" rtlCol="0">
            <a:spAutoFit/>
          </a:bodyPr>
          <a:lstStyle/>
          <a:p>
            <a:r>
              <a:rPr lang="en-US" sz="2400" b="1" dirty="0"/>
              <a:t>Figure 0.5: Labor Productivity (GDP per hour worked), 2020</a:t>
            </a:r>
          </a:p>
        </p:txBody>
      </p:sp>
      <p:sp>
        <p:nvSpPr>
          <p:cNvPr id="6" name="TextBox 5">
            <a:extLst>
              <a:ext uri="{FF2B5EF4-FFF2-40B4-BE49-F238E27FC236}">
                <a16:creationId xmlns:a16="http://schemas.microsoft.com/office/drawing/2014/main" id="{EBFB3190-DDF2-17A2-128E-E89725FFB2B4}"/>
              </a:ext>
            </a:extLst>
          </p:cNvPr>
          <p:cNvSpPr txBox="1"/>
          <p:nvPr/>
        </p:nvSpPr>
        <p:spPr>
          <a:xfrm>
            <a:off x="1951892" y="6191600"/>
            <a:ext cx="8030308" cy="584775"/>
          </a:xfrm>
          <a:prstGeom prst="rect">
            <a:avLst/>
          </a:prstGeom>
          <a:noFill/>
        </p:spPr>
        <p:txBody>
          <a:bodyPr wrap="square">
            <a:spAutoFit/>
          </a:bodyPr>
          <a:lstStyle/>
          <a:p>
            <a:pPr marL="0" marR="0" indent="228600" algn="l">
              <a:spcBef>
                <a:spcPts val="0"/>
              </a:spcBef>
              <a:spcAft>
                <a:spcPts val="0"/>
              </a:spcAft>
            </a:pPr>
            <a:r>
              <a:rPr lang="en-GB" sz="1600" i="1" dirty="0">
                <a:effectLst/>
                <a:latin typeface="Calibri" panose="020F0502020204030204" pitchFamily="34" charset="0"/>
                <a:ea typeface="Times New Roman" panose="02020603050405020304" pitchFamily="18" charset="0"/>
                <a:cs typeface="Calibri" panose="020F0502020204030204" pitchFamily="34" charset="0"/>
              </a:rPr>
              <a:t>Source:</a:t>
            </a:r>
            <a:r>
              <a:rPr lang="en-GB" sz="1600" dirty="0">
                <a:effectLst/>
                <a:latin typeface="Calibri" panose="020F0502020204030204" pitchFamily="34" charset="0"/>
                <a:ea typeface="Times New Roman" panose="02020603050405020304" pitchFamily="18" charset="0"/>
                <a:cs typeface="Calibri" panose="020F0502020204030204" pitchFamily="34" charset="0"/>
              </a:rPr>
              <a:t> Organisation for Economic Co-operation and Development, OECD online statistical database.</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516475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9A8F2F-EE56-C531-437C-D94C825B1A71}"/>
              </a:ext>
            </a:extLst>
          </p:cNvPr>
          <p:cNvPicPr>
            <a:picLocks noChangeAspect="1"/>
          </p:cNvPicPr>
          <p:nvPr/>
        </p:nvPicPr>
        <p:blipFill>
          <a:blip r:embed="rId3"/>
          <a:stretch>
            <a:fillRect/>
          </a:stretch>
        </p:blipFill>
        <p:spPr>
          <a:xfrm>
            <a:off x="2209799" y="914400"/>
            <a:ext cx="7906215" cy="4945496"/>
          </a:xfrm>
          <a:prstGeom prst="rect">
            <a:avLst/>
          </a:prstGeom>
        </p:spPr>
      </p:pic>
      <p:sp>
        <p:nvSpPr>
          <p:cNvPr id="4" name="TextBox 3">
            <a:extLst>
              <a:ext uri="{FF2B5EF4-FFF2-40B4-BE49-F238E27FC236}">
                <a16:creationId xmlns:a16="http://schemas.microsoft.com/office/drawing/2014/main" id="{FC4FBE9B-61C4-7C91-1C7D-2A55740D67E4}"/>
              </a:ext>
            </a:extLst>
          </p:cNvPr>
          <p:cNvSpPr txBox="1"/>
          <p:nvPr/>
        </p:nvSpPr>
        <p:spPr>
          <a:xfrm>
            <a:off x="1997528" y="204735"/>
            <a:ext cx="8196943" cy="461665"/>
          </a:xfrm>
          <a:prstGeom prst="rect">
            <a:avLst/>
          </a:prstGeom>
          <a:noFill/>
        </p:spPr>
        <p:txBody>
          <a:bodyPr wrap="square" rtlCol="0">
            <a:spAutoFit/>
          </a:bodyPr>
          <a:lstStyle/>
          <a:p>
            <a:r>
              <a:rPr lang="en-US" sz="2400" b="1" dirty="0"/>
              <a:t>Figure 0.6: Average Annual Hours Worked Per Person, 2020 </a:t>
            </a:r>
          </a:p>
        </p:txBody>
      </p:sp>
      <p:sp>
        <p:nvSpPr>
          <p:cNvPr id="6" name="TextBox 5">
            <a:extLst>
              <a:ext uri="{FF2B5EF4-FFF2-40B4-BE49-F238E27FC236}">
                <a16:creationId xmlns:a16="http://schemas.microsoft.com/office/drawing/2014/main" id="{129D414B-0CAB-805F-1D6F-3AC025430069}"/>
              </a:ext>
            </a:extLst>
          </p:cNvPr>
          <p:cNvSpPr txBox="1"/>
          <p:nvPr/>
        </p:nvSpPr>
        <p:spPr>
          <a:xfrm>
            <a:off x="3047999" y="5943600"/>
            <a:ext cx="6096000" cy="584775"/>
          </a:xfrm>
          <a:prstGeom prst="rect">
            <a:avLst/>
          </a:prstGeom>
          <a:noFill/>
        </p:spPr>
        <p:txBody>
          <a:bodyPr wrap="square">
            <a:spAutoFit/>
          </a:bodyPr>
          <a:lstStyle/>
          <a:p>
            <a:pPr marL="0" marR="0" indent="228600" algn="just">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Organisation for Economic Co-operation and Development. OECD online statistical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5704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6201EB-1295-50D4-07FC-55DB48CE244A}"/>
              </a:ext>
            </a:extLst>
          </p:cNvPr>
          <p:cNvPicPr>
            <a:picLocks noChangeAspect="1"/>
          </p:cNvPicPr>
          <p:nvPr/>
        </p:nvPicPr>
        <p:blipFill>
          <a:blip r:embed="rId3"/>
          <a:stretch>
            <a:fillRect/>
          </a:stretch>
        </p:blipFill>
        <p:spPr>
          <a:xfrm>
            <a:off x="2209800" y="916601"/>
            <a:ext cx="7772400" cy="5024797"/>
          </a:xfrm>
          <a:prstGeom prst="rect">
            <a:avLst/>
          </a:prstGeom>
        </p:spPr>
      </p:pic>
      <p:sp>
        <p:nvSpPr>
          <p:cNvPr id="4" name="TextBox 3">
            <a:extLst>
              <a:ext uri="{FF2B5EF4-FFF2-40B4-BE49-F238E27FC236}">
                <a16:creationId xmlns:a16="http://schemas.microsoft.com/office/drawing/2014/main" id="{38FA20DD-EDF8-C627-BEB9-0B7876EAB15A}"/>
              </a:ext>
            </a:extLst>
          </p:cNvPr>
          <p:cNvSpPr txBox="1"/>
          <p:nvPr/>
        </p:nvSpPr>
        <p:spPr>
          <a:xfrm>
            <a:off x="1997528" y="204735"/>
            <a:ext cx="8196943" cy="461665"/>
          </a:xfrm>
          <a:prstGeom prst="rect">
            <a:avLst/>
          </a:prstGeom>
          <a:noFill/>
        </p:spPr>
        <p:txBody>
          <a:bodyPr wrap="square" rtlCol="0">
            <a:spAutoFit/>
          </a:bodyPr>
          <a:lstStyle/>
          <a:p>
            <a:r>
              <a:rPr lang="en-US" sz="2400" b="1" dirty="0"/>
              <a:t>Figure 0.7: Unemployment Rate (Percent of Labor Force), 2020</a:t>
            </a:r>
          </a:p>
        </p:txBody>
      </p:sp>
      <p:sp>
        <p:nvSpPr>
          <p:cNvPr id="6" name="TextBox 5">
            <a:extLst>
              <a:ext uri="{FF2B5EF4-FFF2-40B4-BE49-F238E27FC236}">
                <a16:creationId xmlns:a16="http://schemas.microsoft.com/office/drawing/2014/main" id="{73A815A5-2CA8-6F73-D831-2BC4A9A419E3}"/>
              </a:ext>
            </a:extLst>
          </p:cNvPr>
          <p:cNvSpPr txBox="1"/>
          <p:nvPr/>
        </p:nvSpPr>
        <p:spPr>
          <a:xfrm>
            <a:off x="3188677" y="5941398"/>
            <a:ext cx="6096000"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3116610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928CAE-7A45-0468-C7F9-14AB7D1ECDED}"/>
              </a:ext>
            </a:extLst>
          </p:cNvPr>
          <p:cNvPicPr>
            <a:picLocks noChangeAspect="1"/>
          </p:cNvPicPr>
          <p:nvPr/>
        </p:nvPicPr>
        <p:blipFill>
          <a:blip r:embed="rId3"/>
          <a:stretch>
            <a:fillRect/>
          </a:stretch>
        </p:blipFill>
        <p:spPr>
          <a:xfrm>
            <a:off x="2014047" y="820616"/>
            <a:ext cx="7968153" cy="5091682"/>
          </a:xfrm>
          <a:prstGeom prst="rect">
            <a:avLst/>
          </a:prstGeom>
        </p:spPr>
      </p:pic>
      <p:sp>
        <p:nvSpPr>
          <p:cNvPr id="4" name="TextBox 3">
            <a:extLst>
              <a:ext uri="{FF2B5EF4-FFF2-40B4-BE49-F238E27FC236}">
                <a16:creationId xmlns:a16="http://schemas.microsoft.com/office/drawing/2014/main" id="{2ADD7DDE-5C46-684E-EAA3-C22118010CCD}"/>
              </a:ext>
            </a:extLst>
          </p:cNvPr>
          <p:cNvSpPr txBox="1"/>
          <p:nvPr/>
        </p:nvSpPr>
        <p:spPr>
          <a:xfrm>
            <a:off x="1997528" y="204735"/>
            <a:ext cx="8196943" cy="461665"/>
          </a:xfrm>
          <a:prstGeom prst="rect">
            <a:avLst/>
          </a:prstGeom>
          <a:noFill/>
        </p:spPr>
        <p:txBody>
          <a:bodyPr wrap="square" rtlCol="0">
            <a:spAutoFit/>
          </a:bodyPr>
          <a:lstStyle/>
          <a:p>
            <a:r>
              <a:rPr lang="en-US" sz="2400" b="1" dirty="0"/>
              <a:t>Figure 0.8: Average Inflation Rate (Percent), 2011-2020</a:t>
            </a:r>
          </a:p>
        </p:txBody>
      </p:sp>
      <p:sp>
        <p:nvSpPr>
          <p:cNvPr id="6" name="TextBox 5">
            <a:extLst>
              <a:ext uri="{FF2B5EF4-FFF2-40B4-BE49-F238E27FC236}">
                <a16:creationId xmlns:a16="http://schemas.microsoft.com/office/drawing/2014/main" id="{4B242100-64FD-6067-E85C-42D2757A5184}"/>
              </a:ext>
            </a:extLst>
          </p:cNvPr>
          <p:cNvSpPr txBox="1"/>
          <p:nvPr/>
        </p:nvSpPr>
        <p:spPr>
          <a:xfrm>
            <a:off x="1418491" y="6068490"/>
            <a:ext cx="9355016" cy="584775"/>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The average inflation rate is calculated as the average of the inflation rate for each year from 2011 to 2020.</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4075690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E035CC-3FA4-F1D2-E867-84DE8EB107B9}"/>
              </a:ext>
            </a:extLst>
          </p:cNvPr>
          <p:cNvPicPr>
            <a:picLocks noChangeAspect="1"/>
          </p:cNvPicPr>
          <p:nvPr/>
        </p:nvPicPr>
        <p:blipFill>
          <a:blip r:embed="rId3"/>
          <a:stretch>
            <a:fillRect/>
          </a:stretch>
        </p:blipFill>
        <p:spPr>
          <a:xfrm>
            <a:off x="2849604" y="824396"/>
            <a:ext cx="6492791" cy="5209208"/>
          </a:xfrm>
          <a:prstGeom prst="rect">
            <a:avLst/>
          </a:prstGeom>
        </p:spPr>
      </p:pic>
      <p:sp>
        <p:nvSpPr>
          <p:cNvPr id="4" name="TextBox 3">
            <a:extLst>
              <a:ext uri="{FF2B5EF4-FFF2-40B4-BE49-F238E27FC236}">
                <a16:creationId xmlns:a16="http://schemas.microsoft.com/office/drawing/2014/main" id="{378AF8EA-1EB7-E40F-7513-4CFF705440BA}"/>
              </a:ext>
            </a:extLst>
          </p:cNvPr>
          <p:cNvSpPr txBox="1"/>
          <p:nvPr/>
        </p:nvSpPr>
        <p:spPr>
          <a:xfrm>
            <a:off x="1840523" y="204735"/>
            <a:ext cx="8792307" cy="461665"/>
          </a:xfrm>
          <a:prstGeom prst="rect">
            <a:avLst/>
          </a:prstGeom>
          <a:noFill/>
        </p:spPr>
        <p:txBody>
          <a:bodyPr wrap="square" rtlCol="0">
            <a:spAutoFit/>
          </a:bodyPr>
          <a:lstStyle/>
          <a:p>
            <a:r>
              <a:rPr lang="en-US" sz="2400" b="1" dirty="0"/>
              <a:t>Figure 0.9: Taxes Received by Central Government (Percent of GDP)</a:t>
            </a:r>
          </a:p>
        </p:txBody>
      </p:sp>
      <p:sp>
        <p:nvSpPr>
          <p:cNvPr id="6" name="TextBox 5">
            <a:extLst>
              <a:ext uri="{FF2B5EF4-FFF2-40B4-BE49-F238E27FC236}">
                <a16:creationId xmlns:a16="http://schemas.microsoft.com/office/drawing/2014/main" id="{C570755E-2ED0-A095-171E-FAACEF27CC32}"/>
              </a:ext>
            </a:extLst>
          </p:cNvPr>
          <p:cNvSpPr txBox="1"/>
          <p:nvPr/>
        </p:nvSpPr>
        <p:spPr>
          <a:xfrm>
            <a:off x="3622430" y="6068490"/>
            <a:ext cx="6096000" cy="584775"/>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Data are mostly 2019 estimates.</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035305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5EAC9D-9173-1AA9-D914-4AD5CFE85305}"/>
              </a:ext>
            </a:extLst>
          </p:cNvPr>
          <p:cNvPicPr>
            <a:picLocks noChangeAspect="1"/>
          </p:cNvPicPr>
          <p:nvPr/>
        </p:nvPicPr>
        <p:blipFill>
          <a:blip r:embed="rId3"/>
          <a:stretch>
            <a:fillRect/>
          </a:stretch>
        </p:blipFill>
        <p:spPr>
          <a:xfrm>
            <a:off x="1997528" y="803531"/>
            <a:ext cx="7614138" cy="5362395"/>
          </a:xfrm>
          <a:prstGeom prst="rect">
            <a:avLst/>
          </a:prstGeom>
        </p:spPr>
      </p:pic>
      <p:sp>
        <p:nvSpPr>
          <p:cNvPr id="4" name="TextBox 3">
            <a:extLst>
              <a:ext uri="{FF2B5EF4-FFF2-40B4-BE49-F238E27FC236}">
                <a16:creationId xmlns:a16="http://schemas.microsoft.com/office/drawing/2014/main" id="{DBD8F202-B00A-D54A-6CC0-3F2CBDEF7900}"/>
              </a:ext>
            </a:extLst>
          </p:cNvPr>
          <p:cNvSpPr txBox="1"/>
          <p:nvPr/>
        </p:nvSpPr>
        <p:spPr>
          <a:xfrm>
            <a:off x="2865036" y="238150"/>
            <a:ext cx="8196943" cy="461665"/>
          </a:xfrm>
          <a:prstGeom prst="rect">
            <a:avLst/>
          </a:prstGeom>
          <a:noFill/>
        </p:spPr>
        <p:txBody>
          <a:bodyPr wrap="square" rtlCol="0">
            <a:spAutoFit/>
          </a:bodyPr>
          <a:lstStyle/>
          <a:p>
            <a:r>
              <a:rPr lang="en-US" sz="2400" b="1" dirty="0"/>
              <a:t>Figure 0.10: Trade Balance (Percent of GDP)</a:t>
            </a:r>
          </a:p>
        </p:txBody>
      </p:sp>
      <p:sp>
        <p:nvSpPr>
          <p:cNvPr id="6" name="TextBox 5">
            <a:extLst>
              <a:ext uri="{FF2B5EF4-FFF2-40B4-BE49-F238E27FC236}">
                <a16:creationId xmlns:a16="http://schemas.microsoft.com/office/drawing/2014/main" id="{ECC08DB8-B5FA-0518-DF40-1CD70EEA4EF7}"/>
              </a:ext>
            </a:extLst>
          </p:cNvPr>
          <p:cNvSpPr txBox="1"/>
          <p:nvPr/>
        </p:nvSpPr>
        <p:spPr>
          <a:xfrm>
            <a:off x="1699846" y="6165926"/>
            <a:ext cx="8282354" cy="584775"/>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Data are mostly 2019 estimates.</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 and authors’ calculations.</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3727939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27F816-1DC1-5330-15D5-7D7FCA159BD9}"/>
              </a:ext>
            </a:extLst>
          </p:cNvPr>
          <p:cNvPicPr>
            <a:picLocks noChangeAspect="1"/>
          </p:cNvPicPr>
          <p:nvPr/>
        </p:nvPicPr>
        <p:blipFill>
          <a:blip r:embed="rId3"/>
          <a:stretch>
            <a:fillRect/>
          </a:stretch>
        </p:blipFill>
        <p:spPr>
          <a:xfrm>
            <a:off x="3223845" y="657052"/>
            <a:ext cx="6307017" cy="5533617"/>
          </a:xfrm>
          <a:prstGeom prst="rect">
            <a:avLst/>
          </a:prstGeom>
        </p:spPr>
      </p:pic>
      <p:sp>
        <p:nvSpPr>
          <p:cNvPr id="4" name="TextBox 3">
            <a:extLst>
              <a:ext uri="{FF2B5EF4-FFF2-40B4-BE49-F238E27FC236}">
                <a16:creationId xmlns:a16="http://schemas.microsoft.com/office/drawing/2014/main" id="{0D0B3955-5D9D-941B-6D48-4E224D80C0AD}"/>
              </a:ext>
            </a:extLst>
          </p:cNvPr>
          <p:cNvSpPr txBox="1"/>
          <p:nvPr/>
        </p:nvSpPr>
        <p:spPr>
          <a:xfrm>
            <a:off x="3552196" y="195387"/>
            <a:ext cx="5892103" cy="461665"/>
          </a:xfrm>
          <a:prstGeom prst="rect">
            <a:avLst/>
          </a:prstGeom>
          <a:noFill/>
        </p:spPr>
        <p:txBody>
          <a:bodyPr wrap="square" rtlCol="0">
            <a:spAutoFit/>
          </a:bodyPr>
          <a:lstStyle/>
          <a:p>
            <a:r>
              <a:rPr lang="en-US" sz="2400" b="1" dirty="0"/>
              <a:t>Figure 0.11: Gini Coefficient</a:t>
            </a:r>
          </a:p>
        </p:txBody>
      </p:sp>
      <p:sp>
        <p:nvSpPr>
          <p:cNvPr id="6" name="TextBox 5">
            <a:extLst>
              <a:ext uri="{FF2B5EF4-FFF2-40B4-BE49-F238E27FC236}">
                <a16:creationId xmlns:a16="http://schemas.microsoft.com/office/drawing/2014/main" id="{8C445281-C677-642C-3C82-C2AC2E0675DF}"/>
              </a:ext>
            </a:extLst>
          </p:cNvPr>
          <p:cNvSpPr txBox="1"/>
          <p:nvPr/>
        </p:nvSpPr>
        <p:spPr>
          <a:xfrm>
            <a:off x="3223846" y="6273225"/>
            <a:ext cx="6096000" cy="584775"/>
          </a:xfrm>
          <a:prstGeom prst="rect">
            <a:avLst/>
          </a:prstGeom>
          <a:noFill/>
        </p:spPr>
        <p:txBody>
          <a:bodyPr wrap="square">
            <a:spAutoFit/>
          </a:bodyPr>
          <a:lstStyle/>
          <a:p>
            <a:pPr marL="0" marR="0" indent="228600" algn="ctr">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 </a:t>
            </a:r>
          </a:p>
          <a:p>
            <a:pPr marL="0" marR="0" indent="228600" algn="ctr">
              <a:spcBef>
                <a:spcPts val="0"/>
              </a:spcBef>
              <a:spcAft>
                <a:spcPts val="0"/>
              </a:spcAft>
            </a:pPr>
            <a:r>
              <a:rPr lang="en-GB" sz="1600" dirty="0">
                <a:effectLst/>
                <a:ea typeface="Times New Roman" panose="02020603050405020304" pitchFamily="18" charset="0"/>
              </a:rPr>
              <a:t>Data for the most recent year available, between 2011 and 2019.</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4084026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25F58E-C3A6-14BB-4502-82C7FD56E030}"/>
              </a:ext>
            </a:extLst>
          </p:cNvPr>
          <p:cNvPicPr>
            <a:picLocks noChangeAspect="1"/>
          </p:cNvPicPr>
          <p:nvPr/>
        </p:nvPicPr>
        <p:blipFill>
          <a:blip r:embed="rId3"/>
          <a:stretch>
            <a:fillRect/>
          </a:stretch>
        </p:blipFill>
        <p:spPr>
          <a:xfrm>
            <a:off x="2579077" y="666400"/>
            <a:ext cx="7359712" cy="5607399"/>
          </a:xfrm>
          <a:prstGeom prst="rect">
            <a:avLst/>
          </a:prstGeom>
        </p:spPr>
      </p:pic>
      <p:sp>
        <p:nvSpPr>
          <p:cNvPr id="4" name="TextBox 3">
            <a:extLst>
              <a:ext uri="{FF2B5EF4-FFF2-40B4-BE49-F238E27FC236}">
                <a16:creationId xmlns:a16="http://schemas.microsoft.com/office/drawing/2014/main" id="{CF75EED5-30EF-1203-1243-242929278227}"/>
              </a:ext>
            </a:extLst>
          </p:cNvPr>
          <p:cNvSpPr txBox="1"/>
          <p:nvPr/>
        </p:nvSpPr>
        <p:spPr>
          <a:xfrm>
            <a:off x="3568421" y="204735"/>
            <a:ext cx="8196943" cy="461665"/>
          </a:xfrm>
          <a:prstGeom prst="rect">
            <a:avLst/>
          </a:prstGeom>
          <a:noFill/>
        </p:spPr>
        <p:txBody>
          <a:bodyPr wrap="square" rtlCol="0">
            <a:spAutoFit/>
          </a:bodyPr>
          <a:lstStyle/>
          <a:p>
            <a:r>
              <a:rPr lang="en-US" sz="2400" b="1" dirty="0"/>
              <a:t>Figure 0.12: Global Gender Gap Index, 2021</a:t>
            </a:r>
          </a:p>
        </p:txBody>
      </p:sp>
      <p:sp>
        <p:nvSpPr>
          <p:cNvPr id="6" name="TextBox 5">
            <a:extLst>
              <a:ext uri="{FF2B5EF4-FFF2-40B4-BE49-F238E27FC236}">
                <a16:creationId xmlns:a16="http://schemas.microsoft.com/office/drawing/2014/main" id="{8C69E600-DE0F-D018-726B-CF405B95B08E}"/>
              </a:ext>
            </a:extLst>
          </p:cNvPr>
          <p:cNvSpPr txBox="1"/>
          <p:nvPr/>
        </p:nvSpPr>
        <p:spPr>
          <a:xfrm>
            <a:off x="3411416" y="6273799"/>
            <a:ext cx="6096000"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Global Gender Gap Report 2021, World Economic Forum.</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65543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A393AB-0822-EFCF-B37D-CF43E08F802F}"/>
              </a:ext>
            </a:extLst>
          </p:cNvPr>
          <p:cNvPicPr>
            <a:picLocks noChangeAspect="1"/>
          </p:cNvPicPr>
          <p:nvPr/>
        </p:nvPicPr>
        <p:blipFill>
          <a:blip r:embed="rId3"/>
          <a:stretch>
            <a:fillRect/>
          </a:stretch>
        </p:blipFill>
        <p:spPr>
          <a:xfrm>
            <a:off x="2836985" y="973228"/>
            <a:ext cx="6916615" cy="5211891"/>
          </a:xfrm>
          <a:prstGeom prst="rect">
            <a:avLst/>
          </a:prstGeom>
        </p:spPr>
      </p:pic>
      <p:sp>
        <p:nvSpPr>
          <p:cNvPr id="4" name="TextBox 3">
            <a:extLst>
              <a:ext uri="{FF2B5EF4-FFF2-40B4-BE49-F238E27FC236}">
                <a16:creationId xmlns:a16="http://schemas.microsoft.com/office/drawing/2014/main" id="{EDED69F1-8334-376C-22AE-80B4F6A48044}"/>
              </a:ext>
            </a:extLst>
          </p:cNvPr>
          <p:cNvSpPr txBox="1"/>
          <p:nvPr/>
        </p:nvSpPr>
        <p:spPr>
          <a:xfrm>
            <a:off x="1997528" y="204735"/>
            <a:ext cx="8196943" cy="830997"/>
          </a:xfrm>
          <a:prstGeom prst="rect">
            <a:avLst/>
          </a:prstGeom>
          <a:noFill/>
        </p:spPr>
        <p:txBody>
          <a:bodyPr wrap="square" rtlCol="0">
            <a:spAutoFit/>
          </a:bodyPr>
          <a:lstStyle/>
          <a:p>
            <a:r>
              <a:rPr lang="en-US" sz="2400" b="1" dirty="0"/>
              <a:t>Figure 0.13: Percent of Population Living Below $1.90/day Poverty Line</a:t>
            </a:r>
          </a:p>
        </p:txBody>
      </p:sp>
      <p:sp>
        <p:nvSpPr>
          <p:cNvPr id="6" name="TextBox 5">
            <a:extLst>
              <a:ext uri="{FF2B5EF4-FFF2-40B4-BE49-F238E27FC236}">
                <a16:creationId xmlns:a16="http://schemas.microsoft.com/office/drawing/2014/main" id="{39ABE586-6742-3F46-1408-209C09DFD9CF}"/>
              </a:ext>
            </a:extLst>
          </p:cNvPr>
          <p:cNvSpPr txBox="1"/>
          <p:nvPr/>
        </p:nvSpPr>
        <p:spPr>
          <a:xfrm>
            <a:off x="3047999" y="6164008"/>
            <a:ext cx="6096000" cy="584775"/>
          </a:xfrm>
          <a:prstGeom prst="rect">
            <a:avLst/>
          </a:prstGeom>
          <a:noFill/>
        </p:spPr>
        <p:txBody>
          <a:bodyPr wrap="square">
            <a:spAutoFit/>
          </a:bodyPr>
          <a:lstStyle/>
          <a:p>
            <a:pPr marL="0" marR="0" indent="4572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 </a:t>
            </a:r>
            <a:endParaRPr lang="en-US" sz="1600" dirty="0">
              <a:effectLst/>
              <a:ea typeface="Times New Roman" panose="02020603050405020304" pitchFamily="18" charset="0"/>
            </a:endParaRPr>
          </a:p>
          <a:p>
            <a:pPr marL="0" marR="0" indent="228600" algn="l">
              <a:spcBef>
                <a:spcPts val="0"/>
              </a:spcBef>
              <a:spcAft>
                <a:spcPts val="0"/>
              </a:spcAft>
            </a:pPr>
            <a:r>
              <a:rPr lang="en-GB" sz="1600" dirty="0">
                <a:effectLst/>
                <a:ea typeface="Times New Roman" panose="02020603050405020304" pitchFamily="18" charset="0"/>
              </a:rPr>
              <a:t>Data are for the most recent year available, between 2011 and 2019.</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784079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26E350-6357-8CEF-6A2E-04EBCB15831C}"/>
              </a:ext>
            </a:extLst>
          </p:cNvPr>
          <p:cNvPicPr>
            <a:picLocks noChangeAspect="1"/>
          </p:cNvPicPr>
          <p:nvPr/>
        </p:nvPicPr>
        <p:blipFill>
          <a:blip r:embed="rId3"/>
          <a:stretch>
            <a:fillRect/>
          </a:stretch>
        </p:blipFill>
        <p:spPr>
          <a:xfrm>
            <a:off x="2520462" y="697991"/>
            <a:ext cx="6986953" cy="5336660"/>
          </a:xfrm>
          <a:prstGeom prst="rect">
            <a:avLst/>
          </a:prstGeom>
        </p:spPr>
      </p:pic>
      <p:sp>
        <p:nvSpPr>
          <p:cNvPr id="4" name="TextBox 3">
            <a:extLst>
              <a:ext uri="{FF2B5EF4-FFF2-40B4-BE49-F238E27FC236}">
                <a16:creationId xmlns:a16="http://schemas.microsoft.com/office/drawing/2014/main" id="{D921059D-BC2C-0FF7-3E4B-B1A96AF16392}"/>
              </a:ext>
            </a:extLst>
          </p:cNvPr>
          <p:cNvSpPr txBox="1"/>
          <p:nvPr/>
        </p:nvSpPr>
        <p:spPr>
          <a:xfrm>
            <a:off x="1997528" y="204735"/>
            <a:ext cx="8196943" cy="461665"/>
          </a:xfrm>
          <a:prstGeom prst="rect">
            <a:avLst/>
          </a:prstGeom>
          <a:noFill/>
        </p:spPr>
        <p:txBody>
          <a:bodyPr wrap="square" rtlCol="0">
            <a:spAutoFit/>
          </a:bodyPr>
          <a:lstStyle/>
          <a:p>
            <a:r>
              <a:rPr lang="en-US" sz="2400" b="1" dirty="0"/>
              <a:t>Figure 0.14: Official Development Aid (Percent of GNI), 2020</a:t>
            </a:r>
          </a:p>
        </p:txBody>
      </p:sp>
      <p:sp>
        <p:nvSpPr>
          <p:cNvPr id="6" name="TextBox 5">
            <a:extLst>
              <a:ext uri="{FF2B5EF4-FFF2-40B4-BE49-F238E27FC236}">
                <a16:creationId xmlns:a16="http://schemas.microsoft.com/office/drawing/2014/main" id="{4FA95C59-1E8F-AEE6-A01F-C36513ED6E57}"/>
              </a:ext>
            </a:extLst>
          </p:cNvPr>
          <p:cNvSpPr txBox="1"/>
          <p:nvPr/>
        </p:nvSpPr>
        <p:spPr>
          <a:xfrm>
            <a:off x="3575538" y="6136496"/>
            <a:ext cx="6096000" cy="584775"/>
          </a:xfrm>
          <a:prstGeom prst="rect">
            <a:avLst/>
          </a:prstGeom>
          <a:noFill/>
        </p:spPr>
        <p:txBody>
          <a:bodyPr wrap="square">
            <a:spAutoFit/>
          </a:bodyPr>
          <a:lstStyle/>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Organisation for Economic Co-operation and Development, Official Development Assistance—2020 Update.</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549681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962B4A-6C3E-A501-AFD4-647C1D612C3A}"/>
              </a:ext>
            </a:extLst>
          </p:cNvPr>
          <p:cNvPicPr>
            <a:picLocks noChangeAspect="1"/>
          </p:cNvPicPr>
          <p:nvPr/>
        </p:nvPicPr>
        <p:blipFill>
          <a:blip r:embed="rId3"/>
          <a:stretch>
            <a:fillRect/>
          </a:stretch>
        </p:blipFill>
        <p:spPr>
          <a:xfrm>
            <a:off x="2895600" y="884952"/>
            <a:ext cx="6946900" cy="5522197"/>
          </a:xfrm>
          <a:prstGeom prst="rect">
            <a:avLst/>
          </a:prstGeom>
        </p:spPr>
      </p:pic>
      <p:sp>
        <p:nvSpPr>
          <p:cNvPr id="4" name="TextBox 3">
            <a:extLst>
              <a:ext uri="{FF2B5EF4-FFF2-40B4-BE49-F238E27FC236}">
                <a16:creationId xmlns:a16="http://schemas.microsoft.com/office/drawing/2014/main" id="{B1E32DDE-BAD5-3135-812E-C6534B225CB3}"/>
              </a:ext>
            </a:extLst>
          </p:cNvPr>
          <p:cNvSpPr txBox="1"/>
          <p:nvPr/>
        </p:nvSpPr>
        <p:spPr>
          <a:xfrm>
            <a:off x="1997528" y="204735"/>
            <a:ext cx="8196943" cy="830997"/>
          </a:xfrm>
          <a:prstGeom prst="rect">
            <a:avLst/>
          </a:prstGeom>
          <a:noFill/>
        </p:spPr>
        <p:txBody>
          <a:bodyPr wrap="square" rtlCol="0">
            <a:spAutoFit/>
          </a:bodyPr>
          <a:lstStyle/>
          <a:p>
            <a:r>
              <a:rPr lang="en-US" sz="2400" b="1" dirty="0"/>
              <a:t>Figure 0.15: Official Development Assistance Received (Percent of GNI), 2019</a:t>
            </a:r>
          </a:p>
        </p:txBody>
      </p:sp>
      <p:sp>
        <p:nvSpPr>
          <p:cNvPr id="6" name="TextBox 5">
            <a:extLst>
              <a:ext uri="{FF2B5EF4-FFF2-40B4-BE49-F238E27FC236}">
                <a16:creationId xmlns:a16="http://schemas.microsoft.com/office/drawing/2014/main" id="{80B2C449-9C73-08C3-3FD7-FB9C6BEB2DEF}"/>
              </a:ext>
            </a:extLst>
          </p:cNvPr>
          <p:cNvSpPr txBox="1"/>
          <p:nvPr/>
        </p:nvSpPr>
        <p:spPr>
          <a:xfrm>
            <a:off x="3200400" y="6198438"/>
            <a:ext cx="6096000"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02683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9F0FCB-A285-16B6-DFBC-2769B644D553}"/>
              </a:ext>
            </a:extLst>
          </p:cNvPr>
          <p:cNvPicPr>
            <a:picLocks noChangeAspect="1"/>
          </p:cNvPicPr>
          <p:nvPr/>
        </p:nvPicPr>
        <p:blipFill>
          <a:blip r:embed="rId3"/>
          <a:stretch>
            <a:fillRect/>
          </a:stretch>
        </p:blipFill>
        <p:spPr>
          <a:xfrm>
            <a:off x="2209800" y="579120"/>
            <a:ext cx="7543800" cy="5532120"/>
          </a:xfrm>
          <a:prstGeom prst="rect">
            <a:avLst/>
          </a:prstGeom>
        </p:spPr>
      </p:pic>
      <p:sp>
        <p:nvSpPr>
          <p:cNvPr id="4" name="TextBox 3">
            <a:extLst>
              <a:ext uri="{FF2B5EF4-FFF2-40B4-BE49-F238E27FC236}">
                <a16:creationId xmlns:a16="http://schemas.microsoft.com/office/drawing/2014/main" id="{8EA6FB89-1639-8B93-AA92-7E81FA95B8C7}"/>
              </a:ext>
            </a:extLst>
          </p:cNvPr>
          <p:cNvSpPr txBox="1"/>
          <p:nvPr/>
        </p:nvSpPr>
        <p:spPr>
          <a:xfrm>
            <a:off x="1997528" y="204735"/>
            <a:ext cx="8436010" cy="461665"/>
          </a:xfrm>
          <a:prstGeom prst="rect">
            <a:avLst/>
          </a:prstGeom>
          <a:noFill/>
        </p:spPr>
        <p:txBody>
          <a:bodyPr wrap="square" rtlCol="0">
            <a:spAutoFit/>
          </a:bodyPr>
          <a:lstStyle/>
          <a:p>
            <a:r>
              <a:rPr lang="en-US" sz="2400" b="1" dirty="0"/>
              <a:t>Figure 0.16: Average PISA Science Test Score (15-year-olds), 2018</a:t>
            </a:r>
          </a:p>
        </p:txBody>
      </p:sp>
      <p:sp>
        <p:nvSpPr>
          <p:cNvPr id="6" name="TextBox 5">
            <a:extLst>
              <a:ext uri="{FF2B5EF4-FFF2-40B4-BE49-F238E27FC236}">
                <a16:creationId xmlns:a16="http://schemas.microsoft.com/office/drawing/2014/main" id="{9C17EAC3-7A8C-0DFE-10A1-B6DE13B206D5}"/>
              </a:ext>
            </a:extLst>
          </p:cNvPr>
          <p:cNvSpPr txBox="1"/>
          <p:nvPr/>
        </p:nvSpPr>
        <p:spPr>
          <a:xfrm>
            <a:off x="1997528" y="6193237"/>
            <a:ext cx="8217877" cy="584775"/>
          </a:xfrm>
          <a:prstGeom prst="rect">
            <a:avLst/>
          </a:prstGeom>
          <a:noFill/>
        </p:spPr>
        <p:txBody>
          <a:bodyPr wrap="square">
            <a:spAutoFit/>
          </a:bodyPr>
          <a:lstStyle/>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Organisation for Economic Co-operation and Development, Programme for International Student Assessment, PISA 2018 Key Findings.</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346304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4D2EED-D2C4-C581-588A-D11E44076EDF}"/>
              </a:ext>
            </a:extLst>
          </p:cNvPr>
          <p:cNvPicPr>
            <a:picLocks noChangeAspect="1"/>
          </p:cNvPicPr>
          <p:nvPr/>
        </p:nvPicPr>
        <p:blipFill>
          <a:blip r:embed="rId3"/>
          <a:stretch>
            <a:fillRect/>
          </a:stretch>
        </p:blipFill>
        <p:spPr>
          <a:xfrm>
            <a:off x="1910862" y="843816"/>
            <a:ext cx="6852138" cy="5647487"/>
          </a:xfrm>
          <a:prstGeom prst="rect">
            <a:avLst/>
          </a:prstGeom>
        </p:spPr>
      </p:pic>
      <p:sp>
        <p:nvSpPr>
          <p:cNvPr id="4" name="TextBox 3">
            <a:extLst>
              <a:ext uri="{FF2B5EF4-FFF2-40B4-BE49-F238E27FC236}">
                <a16:creationId xmlns:a16="http://schemas.microsoft.com/office/drawing/2014/main" id="{416F9078-7677-BE38-D749-DD10CEE82B12}"/>
              </a:ext>
            </a:extLst>
          </p:cNvPr>
          <p:cNvSpPr txBox="1"/>
          <p:nvPr/>
        </p:nvSpPr>
        <p:spPr>
          <a:xfrm>
            <a:off x="1997528" y="204735"/>
            <a:ext cx="8196943" cy="461665"/>
          </a:xfrm>
          <a:prstGeom prst="rect">
            <a:avLst/>
          </a:prstGeom>
          <a:noFill/>
        </p:spPr>
        <p:txBody>
          <a:bodyPr wrap="square" rtlCol="0">
            <a:spAutoFit/>
          </a:bodyPr>
          <a:lstStyle/>
          <a:p>
            <a:r>
              <a:rPr lang="en-US" sz="2400" b="1" dirty="0"/>
              <a:t>Figure 0.17: Healthcare Access and Quality Index, 2016</a:t>
            </a:r>
          </a:p>
        </p:txBody>
      </p:sp>
      <p:sp>
        <p:nvSpPr>
          <p:cNvPr id="6" name="TextBox 5">
            <a:extLst>
              <a:ext uri="{FF2B5EF4-FFF2-40B4-BE49-F238E27FC236}">
                <a16:creationId xmlns:a16="http://schemas.microsoft.com/office/drawing/2014/main" id="{3FFFD0C5-656D-6B11-6D93-2ED066661F50}"/>
              </a:ext>
            </a:extLst>
          </p:cNvPr>
          <p:cNvSpPr txBox="1"/>
          <p:nvPr/>
        </p:nvSpPr>
        <p:spPr>
          <a:xfrm>
            <a:off x="1052146" y="6456379"/>
            <a:ext cx="8569569" cy="338554"/>
          </a:xfrm>
          <a:prstGeom prst="rect">
            <a:avLst/>
          </a:prstGeom>
          <a:noFill/>
        </p:spPr>
        <p:txBody>
          <a:bodyPr wrap="square">
            <a:spAutoFit/>
          </a:bodyPr>
          <a:lstStyle/>
          <a:p>
            <a:pPr marL="0" marR="0" indent="228600" algn="ctr">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Institute for Health metrics and Evaluation, Global Burden of Disease Study 2016. </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240044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B4932-4D4C-BD3F-76D1-2298A7C33925}"/>
              </a:ext>
            </a:extLst>
          </p:cNvPr>
          <p:cNvPicPr>
            <a:picLocks noChangeAspect="1"/>
          </p:cNvPicPr>
          <p:nvPr/>
        </p:nvPicPr>
        <p:blipFill>
          <a:blip r:embed="rId3"/>
          <a:stretch>
            <a:fillRect/>
          </a:stretch>
        </p:blipFill>
        <p:spPr>
          <a:xfrm>
            <a:off x="2209800" y="778796"/>
            <a:ext cx="7772400" cy="5300408"/>
          </a:xfrm>
          <a:prstGeom prst="rect">
            <a:avLst/>
          </a:prstGeom>
        </p:spPr>
      </p:pic>
      <p:sp>
        <p:nvSpPr>
          <p:cNvPr id="4" name="TextBox 3">
            <a:extLst>
              <a:ext uri="{FF2B5EF4-FFF2-40B4-BE49-F238E27FC236}">
                <a16:creationId xmlns:a16="http://schemas.microsoft.com/office/drawing/2014/main" id="{8A0472D6-46F7-AB56-C30F-B12C737DCDAD}"/>
              </a:ext>
            </a:extLst>
          </p:cNvPr>
          <p:cNvSpPr txBox="1"/>
          <p:nvPr/>
        </p:nvSpPr>
        <p:spPr>
          <a:xfrm>
            <a:off x="1997528" y="204735"/>
            <a:ext cx="8196943" cy="461665"/>
          </a:xfrm>
          <a:prstGeom prst="rect">
            <a:avLst/>
          </a:prstGeom>
          <a:noFill/>
        </p:spPr>
        <p:txBody>
          <a:bodyPr wrap="square" rtlCol="0">
            <a:spAutoFit/>
          </a:bodyPr>
          <a:lstStyle/>
          <a:p>
            <a:r>
              <a:rPr lang="en-US" sz="2400" b="1" dirty="0"/>
              <a:t>Figure 0.18: Average Subjective Well-Being Index</a:t>
            </a:r>
          </a:p>
        </p:txBody>
      </p:sp>
      <p:sp>
        <p:nvSpPr>
          <p:cNvPr id="6" name="TextBox 5">
            <a:extLst>
              <a:ext uri="{FF2B5EF4-FFF2-40B4-BE49-F238E27FC236}">
                <a16:creationId xmlns:a16="http://schemas.microsoft.com/office/drawing/2014/main" id="{D230F8D6-E7AF-1FF7-DE82-31C1CBF7DCBD}"/>
              </a:ext>
            </a:extLst>
          </p:cNvPr>
          <p:cNvSpPr txBox="1"/>
          <p:nvPr/>
        </p:nvSpPr>
        <p:spPr>
          <a:xfrm>
            <a:off x="3634154" y="5962563"/>
            <a:ext cx="6096000"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Happiness Report 2021.</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91308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1E431-C100-E040-A04D-EF511A2620C0}"/>
              </a:ext>
            </a:extLst>
          </p:cNvPr>
          <p:cNvPicPr>
            <a:picLocks noChangeAspect="1"/>
          </p:cNvPicPr>
          <p:nvPr/>
        </p:nvPicPr>
        <p:blipFill>
          <a:blip r:embed="rId3"/>
          <a:stretch>
            <a:fillRect/>
          </a:stretch>
        </p:blipFill>
        <p:spPr>
          <a:xfrm>
            <a:off x="2907322" y="1067798"/>
            <a:ext cx="7030427" cy="5206002"/>
          </a:xfrm>
          <a:prstGeom prst="rect">
            <a:avLst/>
          </a:prstGeom>
        </p:spPr>
      </p:pic>
      <p:sp>
        <p:nvSpPr>
          <p:cNvPr id="4" name="TextBox 3">
            <a:extLst>
              <a:ext uri="{FF2B5EF4-FFF2-40B4-BE49-F238E27FC236}">
                <a16:creationId xmlns:a16="http://schemas.microsoft.com/office/drawing/2014/main" id="{351CDB15-F9C5-8573-422A-689182B065F6}"/>
              </a:ext>
            </a:extLst>
          </p:cNvPr>
          <p:cNvSpPr txBox="1"/>
          <p:nvPr/>
        </p:nvSpPr>
        <p:spPr>
          <a:xfrm>
            <a:off x="1997528" y="204735"/>
            <a:ext cx="8196943" cy="830997"/>
          </a:xfrm>
          <a:prstGeom prst="rect">
            <a:avLst/>
          </a:prstGeom>
          <a:noFill/>
        </p:spPr>
        <p:txBody>
          <a:bodyPr wrap="square" rtlCol="0">
            <a:spAutoFit/>
          </a:bodyPr>
          <a:lstStyle/>
          <a:p>
            <a:r>
              <a:rPr lang="en-US" sz="2400" b="1" dirty="0"/>
              <a:t>Figure 0.19: Carbon Dioxide Emissions per Capita (Metric Tons per year), 2018</a:t>
            </a:r>
          </a:p>
        </p:txBody>
      </p:sp>
      <p:sp>
        <p:nvSpPr>
          <p:cNvPr id="6" name="TextBox 5">
            <a:extLst>
              <a:ext uri="{FF2B5EF4-FFF2-40B4-BE49-F238E27FC236}">
                <a16:creationId xmlns:a16="http://schemas.microsoft.com/office/drawing/2014/main" id="{26F64423-72DD-1974-C6C4-44B9FD58B88A}"/>
              </a:ext>
            </a:extLst>
          </p:cNvPr>
          <p:cNvSpPr txBox="1"/>
          <p:nvPr/>
        </p:nvSpPr>
        <p:spPr>
          <a:xfrm>
            <a:off x="3126642" y="6195191"/>
            <a:ext cx="6811107" cy="423514"/>
          </a:xfrm>
          <a:prstGeom prst="rect">
            <a:avLst/>
          </a:prstGeom>
          <a:noFill/>
        </p:spPr>
        <p:txBody>
          <a:bodyPr wrap="square">
            <a:spAutoFit/>
          </a:bodyPr>
          <a:lstStyle/>
          <a:p>
            <a:pPr marL="0" marR="0" indent="228600" algn="l">
              <a:lnSpc>
                <a:spcPct val="150000"/>
              </a:lnSpc>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4708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3CAC3-CAD4-658F-4896-E6583E466840}"/>
              </a:ext>
            </a:extLst>
          </p:cNvPr>
          <p:cNvPicPr>
            <a:picLocks noChangeAspect="1"/>
          </p:cNvPicPr>
          <p:nvPr/>
        </p:nvPicPr>
        <p:blipFill>
          <a:blip r:embed="rId3"/>
          <a:stretch>
            <a:fillRect/>
          </a:stretch>
        </p:blipFill>
        <p:spPr>
          <a:xfrm>
            <a:off x="2368062" y="1035733"/>
            <a:ext cx="6389076" cy="4676970"/>
          </a:xfrm>
          <a:prstGeom prst="rect">
            <a:avLst/>
          </a:prstGeom>
        </p:spPr>
      </p:pic>
      <p:sp>
        <p:nvSpPr>
          <p:cNvPr id="4" name="TextBox 3">
            <a:extLst>
              <a:ext uri="{FF2B5EF4-FFF2-40B4-BE49-F238E27FC236}">
                <a16:creationId xmlns:a16="http://schemas.microsoft.com/office/drawing/2014/main" id="{38FD9621-6FC6-420E-1E6E-9C5079FC975D}"/>
              </a:ext>
            </a:extLst>
          </p:cNvPr>
          <p:cNvSpPr txBox="1"/>
          <p:nvPr/>
        </p:nvSpPr>
        <p:spPr>
          <a:xfrm>
            <a:off x="1997528" y="204735"/>
            <a:ext cx="8196943" cy="830997"/>
          </a:xfrm>
          <a:prstGeom prst="rect">
            <a:avLst/>
          </a:prstGeom>
          <a:noFill/>
        </p:spPr>
        <p:txBody>
          <a:bodyPr wrap="square" rtlCol="0">
            <a:spAutoFit/>
          </a:bodyPr>
          <a:lstStyle/>
          <a:p>
            <a:r>
              <a:rPr lang="en-US" sz="2400" b="1" dirty="0"/>
              <a:t>Figure 0.20 Average National Particulate Matter Concentration (Micrograms per Cubic Meter), 2017</a:t>
            </a:r>
          </a:p>
        </p:txBody>
      </p:sp>
      <p:sp>
        <p:nvSpPr>
          <p:cNvPr id="6" name="TextBox 5">
            <a:extLst>
              <a:ext uri="{FF2B5EF4-FFF2-40B4-BE49-F238E27FC236}">
                <a16:creationId xmlns:a16="http://schemas.microsoft.com/office/drawing/2014/main" id="{8A3F4F03-96AA-B5D0-F784-861E27D87D93}"/>
              </a:ext>
            </a:extLst>
          </p:cNvPr>
          <p:cNvSpPr txBox="1"/>
          <p:nvPr/>
        </p:nvSpPr>
        <p:spPr>
          <a:xfrm>
            <a:off x="1359875" y="5796260"/>
            <a:ext cx="9472247" cy="1077218"/>
          </a:xfrm>
          <a:prstGeom prst="rect">
            <a:avLst/>
          </a:prstGeom>
          <a:noFill/>
        </p:spPr>
        <p:txBody>
          <a:bodyPr wrap="square">
            <a:spAutoFit/>
          </a:bodyPr>
          <a:lstStyle/>
          <a:p>
            <a:pPr marL="0" marR="0" indent="228600" algn="just">
              <a:spcBef>
                <a:spcPts val="0"/>
              </a:spcBef>
              <a:spcAft>
                <a:spcPts val="0"/>
              </a:spcAft>
            </a:pPr>
            <a:r>
              <a:rPr lang="en-GB" sz="1600" dirty="0">
                <a:effectLst/>
                <a:ea typeface="Times New Roman" panose="02020603050405020304" pitchFamily="18" charset="0"/>
              </a:rPr>
              <a:t>Data are for particulate matter smaller than 2.5 </a:t>
            </a:r>
            <a:r>
              <a:rPr lang="en-GB" sz="1600" dirty="0" err="1">
                <a:effectLst/>
                <a:ea typeface="Times New Roman" panose="02020603050405020304" pitchFamily="18" charset="0"/>
              </a:rPr>
              <a:t>micrometers</a:t>
            </a:r>
            <a:r>
              <a:rPr lang="en-GB" sz="1600" dirty="0">
                <a:effectLst/>
                <a:ea typeface="Times New Roman" panose="02020603050405020304" pitchFamily="18" charset="0"/>
              </a:rPr>
              <a:t>, referred to as PM2.5. For reference, the European Union pollution standard for average PM2.5 is 25 micrograms/cubic meter (µg/m3); California has a stricter standard of 12 µg/m3.</a:t>
            </a:r>
            <a:endParaRPr lang="en-US" sz="1600" dirty="0">
              <a:effectLst/>
              <a:ea typeface="Times New Roman" panose="02020603050405020304" pitchFamily="18" charset="0"/>
            </a:endParaRPr>
          </a:p>
          <a:p>
            <a:pPr marL="0" marR="0" indent="228600" algn="l">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948398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747</Words>
  <Application>Microsoft Macintosh PowerPoint</Application>
  <PresentationFormat>Widescreen</PresentationFormat>
  <Paragraphs>93</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Pratistha Joshi</dc:creator>
  <cp:lastModifiedBy>Pratistha Joshi</cp:lastModifiedBy>
  <cp:revision>43</cp:revision>
  <dcterms:created xsi:type="dcterms:W3CDTF">2021-08-30T20:08:37Z</dcterms:created>
  <dcterms:modified xsi:type="dcterms:W3CDTF">2022-12-26T13:30:46Z</dcterms:modified>
</cp:coreProperties>
</file>