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notesMasterIdLst>
    <p:notesMasterId r:id="rId31"/>
  </p:notesMasterIdLst>
  <p:sldIdLst>
    <p:sldId id="256" r:id="rId3"/>
    <p:sldId id="257" r:id="rId4"/>
    <p:sldId id="258" r:id="rId5"/>
    <p:sldId id="259" r:id="rId6"/>
    <p:sldId id="260" r:id="rId7"/>
    <p:sldId id="261" r:id="rId8"/>
    <p:sldId id="266" r:id="rId9"/>
    <p:sldId id="267" r:id="rId10"/>
    <p:sldId id="262" r:id="rId11"/>
    <p:sldId id="269" r:id="rId12"/>
    <p:sldId id="263" r:id="rId13"/>
    <p:sldId id="270" r:id="rId14"/>
    <p:sldId id="286" r:id="rId15"/>
    <p:sldId id="264" r:id="rId16"/>
    <p:sldId id="274" r:id="rId17"/>
    <p:sldId id="275" r:id="rId18"/>
    <p:sldId id="276" r:id="rId19"/>
    <p:sldId id="277" r:id="rId20"/>
    <p:sldId id="278" r:id="rId21"/>
    <p:sldId id="279" r:id="rId22"/>
    <p:sldId id="272" r:id="rId23"/>
    <p:sldId id="283" r:id="rId24"/>
    <p:sldId id="287" r:id="rId25"/>
    <p:sldId id="284" r:id="rId26"/>
    <p:sldId id="280" r:id="rId27"/>
    <p:sldId id="281" r:id="rId28"/>
    <p:sldId id="282" r:id="rId29"/>
    <p:sldId id="285"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645A28-8B63-423B-B541-953EB6E69855}" v="3" dt="2022-07-14T02:09:08.4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92" autoAdjust="0"/>
    <p:restoredTop sz="88451" autoAdjust="0"/>
  </p:normalViewPr>
  <p:slideViewPr>
    <p:cSldViewPr snapToGrid="0" snapToObjects="1">
      <p:cViewPr varScale="1">
        <p:scale>
          <a:sx n="59" d="100"/>
          <a:sy n="59" d="100"/>
        </p:scale>
        <p:origin x="1848"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athan Harris" userId="6cf7cbc5d4cae217" providerId="LiveId" clId="{C9645A28-8B63-423B-B541-953EB6E69855}"/>
    <pc:docChg chg="undo custSel modSld">
      <pc:chgData name="Jonathan Harris" userId="6cf7cbc5d4cae217" providerId="LiveId" clId="{C9645A28-8B63-423B-B541-953EB6E69855}" dt="2022-07-14T02:11:19.685" v="147" actId="1076"/>
      <pc:docMkLst>
        <pc:docMk/>
      </pc:docMkLst>
      <pc:sldChg chg="delSp modSp mod">
        <pc:chgData name="Jonathan Harris" userId="6cf7cbc5d4cae217" providerId="LiveId" clId="{C9645A28-8B63-423B-B541-953EB6E69855}" dt="2022-07-14T02:11:19.685" v="147" actId="1076"/>
        <pc:sldMkLst>
          <pc:docMk/>
          <pc:sldMk cId="1288162355" sldId="256"/>
        </pc:sldMkLst>
        <pc:spChg chg="mod">
          <ac:chgData name="Jonathan Harris" userId="6cf7cbc5d4cae217" providerId="LiveId" clId="{C9645A28-8B63-423B-B541-953EB6E69855}" dt="2022-07-14T02:11:19.685" v="147" actId="1076"/>
          <ac:spMkLst>
            <pc:docMk/>
            <pc:sldMk cId="1288162355" sldId="256"/>
            <ac:spMk id="2" creationId="{612A12B4-E694-61F5-34D1-EAB70E511B92}"/>
          </ac:spMkLst>
        </pc:spChg>
        <pc:spChg chg="mod">
          <ac:chgData name="Jonathan Harris" userId="6cf7cbc5d4cae217" providerId="LiveId" clId="{C9645A28-8B63-423B-B541-953EB6E69855}" dt="2022-07-14T02:10:41.700" v="141" actId="20577"/>
          <ac:spMkLst>
            <pc:docMk/>
            <pc:sldMk cId="1288162355" sldId="256"/>
            <ac:spMk id="3" creationId="{E82D2360-3F6B-167C-3FC8-B0130A466936}"/>
          </ac:spMkLst>
        </pc:spChg>
        <pc:picChg chg="del">
          <ac:chgData name="Jonathan Harris" userId="6cf7cbc5d4cae217" providerId="LiveId" clId="{C9645A28-8B63-423B-B541-953EB6E69855}" dt="2022-07-14T02:08:34.947" v="123" actId="478"/>
          <ac:picMkLst>
            <pc:docMk/>
            <pc:sldMk cId="1288162355" sldId="256"/>
            <ac:picMk id="4" creationId="{3079F348-B374-8C8A-1A15-ADFD00F3A1F6}"/>
          </ac:picMkLst>
        </pc:picChg>
      </pc:sldChg>
      <pc:sldChg chg="modSp mod">
        <pc:chgData name="Jonathan Harris" userId="6cf7cbc5d4cae217" providerId="LiveId" clId="{C9645A28-8B63-423B-B541-953EB6E69855}" dt="2022-07-14T02:09:11.380" v="127" actId="20577"/>
        <pc:sldMkLst>
          <pc:docMk/>
          <pc:sldMk cId="436661920" sldId="285"/>
        </pc:sldMkLst>
        <pc:spChg chg="mod">
          <ac:chgData name="Jonathan Harris" userId="6cf7cbc5d4cae217" providerId="LiveId" clId="{C9645A28-8B63-423B-B541-953EB6E69855}" dt="2022-07-14T02:09:11.380" v="127" actId="20577"/>
          <ac:spMkLst>
            <pc:docMk/>
            <pc:sldMk cId="436661920" sldId="285"/>
            <ac:spMk id="3" creationId="{325E7EB3-8763-6E32-5E6F-9F176630801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28" b="1" i="0" u="none" strike="noStrike" baseline="0">
                <a:solidFill>
                  <a:schemeClr val="tx1"/>
                </a:solidFill>
                <a:latin typeface="Helvetica"/>
                <a:ea typeface="Helvetica"/>
                <a:cs typeface="Helvetica"/>
              </a:defRPr>
            </a:pPr>
            <a:r>
              <a:rPr lang="en-US">
                <a:solidFill>
                  <a:schemeClr val="tx1"/>
                </a:solidFill>
              </a:rPr>
              <a:t>Deforestation in the Brazilian Amazon, 2006–2021</a:t>
            </a:r>
          </a:p>
        </c:rich>
      </c:tx>
      <c:overlay val="0"/>
      <c:spPr>
        <a:noFill/>
        <a:ln>
          <a:noFill/>
        </a:ln>
        <a:effectLst/>
      </c:spPr>
    </c:title>
    <c:autoTitleDeleted val="0"/>
    <c:plotArea>
      <c:layout/>
      <c:barChart>
        <c:barDir val="col"/>
        <c:grouping val="clustered"/>
        <c:varyColors val="0"/>
        <c:ser>
          <c:idx val="0"/>
          <c:order val="0"/>
          <c:tx>
            <c:strRef>
              <c:f>Sheet1!$B$1</c:f>
              <c:strCache>
                <c:ptCount val="1"/>
                <c:pt idx="0">
                  <c:v>Sq km</c:v>
                </c:pt>
              </c:strCache>
            </c:strRef>
          </c:tx>
          <c:spPr>
            <a:solidFill>
              <a:srgbClr val="FF0000"/>
            </a:solidFill>
            <a:ln>
              <a:noFill/>
            </a:ln>
            <a:effectLst/>
          </c:spPr>
          <c:invertIfNegative val="0"/>
          <c:cat>
            <c:numRef>
              <c:f>Sheet1!$A$2:$A$17</c:f>
              <c:numCache>
                <c:formatCode>General</c:formatCode>
                <c:ptCount val="16"/>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numCache>
            </c:numRef>
          </c:cat>
          <c:val>
            <c:numRef>
              <c:f>Sheet1!$B$2:$B$17</c:f>
              <c:numCache>
                <c:formatCode>General</c:formatCode>
                <c:ptCount val="16"/>
                <c:pt idx="0">
                  <c:v>14250</c:v>
                </c:pt>
                <c:pt idx="1">
                  <c:v>11700</c:v>
                </c:pt>
                <c:pt idx="2">
                  <c:v>12900</c:v>
                </c:pt>
                <c:pt idx="3">
                  <c:v>7550</c:v>
                </c:pt>
                <c:pt idx="4">
                  <c:v>6900</c:v>
                </c:pt>
                <c:pt idx="5">
                  <c:v>6350</c:v>
                </c:pt>
                <c:pt idx="6">
                  <c:v>4450</c:v>
                </c:pt>
                <c:pt idx="7">
                  <c:v>5900</c:v>
                </c:pt>
                <c:pt idx="8">
                  <c:v>5000</c:v>
                </c:pt>
                <c:pt idx="9">
                  <c:v>6150</c:v>
                </c:pt>
                <c:pt idx="10">
                  <c:v>7900</c:v>
                </c:pt>
                <c:pt idx="11">
                  <c:v>6900</c:v>
                </c:pt>
                <c:pt idx="12">
                  <c:v>7650</c:v>
                </c:pt>
                <c:pt idx="13">
                  <c:v>10100</c:v>
                </c:pt>
                <c:pt idx="14">
                  <c:v>10851</c:v>
                </c:pt>
                <c:pt idx="15">
                  <c:v>13235</c:v>
                </c:pt>
              </c:numCache>
            </c:numRef>
          </c:val>
          <c:extLst>
            <c:ext xmlns:c16="http://schemas.microsoft.com/office/drawing/2014/chart" uri="{C3380CC4-5D6E-409C-BE32-E72D297353CC}">
              <c16:uniqueId val="{00000000-48E8-6246-B17D-23DB0F16397B}"/>
            </c:ext>
          </c:extLst>
        </c:ser>
        <c:dLbls>
          <c:showLegendKey val="0"/>
          <c:showVal val="0"/>
          <c:showCatName val="0"/>
          <c:showSerName val="0"/>
          <c:showPercent val="0"/>
          <c:showBubbleSize val="0"/>
        </c:dLbls>
        <c:gapWidth val="72"/>
        <c:axId val="50352432"/>
        <c:axId val="1"/>
      </c:barChart>
      <c:catAx>
        <c:axId val="50352432"/>
        <c:scaling>
          <c:orientation val="minMax"/>
        </c:scaling>
        <c:delete val="0"/>
        <c:axPos val="b"/>
        <c:numFmt formatCode="General" sourceLinked="1"/>
        <c:majorTickMark val="none"/>
        <c:minorTickMark val="none"/>
        <c:tickLblPos val="nextTo"/>
        <c:spPr>
          <a:noFill/>
          <a:ln w="9448" cap="flat" cmpd="sng" algn="ctr">
            <a:solidFill>
              <a:schemeClr val="tx1">
                <a:lumMod val="15000"/>
                <a:lumOff val="85000"/>
              </a:schemeClr>
            </a:solidFill>
            <a:round/>
          </a:ln>
          <a:effectLst/>
        </c:spPr>
        <c:txPr>
          <a:bodyPr rot="0" vert="horz"/>
          <a:lstStyle/>
          <a:p>
            <a:pPr>
              <a:defRPr sz="1190" b="1" i="0" u="none" strike="noStrike" baseline="0">
                <a:solidFill>
                  <a:srgbClr val="333333"/>
                </a:solidFill>
                <a:latin typeface="Helvetica Light"/>
                <a:ea typeface="Helvetica Light"/>
                <a:cs typeface="Helvetica Light"/>
              </a:defRPr>
            </a:pPr>
            <a:endParaRPr lang="en-US"/>
          </a:p>
        </c:txPr>
        <c:crossAx val="1"/>
        <c:crosses val="autoZero"/>
        <c:auto val="1"/>
        <c:lblAlgn val="ctr"/>
        <c:lblOffset val="100"/>
        <c:tickLblSkip val="2"/>
        <c:noMultiLvlLbl val="0"/>
      </c:catAx>
      <c:valAx>
        <c:axId val="1"/>
        <c:scaling>
          <c:orientation val="minMax"/>
        </c:scaling>
        <c:delete val="0"/>
        <c:axPos val="l"/>
        <c:majorGridlines>
          <c:spPr>
            <a:ln w="9448" cap="flat" cmpd="sng" algn="ctr">
              <a:solidFill>
                <a:schemeClr val="tx1">
                  <a:lumMod val="15000"/>
                  <a:lumOff val="85000"/>
                </a:schemeClr>
              </a:solidFill>
              <a:round/>
            </a:ln>
            <a:effectLst/>
          </c:spPr>
        </c:majorGridlines>
        <c:title>
          <c:tx>
            <c:rich>
              <a:bodyPr/>
              <a:lstStyle/>
              <a:p>
                <a:pPr>
                  <a:defRPr sz="1190" b="1" i="0" u="none" strike="noStrike" baseline="0">
                    <a:solidFill>
                      <a:srgbClr val="333333"/>
                    </a:solidFill>
                    <a:latin typeface="Helvetica Light"/>
                    <a:ea typeface="Helvetica Light"/>
                    <a:cs typeface="Helvetica Light"/>
                  </a:defRPr>
                </a:pPr>
                <a:r>
                  <a:rPr lang="en-US" b="1"/>
                  <a:t>Sq km</a:t>
                </a:r>
              </a:p>
            </c:rich>
          </c:tx>
          <c:layout>
            <c:manualLayout>
              <c:xMode val="edge"/>
              <c:yMode val="edge"/>
              <c:x val="1.2681194455956165E-2"/>
              <c:y val="0.45912832517556923"/>
            </c:manualLayout>
          </c:layout>
          <c:overlay val="0"/>
          <c:spPr>
            <a:noFill/>
            <a:ln>
              <a:noFill/>
            </a:ln>
            <a:effectLst/>
          </c:spPr>
        </c:title>
        <c:numFmt formatCode="General" sourceLinked="1"/>
        <c:majorTickMark val="out"/>
        <c:minorTickMark val="none"/>
        <c:tickLblPos val="nextTo"/>
        <c:spPr>
          <a:noFill/>
          <a:ln>
            <a:noFill/>
          </a:ln>
          <a:effectLst/>
        </c:spPr>
        <c:txPr>
          <a:bodyPr rot="0" vert="horz"/>
          <a:lstStyle/>
          <a:p>
            <a:pPr>
              <a:defRPr sz="1190" b="1" i="0" u="none" strike="noStrike" baseline="0">
                <a:solidFill>
                  <a:srgbClr val="333333"/>
                </a:solidFill>
                <a:latin typeface="Helvetica Light"/>
                <a:ea typeface="Helvetica Light"/>
                <a:cs typeface="Helvetica Light"/>
              </a:defRPr>
            </a:pPr>
            <a:endParaRPr lang="en-US"/>
          </a:p>
        </c:txPr>
        <c:crossAx val="50352432"/>
        <c:crosses val="autoZero"/>
        <c:crossBetween val="between"/>
      </c:valAx>
      <c:spPr>
        <a:noFill/>
        <a:ln w="25196">
          <a:noFill/>
        </a:ln>
      </c:spPr>
    </c:plotArea>
    <c:plotVisOnly val="1"/>
    <c:dispBlanksAs val="gap"/>
    <c:showDLblsOverMax val="0"/>
  </c:chart>
  <c:spPr>
    <a:noFill/>
    <a:ln>
      <a:noFill/>
    </a:ln>
    <a:effectLst/>
  </c:spPr>
  <c:txPr>
    <a:bodyPr/>
    <a:lstStyle/>
    <a:p>
      <a:pPr>
        <a:defRPr sz="1190" b="0" i="0" u="none" strike="noStrike" baseline="0">
          <a:solidFill>
            <a:srgbClr val="000000"/>
          </a:solidFill>
          <a:latin typeface="Helvetica"/>
          <a:ea typeface="Helvetica"/>
          <a:cs typeface="Helvetica"/>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E1773E-907C-4A1E-ABBC-2189DB55A834}" type="datetimeFigureOut">
              <a:rPr lang="en-US" smtClean="0"/>
              <a:t>7/13/2022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EB211B-B476-432E-8D27-0B09193CF5D9}" type="slidenum">
              <a:rPr lang="en-US" smtClean="0"/>
              <a:t>‹#›</a:t>
            </a:fld>
            <a:endParaRPr lang="en-US"/>
          </a:p>
        </p:txBody>
      </p:sp>
    </p:spTree>
    <p:extLst>
      <p:ext uri="{BB962C8B-B14F-4D97-AF65-F5344CB8AC3E}">
        <p14:creationId xmlns:p14="http://schemas.microsoft.com/office/powerpoint/2010/main" val="357985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sites.tufts.edu/gdae/conferences-panels-and-events/"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This presentation is based on a policy brief available on our website, and teaching modules on forests, soils, and climate, forthcoming this summer. Sign up for our mailing list at https://sites.tufts.edu/gdae for updates. </a:t>
            </a:r>
            <a:endParaRPr lang="en-US" dirty="0"/>
          </a:p>
        </p:txBody>
      </p:sp>
      <p:sp>
        <p:nvSpPr>
          <p:cNvPr id="4" name="Slide Number Placeholder 3"/>
          <p:cNvSpPr>
            <a:spLocks noGrp="1"/>
          </p:cNvSpPr>
          <p:nvPr>
            <p:ph type="sldNum" sz="quarter" idx="5"/>
          </p:nvPr>
        </p:nvSpPr>
        <p:spPr/>
        <p:txBody>
          <a:bodyPr/>
          <a:lstStyle/>
          <a:p>
            <a:fld id="{3EEB211B-B476-432E-8D27-0B09193CF5D9}" type="slidenum">
              <a:rPr lang="en-US" smtClean="0"/>
              <a:t>1</a:t>
            </a:fld>
            <a:endParaRPr lang="en-US"/>
          </a:p>
        </p:txBody>
      </p:sp>
    </p:spTree>
    <p:extLst>
      <p:ext uri="{BB962C8B-B14F-4D97-AF65-F5344CB8AC3E}">
        <p14:creationId xmlns:p14="http://schemas.microsoft.com/office/powerpoint/2010/main" val="3819447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It has been widely discussed that the carbon emissions reduction pledges by countries at the Glasgow COP26 conference fall well short of what is needed to hold warming to 1.5 or even 2.0 degrees C.</a:t>
            </a:r>
          </a:p>
          <a:p>
            <a:endParaRPr lang="en-US" dirty="0"/>
          </a:p>
        </p:txBody>
      </p:sp>
      <p:sp>
        <p:nvSpPr>
          <p:cNvPr id="4" name="Slide Number Placeholder 3"/>
          <p:cNvSpPr>
            <a:spLocks noGrp="1"/>
          </p:cNvSpPr>
          <p:nvPr>
            <p:ph type="sldNum" sz="quarter" idx="5"/>
          </p:nvPr>
        </p:nvSpPr>
        <p:spPr/>
        <p:txBody>
          <a:bodyPr/>
          <a:lstStyle/>
          <a:p>
            <a:fld id="{3EEB211B-B476-432E-8D27-0B09193CF5D9}" type="slidenum">
              <a:rPr lang="en-US" smtClean="0"/>
              <a:t>2</a:t>
            </a:fld>
            <a:endParaRPr lang="en-US"/>
          </a:p>
        </p:txBody>
      </p:sp>
    </p:spTree>
    <p:extLst>
      <p:ext uri="{BB962C8B-B14F-4D97-AF65-F5344CB8AC3E}">
        <p14:creationId xmlns:p14="http://schemas.microsoft.com/office/powerpoint/2010/main" val="3834833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President of the conference, Alok Sharma, acknowledged this “vast gap” between commitments and requirements. </a:t>
            </a:r>
          </a:p>
          <a:p>
            <a:endParaRPr lang="en-US" dirty="0"/>
          </a:p>
        </p:txBody>
      </p:sp>
      <p:sp>
        <p:nvSpPr>
          <p:cNvPr id="4" name="Slide Number Placeholder 3"/>
          <p:cNvSpPr>
            <a:spLocks noGrp="1"/>
          </p:cNvSpPr>
          <p:nvPr>
            <p:ph type="sldNum" sz="quarter" idx="5"/>
          </p:nvPr>
        </p:nvSpPr>
        <p:spPr/>
        <p:txBody>
          <a:bodyPr/>
          <a:lstStyle/>
          <a:p>
            <a:fld id="{3EEB211B-B476-432E-8D27-0B09193CF5D9}" type="slidenum">
              <a:rPr lang="en-US" smtClean="0"/>
              <a:t>3</a:t>
            </a:fld>
            <a:endParaRPr lang="en-US"/>
          </a:p>
        </p:txBody>
      </p:sp>
    </p:spTree>
    <p:extLst>
      <p:ext uri="{BB962C8B-B14F-4D97-AF65-F5344CB8AC3E}">
        <p14:creationId xmlns:p14="http://schemas.microsoft.com/office/powerpoint/2010/main" val="2349536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conference did commit to reduce fossil fuel use, update commitments annually, mobilize $100 billion a year for mitigation and $40 billion for adaptation,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reduce methane emissions by 30% by 2030, and end deforestation by 2030.  But how realistic are these commitments?</a:t>
            </a:r>
          </a:p>
          <a:p>
            <a:endParaRPr lang="en-US" dirty="0"/>
          </a:p>
        </p:txBody>
      </p:sp>
      <p:sp>
        <p:nvSpPr>
          <p:cNvPr id="4" name="Slide Number Placeholder 3"/>
          <p:cNvSpPr>
            <a:spLocks noGrp="1"/>
          </p:cNvSpPr>
          <p:nvPr>
            <p:ph type="sldNum" sz="quarter" idx="5"/>
          </p:nvPr>
        </p:nvSpPr>
        <p:spPr/>
        <p:txBody>
          <a:bodyPr/>
          <a:lstStyle/>
          <a:p>
            <a:fld id="{3EEB211B-B476-432E-8D27-0B09193CF5D9}" type="slidenum">
              <a:rPr lang="en-US" smtClean="0"/>
              <a:t>4</a:t>
            </a:fld>
            <a:endParaRPr lang="en-US"/>
          </a:p>
        </p:txBody>
      </p:sp>
    </p:spTree>
    <p:extLst>
      <p:ext uri="{BB962C8B-B14F-4D97-AF65-F5344CB8AC3E}">
        <p14:creationId xmlns:p14="http://schemas.microsoft.com/office/powerpoint/2010/main" val="2423876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Crucial to any chance of meeting the commitments and filling the gap is maximizing carbon storage in forests, wetlands, and soils.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 minimum, this means protecting current essential carbon storage in areas that are vulnerable and, if compromised, will be difficult or impossible to recover.  </a:t>
            </a:r>
          </a:p>
          <a:p>
            <a:endParaRPr lang="en-US" dirty="0"/>
          </a:p>
        </p:txBody>
      </p:sp>
      <p:sp>
        <p:nvSpPr>
          <p:cNvPr id="4" name="Slide Number Placeholder 3"/>
          <p:cNvSpPr>
            <a:spLocks noGrp="1"/>
          </p:cNvSpPr>
          <p:nvPr>
            <p:ph type="sldNum" sz="quarter" idx="5"/>
          </p:nvPr>
        </p:nvSpPr>
        <p:spPr/>
        <p:txBody>
          <a:bodyPr/>
          <a:lstStyle/>
          <a:p>
            <a:fld id="{3EEB211B-B476-432E-8D27-0B09193CF5D9}" type="slidenum">
              <a:rPr lang="en-US" smtClean="0"/>
              <a:t>5</a:t>
            </a:fld>
            <a:endParaRPr lang="en-US"/>
          </a:p>
        </p:txBody>
      </p:sp>
    </p:spTree>
    <p:extLst>
      <p:ext uri="{BB962C8B-B14F-4D97-AF65-F5344CB8AC3E}">
        <p14:creationId xmlns:p14="http://schemas.microsoft.com/office/powerpoint/2010/main" val="1723516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But currently critical tropical forest areas in South America and Africa are being rapidly depleted.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Asian forest loss is masked by afforestation and reforestation gains, but many of these are of poor ecological quality compared to the primary forest that is being lost.</a:t>
            </a:r>
          </a:p>
          <a:p>
            <a:endParaRPr lang="en-US" dirty="0"/>
          </a:p>
        </p:txBody>
      </p:sp>
      <p:sp>
        <p:nvSpPr>
          <p:cNvPr id="4" name="Slide Number Placeholder 3"/>
          <p:cNvSpPr>
            <a:spLocks noGrp="1"/>
          </p:cNvSpPr>
          <p:nvPr>
            <p:ph type="sldNum" sz="quarter" idx="5"/>
          </p:nvPr>
        </p:nvSpPr>
        <p:spPr/>
        <p:txBody>
          <a:bodyPr/>
          <a:lstStyle/>
          <a:p>
            <a:fld id="{3EEB211B-B476-432E-8D27-0B09193CF5D9}" type="slidenum">
              <a:rPr lang="en-US" smtClean="0"/>
              <a:t>6</a:t>
            </a:fld>
            <a:endParaRPr lang="en-US"/>
          </a:p>
        </p:txBody>
      </p:sp>
    </p:spTree>
    <p:extLst>
      <p:ext uri="{BB962C8B-B14F-4D97-AF65-F5344CB8AC3E}">
        <p14:creationId xmlns:p14="http://schemas.microsoft.com/office/powerpoint/2010/main" val="3944243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Intact forests are declining everywhere, often at rapid rates.</a:t>
            </a:r>
          </a:p>
          <a:p>
            <a:endParaRPr lang="en-US" dirty="0"/>
          </a:p>
        </p:txBody>
      </p:sp>
      <p:sp>
        <p:nvSpPr>
          <p:cNvPr id="4" name="Slide Number Placeholder 3"/>
          <p:cNvSpPr>
            <a:spLocks noGrp="1"/>
          </p:cNvSpPr>
          <p:nvPr>
            <p:ph type="sldNum" sz="quarter" idx="5"/>
          </p:nvPr>
        </p:nvSpPr>
        <p:spPr/>
        <p:txBody>
          <a:bodyPr/>
          <a:lstStyle/>
          <a:p>
            <a:fld id="{3EEB211B-B476-432E-8D27-0B09193CF5D9}" type="slidenum">
              <a:rPr lang="en-US" smtClean="0"/>
              <a:t>7</a:t>
            </a:fld>
            <a:endParaRPr lang="en-US"/>
          </a:p>
        </p:txBody>
      </p:sp>
    </p:spTree>
    <p:extLst>
      <p:ext uri="{BB962C8B-B14F-4D97-AF65-F5344CB8AC3E}">
        <p14:creationId xmlns:p14="http://schemas.microsoft.com/office/powerpoint/2010/main" val="2588206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Deforestation in the Amazon declined from 2006 to about 2014 as a result of government policy,</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but has since increased with the Bolsonaro government committed to extensive forest exploitation.</a:t>
            </a:r>
            <a:endParaRPr lang="en-US" dirty="0"/>
          </a:p>
        </p:txBody>
      </p:sp>
      <p:sp>
        <p:nvSpPr>
          <p:cNvPr id="4" name="Slide Number Placeholder 3"/>
          <p:cNvSpPr>
            <a:spLocks noGrp="1"/>
          </p:cNvSpPr>
          <p:nvPr>
            <p:ph type="sldNum" sz="quarter" idx="5"/>
          </p:nvPr>
        </p:nvSpPr>
        <p:spPr/>
        <p:txBody>
          <a:bodyPr/>
          <a:lstStyle/>
          <a:p>
            <a:fld id="{3EEB211B-B476-432E-8D27-0B09193CF5D9}" type="slidenum">
              <a:rPr lang="en-US" smtClean="0"/>
              <a:t>8</a:t>
            </a:fld>
            <a:endParaRPr lang="en-US"/>
          </a:p>
        </p:txBody>
      </p:sp>
    </p:spTree>
    <p:extLst>
      <p:ext uri="{BB962C8B-B14F-4D97-AF65-F5344CB8AC3E}">
        <p14:creationId xmlns:p14="http://schemas.microsoft.com/office/powerpoint/2010/main" val="2351087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Public and private pledges to end deforestation amount to about $20 billion over the four years between 2021 and 2025.</a:t>
            </a:r>
          </a:p>
          <a:p>
            <a:endParaRPr lang="en-US" dirty="0"/>
          </a:p>
        </p:txBody>
      </p:sp>
      <p:sp>
        <p:nvSpPr>
          <p:cNvPr id="4" name="Slide Number Placeholder 3"/>
          <p:cNvSpPr>
            <a:spLocks noGrp="1"/>
          </p:cNvSpPr>
          <p:nvPr>
            <p:ph type="sldNum" sz="quarter" idx="5"/>
          </p:nvPr>
        </p:nvSpPr>
        <p:spPr/>
        <p:txBody>
          <a:bodyPr/>
          <a:lstStyle/>
          <a:p>
            <a:fld id="{3EEB211B-B476-432E-8D27-0B09193CF5D9}" type="slidenum">
              <a:rPr lang="en-US" smtClean="0"/>
              <a:t>9</a:t>
            </a:fld>
            <a:endParaRPr lang="en-US"/>
          </a:p>
        </p:txBody>
      </p:sp>
    </p:spTree>
    <p:extLst>
      <p:ext uri="{BB962C8B-B14F-4D97-AF65-F5344CB8AC3E}">
        <p14:creationId xmlns:p14="http://schemas.microsoft.com/office/powerpoint/2010/main" val="11266627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But these pledged amounts, even if fulfilled, are dwarfed by the scale of global subsidies for fossil fuels and destructive biofuels</a:t>
            </a:r>
          </a:p>
          <a:p>
            <a:endParaRPr lang="en-US" dirty="0"/>
          </a:p>
        </p:txBody>
      </p:sp>
      <p:sp>
        <p:nvSpPr>
          <p:cNvPr id="4" name="Slide Number Placeholder 3"/>
          <p:cNvSpPr>
            <a:spLocks noGrp="1"/>
          </p:cNvSpPr>
          <p:nvPr>
            <p:ph type="sldNum" sz="quarter" idx="5"/>
          </p:nvPr>
        </p:nvSpPr>
        <p:spPr/>
        <p:txBody>
          <a:bodyPr/>
          <a:lstStyle/>
          <a:p>
            <a:fld id="{3EEB211B-B476-432E-8D27-0B09193CF5D9}" type="slidenum">
              <a:rPr lang="en-US" smtClean="0"/>
              <a:t>10</a:t>
            </a:fld>
            <a:endParaRPr lang="en-US"/>
          </a:p>
        </p:txBody>
      </p:sp>
    </p:spTree>
    <p:extLst>
      <p:ext uri="{BB962C8B-B14F-4D97-AF65-F5344CB8AC3E}">
        <p14:creationId xmlns:p14="http://schemas.microsoft.com/office/powerpoint/2010/main" val="6025461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Pledging to plant trees in popular, but far less effective than preserving and expanding existing forests, called “proforestation” by GDAE Co-Director William Moomaw. </a:t>
            </a:r>
          </a:p>
          <a:p>
            <a:endParaRPr lang="en-US" dirty="0"/>
          </a:p>
        </p:txBody>
      </p:sp>
      <p:sp>
        <p:nvSpPr>
          <p:cNvPr id="4" name="Slide Number Placeholder 3"/>
          <p:cNvSpPr>
            <a:spLocks noGrp="1"/>
          </p:cNvSpPr>
          <p:nvPr>
            <p:ph type="sldNum" sz="quarter" idx="5"/>
          </p:nvPr>
        </p:nvSpPr>
        <p:spPr/>
        <p:txBody>
          <a:bodyPr/>
          <a:lstStyle/>
          <a:p>
            <a:fld id="{3EEB211B-B476-432E-8D27-0B09193CF5D9}" type="slidenum">
              <a:rPr lang="en-US" smtClean="0"/>
              <a:t>11</a:t>
            </a:fld>
            <a:endParaRPr lang="en-US"/>
          </a:p>
        </p:txBody>
      </p:sp>
    </p:spTree>
    <p:extLst>
      <p:ext uri="{BB962C8B-B14F-4D97-AF65-F5344CB8AC3E}">
        <p14:creationId xmlns:p14="http://schemas.microsoft.com/office/powerpoint/2010/main" val="19131261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largest trees are the best at storing carbon, but also potentially the most vulnerable, and their loss cannot be compensated for by tree planting programs.</a:t>
            </a:r>
          </a:p>
          <a:p>
            <a:endParaRPr lang="en-US" dirty="0"/>
          </a:p>
        </p:txBody>
      </p:sp>
      <p:sp>
        <p:nvSpPr>
          <p:cNvPr id="4" name="Slide Number Placeholder 3"/>
          <p:cNvSpPr>
            <a:spLocks noGrp="1"/>
          </p:cNvSpPr>
          <p:nvPr>
            <p:ph type="sldNum" sz="quarter" idx="5"/>
          </p:nvPr>
        </p:nvSpPr>
        <p:spPr/>
        <p:txBody>
          <a:bodyPr/>
          <a:lstStyle/>
          <a:p>
            <a:fld id="{3EEB211B-B476-432E-8D27-0B09193CF5D9}" type="slidenum">
              <a:rPr lang="en-US" smtClean="0"/>
              <a:t>12</a:t>
            </a:fld>
            <a:endParaRPr lang="en-US"/>
          </a:p>
        </p:txBody>
      </p:sp>
    </p:spTree>
    <p:extLst>
      <p:ext uri="{BB962C8B-B14F-4D97-AF65-F5344CB8AC3E}">
        <p14:creationId xmlns:p14="http://schemas.microsoft.com/office/powerpoint/2010/main" val="8749392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Some reforestation programs promoting natural forest, not plantations, are effective but must be properly monitored and verified for the long term.  </a:t>
            </a:r>
          </a:p>
          <a:p>
            <a:endParaRPr lang="en-US" dirty="0"/>
          </a:p>
        </p:txBody>
      </p:sp>
      <p:sp>
        <p:nvSpPr>
          <p:cNvPr id="4" name="Slide Number Placeholder 3"/>
          <p:cNvSpPr>
            <a:spLocks noGrp="1"/>
          </p:cNvSpPr>
          <p:nvPr>
            <p:ph type="sldNum" sz="quarter" idx="5"/>
          </p:nvPr>
        </p:nvSpPr>
        <p:spPr/>
        <p:txBody>
          <a:bodyPr/>
          <a:lstStyle/>
          <a:p>
            <a:fld id="{3EEB211B-B476-432E-8D27-0B09193CF5D9}" type="slidenum">
              <a:rPr lang="en-US" smtClean="0"/>
              <a:t>13</a:t>
            </a:fld>
            <a:endParaRPr lang="en-US"/>
          </a:p>
        </p:txBody>
      </p:sp>
    </p:spTree>
    <p:extLst>
      <p:ext uri="{BB962C8B-B14F-4D97-AF65-F5344CB8AC3E}">
        <p14:creationId xmlns:p14="http://schemas.microsoft.com/office/powerpoint/2010/main" val="14030751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Wetlands provide the most effective carbon storage per acre but are also highly vulnerable and need national and international protection.</a:t>
            </a:r>
          </a:p>
          <a:p>
            <a:endParaRPr lang="en-US" dirty="0"/>
          </a:p>
        </p:txBody>
      </p:sp>
      <p:sp>
        <p:nvSpPr>
          <p:cNvPr id="4" name="Slide Number Placeholder 3"/>
          <p:cNvSpPr>
            <a:spLocks noGrp="1"/>
          </p:cNvSpPr>
          <p:nvPr>
            <p:ph type="sldNum" sz="quarter" idx="5"/>
          </p:nvPr>
        </p:nvSpPr>
        <p:spPr/>
        <p:txBody>
          <a:bodyPr/>
          <a:lstStyle/>
          <a:p>
            <a:fld id="{3EEB211B-B476-432E-8D27-0B09193CF5D9}" type="slidenum">
              <a:rPr lang="en-US" smtClean="0"/>
              <a:t>14</a:t>
            </a:fld>
            <a:endParaRPr lang="en-US"/>
          </a:p>
        </p:txBody>
      </p:sp>
    </p:spTree>
    <p:extLst>
      <p:ext uri="{BB962C8B-B14F-4D97-AF65-F5344CB8AC3E}">
        <p14:creationId xmlns:p14="http://schemas.microsoft.com/office/powerpoint/2010/main" val="16760594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world’s soils store more carbon than the atmosphere and plants combined, with over half of the soil organic carbon stock in just five countries. </a:t>
            </a:r>
          </a:p>
          <a:p>
            <a:endParaRPr lang="en-US" dirty="0"/>
          </a:p>
        </p:txBody>
      </p:sp>
      <p:sp>
        <p:nvSpPr>
          <p:cNvPr id="4" name="Slide Number Placeholder 3"/>
          <p:cNvSpPr>
            <a:spLocks noGrp="1"/>
          </p:cNvSpPr>
          <p:nvPr>
            <p:ph type="sldNum" sz="quarter" idx="5"/>
          </p:nvPr>
        </p:nvSpPr>
        <p:spPr/>
        <p:txBody>
          <a:bodyPr/>
          <a:lstStyle/>
          <a:p>
            <a:fld id="{3EEB211B-B476-432E-8D27-0B09193CF5D9}" type="slidenum">
              <a:rPr lang="en-US" smtClean="0"/>
              <a:t>15</a:t>
            </a:fld>
            <a:endParaRPr lang="en-US"/>
          </a:p>
        </p:txBody>
      </p:sp>
    </p:spTree>
    <p:extLst>
      <p:ext uri="{BB962C8B-B14F-4D97-AF65-F5344CB8AC3E}">
        <p14:creationId xmlns:p14="http://schemas.microsoft.com/office/powerpoint/2010/main" val="15178871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Soil degradation is widespread, but with good policies the soil organic carbon stock in degraded soils can be rebuilt.</a:t>
            </a:r>
          </a:p>
          <a:p>
            <a:endParaRPr lang="en-US" dirty="0"/>
          </a:p>
        </p:txBody>
      </p:sp>
      <p:sp>
        <p:nvSpPr>
          <p:cNvPr id="4" name="Slide Number Placeholder 3"/>
          <p:cNvSpPr>
            <a:spLocks noGrp="1"/>
          </p:cNvSpPr>
          <p:nvPr>
            <p:ph type="sldNum" sz="quarter" idx="5"/>
          </p:nvPr>
        </p:nvSpPr>
        <p:spPr/>
        <p:txBody>
          <a:bodyPr/>
          <a:lstStyle/>
          <a:p>
            <a:fld id="{3EEB211B-B476-432E-8D27-0B09193CF5D9}" type="slidenum">
              <a:rPr lang="en-US" smtClean="0"/>
              <a:t>16</a:t>
            </a:fld>
            <a:endParaRPr lang="en-US"/>
          </a:p>
        </p:txBody>
      </p:sp>
    </p:spTree>
    <p:extLst>
      <p:ext uri="{BB962C8B-B14F-4D97-AF65-F5344CB8AC3E}">
        <p14:creationId xmlns:p14="http://schemas.microsoft.com/office/powerpoint/2010/main" val="27448349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Good policies can also reverse the many other ways that current intensive agriculture is leading to climate and ecological damage,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including land use change, water, potassium, and nitrogen cycles.</a:t>
            </a:r>
          </a:p>
          <a:p>
            <a:endParaRPr lang="en-US" dirty="0"/>
          </a:p>
        </p:txBody>
      </p:sp>
      <p:sp>
        <p:nvSpPr>
          <p:cNvPr id="4" name="Slide Number Placeholder 3"/>
          <p:cNvSpPr>
            <a:spLocks noGrp="1"/>
          </p:cNvSpPr>
          <p:nvPr>
            <p:ph type="sldNum" sz="quarter" idx="5"/>
          </p:nvPr>
        </p:nvSpPr>
        <p:spPr/>
        <p:txBody>
          <a:bodyPr/>
          <a:lstStyle/>
          <a:p>
            <a:fld id="{3EEB211B-B476-432E-8D27-0B09193CF5D9}" type="slidenum">
              <a:rPr lang="en-US" smtClean="0"/>
              <a:t>17</a:t>
            </a:fld>
            <a:endParaRPr lang="en-US"/>
          </a:p>
        </p:txBody>
      </p:sp>
    </p:spTree>
    <p:extLst>
      <p:ext uri="{BB962C8B-B14F-4D97-AF65-F5344CB8AC3E}">
        <p14:creationId xmlns:p14="http://schemas.microsoft.com/office/powerpoint/2010/main" val="24073586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Properly managed, the ecological services of healthy soils include food and nutritional security, biodiversity, water purification and renewability, carbon sequestration, and air quality.</a:t>
            </a:r>
          </a:p>
          <a:p>
            <a:endParaRPr lang="en-US" dirty="0"/>
          </a:p>
        </p:txBody>
      </p:sp>
      <p:sp>
        <p:nvSpPr>
          <p:cNvPr id="4" name="Slide Number Placeholder 3"/>
          <p:cNvSpPr>
            <a:spLocks noGrp="1"/>
          </p:cNvSpPr>
          <p:nvPr>
            <p:ph type="sldNum" sz="quarter" idx="5"/>
          </p:nvPr>
        </p:nvSpPr>
        <p:spPr/>
        <p:txBody>
          <a:bodyPr/>
          <a:lstStyle/>
          <a:p>
            <a:fld id="{3EEB211B-B476-432E-8D27-0B09193CF5D9}" type="slidenum">
              <a:rPr lang="en-US" smtClean="0"/>
              <a:t>18</a:t>
            </a:fld>
            <a:endParaRPr lang="en-US"/>
          </a:p>
        </p:txBody>
      </p:sp>
    </p:spTree>
    <p:extLst>
      <p:ext uri="{BB962C8B-B14F-4D97-AF65-F5344CB8AC3E}">
        <p14:creationId xmlns:p14="http://schemas.microsoft.com/office/powerpoint/2010/main" val="16108014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Soils and vegetation have a theoretical potential to absorb up to 333 Gigatons of carbon, the equivalent of 156 parts per million CO</a:t>
            </a:r>
            <a:r>
              <a:rPr lang="en-US" sz="18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1800" dirty="0">
                <a:effectLst/>
                <a:latin typeface="Calibri" panose="020F0502020204030204" pitchFamily="34" charset="0"/>
                <a:ea typeface="Calibri" panose="020F0502020204030204" pitchFamily="34" charset="0"/>
                <a:cs typeface="Times New Roman" panose="02020603050405020304" pitchFamily="18" charset="0"/>
              </a:rPr>
              <a:t> between now and 2100.</a:t>
            </a:r>
          </a:p>
          <a:p>
            <a:endParaRPr lang="en-US" dirty="0"/>
          </a:p>
        </p:txBody>
      </p:sp>
      <p:sp>
        <p:nvSpPr>
          <p:cNvPr id="4" name="Slide Number Placeholder 3"/>
          <p:cNvSpPr>
            <a:spLocks noGrp="1"/>
          </p:cNvSpPr>
          <p:nvPr>
            <p:ph type="sldNum" sz="quarter" idx="5"/>
          </p:nvPr>
        </p:nvSpPr>
        <p:spPr/>
        <p:txBody>
          <a:bodyPr/>
          <a:lstStyle/>
          <a:p>
            <a:fld id="{3EEB211B-B476-432E-8D27-0B09193CF5D9}" type="slidenum">
              <a:rPr lang="en-US" smtClean="0"/>
              <a:t>19</a:t>
            </a:fld>
            <a:endParaRPr lang="en-US"/>
          </a:p>
        </p:txBody>
      </p:sp>
    </p:spTree>
    <p:extLst>
      <p:ext uri="{BB962C8B-B14F-4D97-AF65-F5344CB8AC3E}">
        <p14:creationId xmlns:p14="http://schemas.microsoft.com/office/powerpoint/2010/main" val="8733099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Crucially, healthy soils policies would also increase crop yields, helping to avert global food crisis.</a:t>
            </a:r>
          </a:p>
          <a:p>
            <a:endParaRPr lang="en-US" dirty="0"/>
          </a:p>
        </p:txBody>
      </p:sp>
      <p:sp>
        <p:nvSpPr>
          <p:cNvPr id="4" name="Slide Number Placeholder 3"/>
          <p:cNvSpPr>
            <a:spLocks noGrp="1"/>
          </p:cNvSpPr>
          <p:nvPr>
            <p:ph type="sldNum" sz="quarter" idx="5"/>
          </p:nvPr>
        </p:nvSpPr>
        <p:spPr/>
        <p:txBody>
          <a:bodyPr/>
          <a:lstStyle/>
          <a:p>
            <a:fld id="{3EEB211B-B476-432E-8D27-0B09193CF5D9}" type="slidenum">
              <a:rPr lang="en-US" smtClean="0"/>
              <a:t>20</a:t>
            </a:fld>
            <a:endParaRPr lang="en-US"/>
          </a:p>
        </p:txBody>
      </p:sp>
    </p:spTree>
    <p:extLst>
      <p:ext uri="{BB962C8B-B14F-4D97-AF65-F5344CB8AC3E}">
        <p14:creationId xmlns:p14="http://schemas.microsoft.com/office/powerpoint/2010/main" val="26424612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Organizations working to promote healthy soils policies include the international 4 per 1000 initiative,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deriving its name from the goal of increasing social carbon by 0.4% per year to fill the carbon sequestration gap</a:t>
            </a:r>
          </a:p>
          <a:p>
            <a:endParaRPr lang="en-US" dirty="0"/>
          </a:p>
        </p:txBody>
      </p:sp>
      <p:sp>
        <p:nvSpPr>
          <p:cNvPr id="4" name="Slide Number Placeholder 3"/>
          <p:cNvSpPr>
            <a:spLocks noGrp="1"/>
          </p:cNvSpPr>
          <p:nvPr>
            <p:ph type="sldNum" sz="quarter" idx="5"/>
          </p:nvPr>
        </p:nvSpPr>
        <p:spPr/>
        <p:txBody>
          <a:bodyPr/>
          <a:lstStyle/>
          <a:p>
            <a:fld id="{3EEB211B-B476-432E-8D27-0B09193CF5D9}" type="slidenum">
              <a:rPr lang="en-US" smtClean="0"/>
              <a:t>21</a:t>
            </a:fld>
            <a:endParaRPr lang="en-US"/>
          </a:p>
        </p:txBody>
      </p:sp>
    </p:spTree>
    <p:extLst>
      <p:ext uri="{BB962C8B-B14F-4D97-AF65-F5344CB8AC3E}">
        <p14:creationId xmlns:p14="http://schemas.microsoft.com/office/powerpoint/2010/main" val="28666538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Local organizations such as the Northeast Healthy Soil Network (check our website </a:t>
            </a:r>
            <a:r>
              <a:rPr lang="en-US" sz="2800" dirty="0">
                <a:hlinkClick r:id="rId3"/>
              </a:rPr>
              <a:t>Northeast Healthy Soil Network Conferences – Global Development And Environment Institute (tufts.edu)</a:t>
            </a:r>
            <a:r>
              <a:rPr lang="en-US" sz="2800" dirty="0"/>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for recent activities). </a:t>
            </a:r>
          </a:p>
          <a:p>
            <a:endParaRPr lang="en-US" dirty="0"/>
          </a:p>
        </p:txBody>
      </p:sp>
      <p:sp>
        <p:nvSpPr>
          <p:cNvPr id="4" name="Slide Number Placeholder 3"/>
          <p:cNvSpPr>
            <a:spLocks noGrp="1"/>
          </p:cNvSpPr>
          <p:nvPr>
            <p:ph type="sldNum" sz="quarter" idx="5"/>
          </p:nvPr>
        </p:nvSpPr>
        <p:spPr/>
        <p:txBody>
          <a:bodyPr/>
          <a:lstStyle/>
          <a:p>
            <a:fld id="{3EEB211B-B476-432E-8D27-0B09193CF5D9}" type="slidenum">
              <a:rPr lang="en-US" smtClean="0"/>
              <a:t>22</a:t>
            </a:fld>
            <a:endParaRPr lang="en-US"/>
          </a:p>
        </p:txBody>
      </p:sp>
    </p:spTree>
    <p:extLst>
      <p:ext uri="{BB962C8B-B14F-4D97-AF65-F5344CB8AC3E}">
        <p14:creationId xmlns:p14="http://schemas.microsoft.com/office/powerpoint/2010/main" val="77813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Calibri" panose="020F0502020204030204" pitchFamily="34" charset="0"/>
                <a:ea typeface="Calibri" panose="020F0502020204030204" pitchFamily="34" charset="0"/>
                <a:cs typeface="Times New Roman" panose="02020603050405020304" pitchFamily="18" charset="0"/>
              </a:rPr>
              <a:t>Healthy Soils legislation has now been passed in 22 US states and is pending in 10 more.</a:t>
            </a:r>
            <a:endParaRPr lang="en-US" dirty="0"/>
          </a:p>
        </p:txBody>
      </p:sp>
      <p:sp>
        <p:nvSpPr>
          <p:cNvPr id="4" name="Slide Number Placeholder 3"/>
          <p:cNvSpPr>
            <a:spLocks noGrp="1"/>
          </p:cNvSpPr>
          <p:nvPr>
            <p:ph type="sldNum" sz="quarter" idx="5"/>
          </p:nvPr>
        </p:nvSpPr>
        <p:spPr/>
        <p:txBody>
          <a:bodyPr/>
          <a:lstStyle/>
          <a:p>
            <a:fld id="{3EEB211B-B476-432E-8D27-0B09193CF5D9}" type="slidenum">
              <a:rPr lang="en-US" smtClean="0"/>
              <a:t>23</a:t>
            </a:fld>
            <a:endParaRPr lang="en-US"/>
          </a:p>
        </p:txBody>
      </p:sp>
    </p:spTree>
    <p:extLst>
      <p:ext uri="{BB962C8B-B14F-4D97-AF65-F5344CB8AC3E}">
        <p14:creationId xmlns:p14="http://schemas.microsoft.com/office/powerpoint/2010/main" val="15484507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Coalition of Action for Soil Health, a multi-stakeholder coalition promotes public and private investment in healthy soils.</a:t>
            </a:r>
          </a:p>
          <a:p>
            <a:endParaRPr lang="en-US" dirty="0"/>
          </a:p>
        </p:txBody>
      </p:sp>
      <p:sp>
        <p:nvSpPr>
          <p:cNvPr id="4" name="Slide Number Placeholder 3"/>
          <p:cNvSpPr>
            <a:spLocks noGrp="1"/>
          </p:cNvSpPr>
          <p:nvPr>
            <p:ph type="sldNum" sz="quarter" idx="5"/>
          </p:nvPr>
        </p:nvSpPr>
        <p:spPr/>
        <p:txBody>
          <a:bodyPr/>
          <a:lstStyle/>
          <a:p>
            <a:fld id="{3EEB211B-B476-432E-8D27-0B09193CF5D9}" type="slidenum">
              <a:rPr lang="en-US" smtClean="0"/>
              <a:t>24</a:t>
            </a:fld>
            <a:endParaRPr lang="en-US"/>
          </a:p>
        </p:txBody>
      </p:sp>
    </p:spTree>
    <p:extLst>
      <p:ext uri="{BB962C8B-B14F-4D97-AF65-F5344CB8AC3E}">
        <p14:creationId xmlns:p14="http://schemas.microsoft.com/office/powerpoint/2010/main" val="26696960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REGEN10 Global Network works with farmers worldwide to promote regenerative practices and farm financial sustainability.</a:t>
            </a:r>
          </a:p>
        </p:txBody>
      </p:sp>
      <p:sp>
        <p:nvSpPr>
          <p:cNvPr id="4" name="Slide Number Placeholder 3"/>
          <p:cNvSpPr>
            <a:spLocks noGrp="1"/>
          </p:cNvSpPr>
          <p:nvPr>
            <p:ph type="sldNum" sz="quarter" idx="5"/>
          </p:nvPr>
        </p:nvSpPr>
        <p:spPr/>
        <p:txBody>
          <a:bodyPr/>
          <a:lstStyle/>
          <a:p>
            <a:fld id="{3EEB211B-B476-432E-8D27-0B09193CF5D9}" type="slidenum">
              <a:rPr lang="en-US" smtClean="0"/>
              <a:t>25</a:t>
            </a:fld>
            <a:endParaRPr lang="en-US"/>
          </a:p>
        </p:txBody>
      </p:sp>
    </p:spTree>
    <p:extLst>
      <p:ext uri="{BB962C8B-B14F-4D97-AF65-F5344CB8AC3E}">
        <p14:creationId xmlns:p14="http://schemas.microsoft.com/office/powerpoint/2010/main" val="20068828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Funding pledges have come from “Big Ag” corporations, but these are suspect, since Big Ag’s definition of “climate-smart” agriculture includes GMOs, pesticides, and proprietary seeds.</a:t>
            </a:r>
          </a:p>
          <a:p>
            <a:endParaRPr lang="en-US" dirty="0"/>
          </a:p>
        </p:txBody>
      </p:sp>
      <p:sp>
        <p:nvSpPr>
          <p:cNvPr id="4" name="Slide Number Placeholder 3"/>
          <p:cNvSpPr>
            <a:spLocks noGrp="1"/>
          </p:cNvSpPr>
          <p:nvPr>
            <p:ph type="sldNum" sz="quarter" idx="5"/>
          </p:nvPr>
        </p:nvSpPr>
        <p:spPr/>
        <p:txBody>
          <a:bodyPr/>
          <a:lstStyle/>
          <a:p>
            <a:fld id="{3EEB211B-B476-432E-8D27-0B09193CF5D9}" type="slidenum">
              <a:rPr lang="en-US" smtClean="0"/>
              <a:t>26</a:t>
            </a:fld>
            <a:endParaRPr lang="en-US"/>
          </a:p>
        </p:txBody>
      </p:sp>
    </p:spTree>
    <p:extLst>
      <p:ext uri="{BB962C8B-B14F-4D97-AF65-F5344CB8AC3E}">
        <p14:creationId xmlns:p14="http://schemas.microsoft.com/office/powerpoint/2010/main" val="36733027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4 per 1000 group proposes a matching system for community funding of regenerative agricultural practices in the Global South.</a:t>
            </a:r>
          </a:p>
          <a:p>
            <a:endParaRPr lang="en-US" dirty="0"/>
          </a:p>
        </p:txBody>
      </p:sp>
      <p:sp>
        <p:nvSpPr>
          <p:cNvPr id="4" name="Slide Number Placeholder 3"/>
          <p:cNvSpPr>
            <a:spLocks noGrp="1"/>
          </p:cNvSpPr>
          <p:nvPr>
            <p:ph type="sldNum" sz="quarter" idx="5"/>
          </p:nvPr>
        </p:nvSpPr>
        <p:spPr/>
        <p:txBody>
          <a:bodyPr/>
          <a:lstStyle/>
          <a:p>
            <a:fld id="{3EEB211B-B476-432E-8D27-0B09193CF5D9}" type="slidenum">
              <a:rPr lang="en-US" smtClean="0"/>
              <a:t>27</a:t>
            </a:fld>
            <a:endParaRPr lang="en-US"/>
          </a:p>
        </p:txBody>
      </p:sp>
    </p:spTree>
    <p:extLst>
      <p:ext uri="{BB962C8B-B14F-4D97-AF65-F5344CB8AC3E}">
        <p14:creationId xmlns:p14="http://schemas.microsoft.com/office/powerpoint/2010/main" val="34300927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Calibri" panose="020F0502020204030204" pitchFamily="34" charset="0"/>
                <a:ea typeface="Calibri" panose="020F0502020204030204" pitchFamily="34" charset="0"/>
                <a:cs typeface="Times New Roman" panose="02020603050405020304" pitchFamily="18" charset="0"/>
              </a:rPr>
              <a:t>See ongoing work on regenerative agriculture, forests, and wetlands at https://sites.tufts.edu/gdae </a:t>
            </a:r>
            <a:r>
              <a:rPr lang="en-US" sz="1200">
                <a:effectLst/>
                <a:latin typeface="Calibri" panose="020F0502020204030204" pitchFamily="34" charset="0"/>
                <a:ea typeface="Calibri" panose="020F0502020204030204" pitchFamily="34" charset="0"/>
                <a:cs typeface="Times New Roman" panose="02020603050405020304" pitchFamily="18" charset="0"/>
              </a:rPr>
              <a:t>and sign </a:t>
            </a:r>
            <a:r>
              <a:rPr lang="en-US" sz="1200" dirty="0">
                <a:effectLst/>
                <a:latin typeface="Calibri" panose="020F0502020204030204" pitchFamily="34" charset="0"/>
                <a:ea typeface="Calibri" panose="020F0502020204030204" pitchFamily="34" charset="0"/>
                <a:cs typeface="Times New Roman" panose="02020603050405020304" pitchFamily="18" charset="0"/>
              </a:rPr>
              <a:t>up for our mailing list for updates. </a:t>
            </a:r>
            <a:endParaRPr lang="en-US" dirty="0"/>
          </a:p>
        </p:txBody>
      </p:sp>
      <p:sp>
        <p:nvSpPr>
          <p:cNvPr id="4" name="Slide Number Placeholder 3"/>
          <p:cNvSpPr>
            <a:spLocks noGrp="1"/>
          </p:cNvSpPr>
          <p:nvPr>
            <p:ph type="sldNum" sz="quarter" idx="5"/>
          </p:nvPr>
        </p:nvSpPr>
        <p:spPr/>
        <p:txBody>
          <a:bodyPr/>
          <a:lstStyle/>
          <a:p>
            <a:fld id="{3EEB211B-B476-432E-8D27-0B09193CF5D9}" type="slidenum">
              <a:rPr lang="en-US" smtClean="0"/>
              <a:t>28</a:t>
            </a:fld>
            <a:endParaRPr lang="en-US"/>
          </a:p>
        </p:txBody>
      </p:sp>
    </p:spTree>
    <p:extLst>
      <p:ext uri="{BB962C8B-B14F-4D97-AF65-F5344CB8AC3E}">
        <p14:creationId xmlns:p14="http://schemas.microsoft.com/office/powerpoint/2010/main" val="1520007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082088-B34A-464B-8BFF-BA06CD79E23F}" type="datetimeFigureOut">
              <a:rPr lang="en-US" smtClean="0"/>
              <a:t>7/13/2022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BB8365-33F3-604F-8469-1977CB74935F}" type="slidenum">
              <a:rPr lang="en-US" smtClean="0"/>
              <a:t>‹#›</a:t>
            </a:fld>
            <a:endParaRPr lang="en-US"/>
          </a:p>
        </p:txBody>
      </p:sp>
    </p:spTree>
    <p:extLst>
      <p:ext uri="{BB962C8B-B14F-4D97-AF65-F5344CB8AC3E}">
        <p14:creationId xmlns:p14="http://schemas.microsoft.com/office/powerpoint/2010/main" val="1406990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082088-B34A-464B-8BFF-BA06CD79E23F}" type="datetimeFigureOut">
              <a:rPr lang="en-US" smtClean="0"/>
              <a:t>7/13/2022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BB8365-33F3-604F-8469-1977CB74935F}" type="slidenum">
              <a:rPr lang="en-US" smtClean="0"/>
              <a:t>‹#›</a:t>
            </a:fld>
            <a:endParaRPr lang="en-US"/>
          </a:p>
        </p:txBody>
      </p:sp>
    </p:spTree>
    <p:extLst>
      <p:ext uri="{BB962C8B-B14F-4D97-AF65-F5344CB8AC3E}">
        <p14:creationId xmlns:p14="http://schemas.microsoft.com/office/powerpoint/2010/main" val="2116603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082088-B34A-464B-8BFF-BA06CD79E23F}" type="datetimeFigureOut">
              <a:rPr lang="en-US" smtClean="0"/>
              <a:t>7/13/2022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BB8365-33F3-604F-8469-1977CB74935F}" type="slidenum">
              <a:rPr lang="en-US" smtClean="0"/>
              <a:t>‹#›</a:t>
            </a:fld>
            <a:endParaRPr lang="en-US"/>
          </a:p>
        </p:txBody>
      </p:sp>
    </p:spTree>
    <p:extLst>
      <p:ext uri="{BB962C8B-B14F-4D97-AF65-F5344CB8AC3E}">
        <p14:creationId xmlns:p14="http://schemas.microsoft.com/office/powerpoint/2010/main" val="3332824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082088-B34A-464B-8BFF-BA06CD79E23F}" type="datetimeFigureOut">
              <a:rPr lang="en-US" smtClean="0"/>
              <a:t>7/13/2022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BB8365-33F3-604F-8469-1977CB74935F}" type="slidenum">
              <a:rPr lang="en-US" smtClean="0"/>
              <a:t>‹#›</a:t>
            </a:fld>
            <a:endParaRPr lang="en-US"/>
          </a:p>
        </p:txBody>
      </p:sp>
    </p:spTree>
    <p:extLst>
      <p:ext uri="{BB962C8B-B14F-4D97-AF65-F5344CB8AC3E}">
        <p14:creationId xmlns:p14="http://schemas.microsoft.com/office/powerpoint/2010/main" val="2425951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082088-B34A-464B-8BFF-BA06CD79E23F}" type="datetimeFigureOut">
              <a:rPr lang="en-US" smtClean="0"/>
              <a:t>7/13/2022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BB8365-33F3-604F-8469-1977CB74935F}" type="slidenum">
              <a:rPr lang="en-US" smtClean="0"/>
              <a:t>‹#›</a:t>
            </a:fld>
            <a:endParaRPr lang="en-US"/>
          </a:p>
        </p:txBody>
      </p:sp>
    </p:spTree>
    <p:extLst>
      <p:ext uri="{BB962C8B-B14F-4D97-AF65-F5344CB8AC3E}">
        <p14:creationId xmlns:p14="http://schemas.microsoft.com/office/powerpoint/2010/main" val="2112017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082088-B34A-464B-8BFF-BA06CD79E23F}" type="datetimeFigureOut">
              <a:rPr lang="en-US" smtClean="0"/>
              <a:t>7/13/2022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BB8365-33F3-604F-8469-1977CB74935F}" type="slidenum">
              <a:rPr lang="en-US" smtClean="0"/>
              <a:t>‹#›</a:t>
            </a:fld>
            <a:endParaRPr lang="en-US"/>
          </a:p>
        </p:txBody>
      </p:sp>
    </p:spTree>
    <p:extLst>
      <p:ext uri="{BB962C8B-B14F-4D97-AF65-F5344CB8AC3E}">
        <p14:creationId xmlns:p14="http://schemas.microsoft.com/office/powerpoint/2010/main" val="2401734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082088-B34A-464B-8BFF-BA06CD79E23F}" type="datetimeFigureOut">
              <a:rPr lang="en-US" smtClean="0"/>
              <a:t>7/13/2022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BB8365-33F3-604F-8469-1977CB74935F}" type="slidenum">
              <a:rPr lang="en-US" smtClean="0"/>
              <a:t>‹#›</a:t>
            </a:fld>
            <a:endParaRPr lang="en-US"/>
          </a:p>
        </p:txBody>
      </p:sp>
    </p:spTree>
    <p:extLst>
      <p:ext uri="{BB962C8B-B14F-4D97-AF65-F5344CB8AC3E}">
        <p14:creationId xmlns:p14="http://schemas.microsoft.com/office/powerpoint/2010/main" val="3648524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082088-B34A-464B-8BFF-BA06CD79E23F}" type="datetimeFigureOut">
              <a:rPr lang="en-US" smtClean="0"/>
              <a:t>7/13/2022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BB8365-33F3-604F-8469-1977CB74935F}" type="slidenum">
              <a:rPr lang="en-US" smtClean="0"/>
              <a:t>‹#›</a:t>
            </a:fld>
            <a:endParaRPr lang="en-US"/>
          </a:p>
        </p:txBody>
      </p:sp>
    </p:spTree>
    <p:extLst>
      <p:ext uri="{BB962C8B-B14F-4D97-AF65-F5344CB8AC3E}">
        <p14:creationId xmlns:p14="http://schemas.microsoft.com/office/powerpoint/2010/main" val="1476774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082088-B34A-464B-8BFF-BA06CD79E23F}" type="datetimeFigureOut">
              <a:rPr lang="en-US" smtClean="0"/>
              <a:t>7/13/2022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BB8365-33F3-604F-8469-1977CB74935F}" type="slidenum">
              <a:rPr lang="en-US" smtClean="0"/>
              <a:t>‹#›</a:t>
            </a:fld>
            <a:endParaRPr lang="en-US"/>
          </a:p>
        </p:txBody>
      </p:sp>
    </p:spTree>
    <p:extLst>
      <p:ext uri="{BB962C8B-B14F-4D97-AF65-F5344CB8AC3E}">
        <p14:creationId xmlns:p14="http://schemas.microsoft.com/office/powerpoint/2010/main" val="2618304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082088-B34A-464B-8BFF-BA06CD79E23F}" type="datetimeFigureOut">
              <a:rPr lang="en-US" smtClean="0"/>
              <a:t>7/13/2022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BB8365-33F3-604F-8469-1977CB74935F}" type="slidenum">
              <a:rPr lang="en-US" smtClean="0"/>
              <a:t>‹#›</a:t>
            </a:fld>
            <a:endParaRPr lang="en-US"/>
          </a:p>
        </p:txBody>
      </p:sp>
    </p:spTree>
    <p:extLst>
      <p:ext uri="{BB962C8B-B14F-4D97-AF65-F5344CB8AC3E}">
        <p14:creationId xmlns:p14="http://schemas.microsoft.com/office/powerpoint/2010/main" val="2707329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082088-B34A-464B-8BFF-BA06CD79E23F}" type="datetimeFigureOut">
              <a:rPr lang="en-US" smtClean="0"/>
              <a:t>7/13/2022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BB8365-33F3-604F-8469-1977CB74935F}" type="slidenum">
              <a:rPr lang="en-US" smtClean="0"/>
              <a:t>‹#›</a:t>
            </a:fld>
            <a:endParaRPr lang="en-US"/>
          </a:p>
        </p:txBody>
      </p:sp>
    </p:spTree>
    <p:extLst>
      <p:ext uri="{BB962C8B-B14F-4D97-AF65-F5344CB8AC3E}">
        <p14:creationId xmlns:p14="http://schemas.microsoft.com/office/powerpoint/2010/main" val="20649578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AA065-7C24-E88D-3C3B-8B59CE60F56A}"/>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FDADB2AD-A5BD-9182-A1CD-3967FF92636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C6F41BD8-ACBF-4BD8-284B-0EDB32077831}"/>
              </a:ext>
            </a:extLst>
          </p:cNvPr>
          <p:cNvSpPr>
            <a:spLocks noGrp="1"/>
          </p:cNvSpPr>
          <p:nvPr>
            <p:ph type="dt" sz="half" idx="10"/>
          </p:nvPr>
        </p:nvSpPr>
        <p:spPr/>
        <p:txBody>
          <a:bodyPr/>
          <a:lstStyle/>
          <a:p>
            <a:fld id="{99EADB64-5E2E-2F4F-BE24-09CE074DADC3}" type="datetimeFigureOut">
              <a:rPr lang="en-US" smtClean="0"/>
              <a:t>7/13/2022</a:t>
            </a:fld>
            <a:endParaRPr lang="en-US"/>
          </a:p>
        </p:txBody>
      </p:sp>
      <p:sp>
        <p:nvSpPr>
          <p:cNvPr id="5" name="Footer Placeholder 4">
            <a:extLst>
              <a:ext uri="{FF2B5EF4-FFF2-40B4-BE49-F238E27FC236}">
                <a16:creationId xmlns:a16="http://schemas.microsoft.com/office/drawing/2014/main" id="{9A5F9208-6134-10FD-18EF-55D5A6121D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B318F2-3ADD-BE15-E76A-761B5B602601}"/>
              </a:ext>
            </a:extLst>
          </p:cNvPr>
          <p:cNvSpPr>
            <a:spLocks noGrp="1"/>
          </p:cNvSpPr>
          <p:nvPr>
            <p:ph type="sldNum" sz="quarter" idx="12"/>
          </p:nvPr>
        </p:nvSpPr>
        <p:spPr/>
        <p:txBody>
          <a:bodyPr/>
          <a:lstStyle/>
          <a:p>
            <a:fld id="{BC71041A-5C22-6F4D-83FC-D0EF2ADBD25E}" type="slidenum">
              <a:rPr lang="en-US" smtClean="0"/>
              <a:t>‹#›</a:t>
            </a:fld>
            <a:endParaRPr lang="en-US"/>
          </a:p>
        </p:txBody>
      </p:sp>
    </p:spTree>
    <p:extLst>
      <p:ext uri="{BB962C8B-B14F-4D97-AF65-F5344CB8AC3E}">
        <p14:creationId xmlns:p14="http://schemas.microsoft.com/office/powerpoint/2010/main" val="10877454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AD026-9A75-6D6C-59E5-B707BF9D8D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E2B5AE-3304-2521-7619-1F72153595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1AF670-8E73-21D1-995A-0DBD8EAF4794}"/>
              </a:ext>
            </a:extLst>
          </p:cNvPr>
          <p:cNvSpPr>
            <a:spLocks noGrp="1"/>
          </p:cNvSpPr>
          <p:nvPr>
            <p:ph type="dt" sz="half" idx="10"/>
          </p:nvPr>
        </p:nvSpPr>
        <p:spPr/>
        <p:txBody>
          <a:bodyPr/>
          <a:lstStyle/>
          <a:p>
            <a:fld id="{99EADB64-5E2E-2F4F-BE24-09CE074DADC3}" type="datetimeFigureOut">
              <a:rPr lang="en-US" smtClean="0"/>
              <a:t>7/13/2022</a:t>
            </a:fld>
            <a:endParaRPr lang="en-US"/>
          </a:p>
        </p:txBody>
      </p:sp>
      <p:sp>
        <p:nvSpPr>
          <p:cNvPr id="5" name="Footer Placeholder 4">
            <a:extLst>
              <a:ext uri="{FF2B5EF4-FFF2-40B4-BE49-F238E27FC236}">
                <a16:creationId xmlns:a16="http://schemas.microsoft.com/office/drawing/2014/main" id="{8A1F1C1C-53BD-6CEF-8AC0-0CA11124C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E4E8E6-33E3-7348-5EB2-801BB72AB19B}"/>
              </a:ext>
            </a:extLst>
          </p:cNvPr>
          <p:cNvSpPr>
            <a:spLocks noGrp="1"/>
          </p:cNvSpPr>
          <p:nvPr>
            <p:ph type="sldNum" sz="quarter" idx="12"/>
          </p:nvPr>
        </p:nvSpPr>
        <p:spPr/>
        <p:txBody>
          <a:bodyPr/>
          <a:lstStyle/>
          <a:p>
            <a:fld id="{BC71041A-5C22-6F4D-83FC-D0EF2ADBD25E}" type="slidenum">
              <a:rPr lang="en-US" smtClean="0"/>
              <a:t>‹#›</a:t>
            </a:fld>
            <a:endParaRPr lang="en-US"/>
          </a:p>
        </p:txBody>
      </p:sp>
    </p:spTree>
    <p:extLst>
      <p:ext uri="{BB962C8B-B14F-4D97-AF65-F5344CB8AC3E}">
        <p14:creationId xmlns:p14="http://schemas.microsoft.com/office/powerpoint/2010/main" val="38501622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6C7E3-3E24-C4D1-D7DE-D8F3EECDAB6A}"/>
              </a:ext>
            </a:extLst>
          </p:cNvPr>
          <p:cNvSpPr>
            <a:spLocks noGrp="1"/>
          </p:cNvSpPr>
          <p:nvPr>
            <p:ph type="title"/>
          </p:nvPr>
        </p:nvSpPr>
        <p:spPr>
          <a:xfrm>
            <a:off x="623888" y="1709741"/>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BE290F8F-2780-C685-E6A3-FD330B5280D1}"/>
              </a:ext>
            </a:extLst>
          </p:cNvPr>
          <p:cNvSpPr>
            <a:spLocks noGrp="1"/>
          </p:cNvSpPr>
          <p:nvPr>
            <p:ph type="body" idx="1"/>
          </p:nvPr>
        </p:nvSpPr>
        <p:spPr>
          <a:xfrm>
            <a:off x="623888" y="4589466"/>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395E71-B5F1-3D99-1551-FD75AAC5BD0A}"/>
              </a:ext>
            </a:extLst>
          </p:cNvPr>
          <p:cNvSpPr>
            <a:spLocks noGrp="1"/>
          </p:cNvSpPr>
          <p:nvPr>
            <p:ph type="dt" sz="half" idx="10"/>
          </p:nvPr>
        </p:nvSpPr>
        <p:spPr/>
        <p:txBody>
          <a:bodyPr/>
          <a:lstStyle/>
          <a:p>
            <a:fld id="{99EADB64-5E2E-2F4F-BE24-09CE074DADC3}" type="datetimeFigureOut">
              <a:rPr lang="en-US" smtClean="0"/>
              <a:t>7/13/2022</a:t>
            </a:fld>
            <a:endParaRPr lang="en-US"/>
          </a:p>
        </p:txBody>
      </p:sp>
      <p:sp>
        <p:nvSpPr>
          <p:cNvPr id="5" name="Footer Placeholder 4">
            <a:extLst>
              <a:ext uri="{FF2B5EF4-FFF2-40B4-BE49-F238E27FC236}">
                <a16:creationId xmlns:a16="http://schemas.microsoft.com/office/drawing/2014/main" id="{3769E9DA-B278-4473-B940-DD320AC74C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E5A87E-D032-787F-4DA1-AE19C21B3539}"/>
              </a:ext>
            </a:extLst>
          </p:cNvPr>
          <p:cNvSpPr>
            <a:spLocks noGrp="1"/>
          </p:cNvSpPr>
          <p:nvPr>
            <p:ph type="sldNum" sz="quarter" idx="12"/>
          </p:nvPr>
        </p:nvSpPr>
        <p:spPr/>
        <p:txBody>
          <a:bodyPr/>
          <a:lstStyle/>
          <a:p>
            <a:fld id="{BC71041A-5C22-6F4D-83FC-D0EF2ADBD25E}" type="slidenum">
              <a:rPr lang="en-US" smtClean="0"/>
              <a:t>‹#›</a:t>
            </a:fld>
            <a:endParaRPr lang="en-US"/>
          </a:p>
        </p:txBody>
      </p:sp>
    </p:spTree>
    <p:extLst>
      <p:ext uri="{BB962C8B-B14F-4D97-AF65-F5344CB8AC3E}">
        <p14:creationId xmlns:p14="http://schemas.microsoft.com/office/powerpoint/2010/main" val="27601592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D9551-EDCA-B01E-8156-8162F758DA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7B182C-8F6E-1274-60B6-FB53FE94CAE3}"/>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6E3C658-C616-826D-5411-DC0CDE915115}"/>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180CC9-265B-E7FB-CBFD-11D5276D2D1C}"/>
              </a:ext>
            </a:extLst>
          </p:cNvPr>
          <p:cNvSpPr>
            <a:spLocks noGrp="1"/>
          </p:cNvSpPr>
          <p:nvPr>
            <p:ph type="dt" sz="half" idx="10"/>
          </p:nvPr>
        </p:nvSpPr>
        <p:spPr/>
        <p:txBody>
          <a:bodyPr/>
          <a:lstStyle/>
          <a:p>
            <a:fld id="{99EADB64-5E2E-2F4F-BE24-09CE074DADC3}" type="datetimeFigureOut">
              <a:rPr lang="en-US" smtClean="0"/>
              <a:t>7/13/2022</a:t>
            </a:fld>
            <a:endParaRPr lang="en-US"/>
          </a:p>
        </p:txBody>
      </p:sp>
      <p:sp>
        <p:nvSpPr>
          <p:cNvPr id="6" name="Footer Placeholder 5">
            <a:extLst>
              <a:ext uri="{FF2B5EF4-FFF2-40B4-BE49-F238E27FC236}">
                <a16:creationId xmlns:a16="http://schemas.microsoft.com/office/drawing/2014/main" id="{126E0E7C-79E7-510B-9888-304C33F328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692441-5447-326C-48A1-354B62184C7D}"/>
              </a:ext>
            </a:extLst>
          </p:cNvPr>
          <p:cNvSpPr>
            <a:spLocks noGrp="1"/>
          </p:cNvSpPr>
          <p:nvPr>
            <p:ph type="sldNum" sz="quarter" idx="12"/>
          </p:nvPr>
        </p:nvSpPr>
        <p:spPr/>
        <p:txBody>
          <a:bodyPr/>
          <a:lstStyle/>
          <a:p>
            <a:fld id="{BC71041A-5C22-6F4D-83FC-D0EF2ADBD25E}" type="slidenum">
              <a:rPr lang="en-US" smtClean="0"/>
              <a:t>‹#›</a:t>
            </a:fld>
            <a:endParaRPr lang="en-US"/>
          </a:p>
        </p:txBody>
      </p:sp>
    </p:spTree>
    <p:extLst>
      <p:ext uri="{BB962C8B-B14F-4D97-AF65-F5344CB8AC3E}">
        <p14:creationId xmlns:p14="http://schemas.microsoft.com/office/powerpoint/2010/main" val="13183545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6724C-61A7-827E-EA55-E37287BC4360}"/>
              </a:ext>
            </a:extLst>
          </p:cNvPr>
          <p:cNvSpPr>
            <a:spLocks noGrp="1"/>
          </p:cNvSpPr>
          <p:nvPr>
            <p:ph type="title"/>
          </p:nvPr>
        </p:nvSpPr>
        <p:spPr>
          <a:xfrm>
            <a:off x="629841" y="365128"/>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F2469CD-3EA3-5FE4-10CD-42E2969C8C5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AA9B7D6B-502F-E965-D6C4-C6676D0B8D51}"/>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DA04C7D-6F49-F1F9-151F-D37E17C71241}"/>
              </a:ext>
            </a:extLst>
          </p:cNvPr>
          <p:cNvSpPr>
            <a:spLocks noGrp="1"/>
          </p:cNvSpPr>
          <p:nvPr>
            <p:ph type="body" sz="quarter" idx="3"/>
          </p:nvPr>
        </p:nvSpPr>
        <p:spPr>
          <a:xfrm>
            <a:off x="4629151"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D2E4D702-138A-CF8B-9999-B60344886CFF}"/>
              </a:ext>
            </a:extLst>
          </p:cNvPr>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C1A1EA-57B4-9622-D09E-4A3185D0B436}"/>
              </a:ext>
            </a:extLst>
          </p:cNvPr>
          <p:cNvSpPr>
            <a:spLocks noGrp="1"/>
          </p:cNvSpPr>
          <p:nvPr>
            <p:ph type="dt" sz="half" idx="10"/>
          </p:nvPr>
        </p:nvSpPr>
        <p:spPr/>
        <p:txBody>
          <a:bodyPr/>
          <a:lstStyle/>
          <a:p>
            <a:fld id="{99EADB64-5E2E-2F4F-BE24-09CE074DADC3}" type="datetimeFigureOut">
              <a:rPr lang="en-US" smtClean="0"/>
              <a:t>7/13/2022</a:t>
            </a:fld>
            <a:endParaRPr lang="en-US"/>
          </a:p>
        </p:txBody>
      </p:sp>
      <p:sp>
        <p:nvSpPr>
          <p:cNvPr id="8" name="Footer Placeholder 7">
            <a:extLst>
              <a:ext uri="{FF2B5EF4-FFF2-40B4-BE49-F238E27FC236}">
                <a16:creationId xmlns:a16="http://schemas.microsoft.com/office/drawing/2014/main" id="{7B017B54-1F55-077F-46B1-383828B3173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1F1F214-A843-BE95-FD34-3097EC6C1EA3}"/>
              </a:ext>
            </a:extLst>
          </p:cNvPr>
          <p:cNvSpPr>
            <a:spLocks noGrp="1"/>
          </p:cNvSpPr>
          <p:nvPr>
            <p:ph type="sldNum" sz="quarter" idx="12"/>
          </p:nvPr>
        </p:nvSpPr>
        <p:spPr/>
        <p:txBody>
          <a:bodyPr/>
          <a:lstStyle/>
          <a:p>
            <a:fld id="{BC71041A-5C22-6F4D-83FC-D0EF2ADBD25E}" type="slidenum">
              <a:rPr lang="en-US" smtClean="0"/>
              <a:t>‹#›</a:t>
            </a:fld>
            <a:endParaRPr lang="en-US"/>
          </a:p>
        </p:txBody>
      </p:sp>
    </p:spTree>
    <p:extLst>
      <p:ext uri="{BB962C8B-B14F-4D97-AF65-F5344CB8AC3E}">
        <p14:creationId xmlns:p14="http://schemas.microsoft.com/office/powerpoint/2010/main" val="12386882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B08D7-5427-C79A-89E4-43C1085E246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134D72B-6BB3-B258-92D9-CAB6ECC9B42A}"/>
              </a:ext>
            </a:extLst>
          </p:cNvPr>
          <p:cNvSpPr>
            <a:spLocks noGrp="1"/>
          </p:cNvSpPr>
          <p:nvPr>
            <p:ph type="dt" sz="half" idx="10"/>
          </p:nvPr>
        </p:nvSpPr>
        <p:spPr/>
        <p:txBody>
          <a:bodyPr/>
          <a:lstStyle/>
          <a:p>
            <a:fld id="{99EADB64-5E2E-2F4F-BE24-09CE074DADC3}" type="datetimeFigureOut">
              <a:rPr lang="en-US" smtClean="0"/>
              <a:t>7/13/2022</a:t>
            </a:fld>
            <a:endParaRPr lang="en-US"/>
          </a:p>
        </p:txBody>
      </p:sp>
      <p:sp>
        <p:nvSpPr>
          <p:cNvPr id="4" name="Footer Placeholder 3">
            <a:extLst>
              <a:ext uri="{FF2B5EF4-FFF2-40B4-BE49-F238E27FC236}">
                <a16:creationId xmlns:a16="http://schemas.microsoft.com/office/drawing/2014/main" id="{8291412B-914C-0987-35FB-4E14BF373E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9DAAC65-BAE6-83B3-1C3D-CA480CF8F1A0}"/>
              </a:ext>
            </a:extLst>
          </p:cNvPr>
          <p:cNvSpPr>
            <a:spLocks noGrp="1"/>
          </p:cNvSpPr>
          <p:nvPr>
            <p:ph type="sldNum" sz="quarter" idx="12"/>
          </p:nvPr>
        </p:nvSpPr>
        <p:spPr/>
        <p:txBody>
          <a:bodyPr/>
          <a:lstStyle/>
          <a:p>
            <a:fld id="{BC71041A-5C22-6F4D-83FC-D0EF2ADBD25E}" type="slidenum">
              <a:rPr lang="en-US" smtClean="0"/>
              <a:t>‹#›</a:t>
            </a:fld>
            <a:endParaRPr lang="en-US"/>
          </a:p>
        </p:txBody>
      </p:sp>
    </p:spTree>
    <p:extLst>
      <p:ext uri="{BB962C8B-B14F-4D97-AF65-F5344CB8AC3E}">
        <p14:creationId xmlns:p14="http://schemas.microsoft.com/office/powerpoint/2010/main" val="21732710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A0DEA2-EB67-2997-741F-F487B412CF64}"/>
              </a:ext>
            </a:extLst>
          </p:cNvPr>
          <p:cNvSpPr>
            <a:spLocks noGrp="1"/>
          </p:cNvSpPr>
          <p:nvPr>
            <p:ph type="dt" sz="half" idx="10"/>
          </p:nvPr>
        </p:nvSpPr>
        <p:spPr/>
        <p:txBody>
          <a:bodyPr/>
          <a:lstStyle/>
          <a:p>
            <a:fld id="{99EADB64-5E2E-2F4F-BE24-09CE074DADC3}" type="datetimeFigureOut">
              <a:rPr lang="en-US" smtClean="0"/>
              <a:t>7/13/2022</a:t>
            </a:fld>
            <a:endParaRPr lang="en-US"/>
          </a:p>
        </p:txBody>
      </p:sp>
      <p:sp>
        <p:nvSpPr>
          <p:cNvPr id="3" name="Footer Placeholder 2">
            <a:extLst>
              <a:ext uri="{FF2B5EF4-FFF2-40B4-BE49-F238E27FC236}">
                <a16:creationId xmlns:a16="http://schemas.microsoft.com/office/drawing/2014/main" id="{2AB50988-96DF-5047-07DD-64DC3D7DAB7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1568F01-D6D3-4B59-3501-8C3C2CC1F66E}"/>
              </a:ext>
            </a:extLst>
          </p:cNvPr>
          <p:cNvSpPr>
            <a:spLocks noGrp="1"/>
          </p:cNvSpPr>
          <p:nvPr>
            <p:ph type="sldNum" sz="quarter" idx="12"/>
          </p:nvPr>
        </p:nvSpPr>
        <p:spPr/>
        <p:txBody>
          <a:bodyPr/>
          <a:lstStyle/>
          <a:p>
            <a:fld id="{BC71041A-5C22-6F4D-83FC-D0EF2ADBD25E}" type="slidenum">
              <a:rPr lang="en-US" smtClean="0"/>
              <a:t>‹#›</a:t>
            </a:fld>
            <a:endParaRPr lang="en-US"/>
          </a:p>
        </p:txBody>
      </p:sp>
    </p:spTree>
    <p:extLst>
      <p:ext uri="{BB962C8B-B14F-4D97-AF65-F5344CB8AC3E}">
        <p14:creationId xmlns:p14="http://schemas.microsoft.com/office/powerpoint/2010/main" val="27626513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8E59E-FE7C-CE1E-63B6-52171ED1F4D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C0BCAB1-6BA2-51C1-1597-A47885E45498}"/>
              </a:ext>
            </a:extLst>
          </p:cNvPr>
          <p:cNvSpPr>
            <a:spLocks noGrp="1"/>
          </p:cNvSpPr>
          <p:nvPr>
            <p:ph idx="1"/>
          </p:nvPr>
        </p:nvSpPr>
        <p:spPr>
          <a:xfrm>
            <a:off x="3887391" y="987428"/>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7A7E6A9-21B9-D1A5-B99B-3B3C36CA62A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C30457F-4B24-BF64-8BEC-2E37F7829992}"/>
              </a:ext>
            </a:extLst>
          </p:cNvPr>
          <p:cNvSpPr>
            <a:spLocks noGrp="1"/>
          </p:cNvSpPr>
          <p:nvPr>
            <p:ph type="dt" sz="half" idx="10"/>
          </p:nvPr>
        </p:nvSpPr>
        <p:spPr/>
        <p:txBody>
          <a:bodyPr/>
          <a:lstStyle/>
          <a:p>
            <a:fld id="{99EADB64-5E2E-2F4F-BE24-09CE074DADC3}" type="datetimeFigureOut">
              <a:rPr lang="en-US" smtClean="0"/>
              <a:t>7/13/2022</a:t>
            </a:fld>
            <a:endParaRPr lang="en-US"/>
          </a:p>
        </p:txBody>
      </p:sp>
      <p:sp>
        <p:nvSpPr>
          <p:cNvPr id="6" name="Footer Placeholder 5">
            <a:extLst>
              <a:ext uri="{FF2B5EF4-FFF2-40B4-BE49-F238E27FC236}">
                <a16:creationId xmlns:a16="http://schemas.microsoft.com/office/drawing/2014/main" id="{0D84F4E6-09D4-F4C0-48EC-BCE3244E58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3D0120-F618-93BF-B5C8-CC3E60B52D73}"/>
              </a:ext>
            </a:extLst>
          </p:cNvPr>
          <p:cNvSpPr>
            <a:spLocks noGrp="1"/>
          </p:cNvSpPr>
          <p:nvPr>
            <p:ph type="sldNum" sz="quarter" idx="12"/>
          </p:nvPr>
        </p:nvSpPr>
        <p:spPr/>
        <p:txBody>
          <a:bodyPr/>
          <a:lstStyle/>
          <a:p>
            <a:fld id="{BC71041A-5C22-6F4D-83FC-D0EF2ADBD25E}" type="slidenum">
              <a:rPr lang="en-US" smtClean="0"/>
              <a:t>‹#›</a:t>
            </a:fld>
            <a:endParaRPr lang="en-US"/>
          </a:p>
        </p:txBody>
      </p:sp>
    </p:spTree>
    <p:extLst>
      <p:ext uri="{BB962C8B-B14F-4D97-AF65-F5344CB8AC3E}">
        <p14:creationId xmlns:p14="http://schemas.microsoft.com/office/powerpoint/2010/main" val="23293935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9F798-70B8-ABBA-DCF1-DF1271D33D5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440C2A6E-56C1-B909-7738-461847F50F9A}"/>
              </a:ext>
            </a:extLst>
          </p:cNvPr>
          <p:cNvSpPr>
            <a:spLocks noGrp="1"/>
          </p:cNvSpPr>
          <p:nvPr>
            <p:ph type="pic" idx="1"/>
          </p:nvPr>
        </p:nvSpPr>
        <p:spPr>
          <a:xfrm>
            <a:off x="3887391" y="987428"/>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C30EA4A6-54D8-B6C1-A9E2-76402B97AC0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32ECB8A-DC87-0AE2-1634-BA3790EAAAEC}"/>
              </a:ext>
            </a:extLst>
          </p:cNvPr>
          <p:cNvSpPr>
            <a:spLocks noGrp="1"/>
          </p:cNvSpPr>
          <p:nvPr>
            <p:ph type="dt" sz="half" idx="10"/>
          </p:nvPr>
        </p:nvSpPr>
        <p:spPr/>
        <p:txBody>
          <a:bodyPr/>
          <a:lstStyle/>
          <a:p>
            <a:fld id="{99EADB64-5E2E-2F4F-BE24-09CE074DADC3}" type="datetimeFigureOut">
              <a:rPr lang="en-US" smtClean="0"/>
              <a:t>7/13/2022</a:t>
            </a:fld>
            <a:endParaRPr lang="en-US"/>
          </a:p>
        </p:txBody>
      </p:sp>
      <p:sp>
        <p:nvSpPr>
          <p:cNvPr id="6" name="Footer Placeholder 5">
            <a:extLst>
              <a:ext uri="{FF2B5EF4-FFF2-40B4-BE49-F238E27FC236}">
                <a16:creationId xmlns:a16="http://schemas.microsoft.com/office/drawing/2014/main" id="{541450F3-A5AC-FD00-5DFB-25DBCD07E5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C28E8C-F8EA-9C1D-9A42-227727C51B53}"/>
              </a:ext>
            </a:extLst>
          </p:cNvPr>
          <p:cNvSpPr>
            <a:spLocks noGrp="1"/>
          </p:cNvSpPr>
          <p:nvPr>
            <p:ph type="sldNum" sz="quarter" idx="12"/>
          </p:nvPr>
        </p:nvSpPr>
        <p:spPr/>
        <p:txBody>
          <a:bodyPr/>
          <a:lstStyle/>
          <a:p>
            <a:fld id="{BC71041A-5C22-6F4D-83FC-D0EF2ADBD25E}" type="slidenum">
              <a:rPr lang="en-US" smtClean="0"/>
              <a:t>‹#›</a:t>
            </a:fld>
            <a:endParaRPr lang="en-US"/>
          </a:p>
        </p:txBody>
      </p:sp>
    </p:spTree>
    <p:extLst>
      <p:ext uri="{BB962C8B-B14F-4D97-AF65-F5344CB8AC3E}">
        <p14:creationId xmlns:p14="http://schemas.microsoft.com/office/powerpoint/2010/main" val="5735788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4BCC5-4AC3-843A-6B82-A9210799063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645E14-4BC2-E07D-7CDD-21D3E17712E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FC1D06-DC2A-24FC-B00B-5C82E05AAAEB}"/>
              </a:ext>
            </a:extLst>
          </p:cNvPr>
          <p:cNvSpPr>
            <a:spLocks noGrp="1"/>
          </p:cNvSpPr>
          <p:nvPr>
            <p:ph type="dt" sz="half" idx="10"/>
          </p:nvPr>
        </p:nvSpPr>
        <p:spPr/>
        <p:txBody>
          <a:bodyPr/>
          <a:lstStyle/>
          <a:p>
            <a:fld id="{99EADB64-5E2E-2F4F-BE24-09CE074DADC3}" type="datetimeFigureOut">
              <a:rPr lang="en-US" smtClean="0"/>
              <a:t>7/13/2022</a:t>
            </a:fld>
            <a:endParaRPr lang="en-US"/>
          </a:p>
        </p:txBody>
      </p:sp>
      <p:sp>
        <p:nvSpPr>
          <p:cNvPr id="5" name="Footer Placeholder 4">
            <a:extLst>
              <a:ext uri="{FF2B5EF4-FFF2-40B4-BE49-F238E27FC236}">
                <a16:creationId xmlns:a16="http://schemas.microsoft.com/office/drawing/2014/main" id="{F11418CE-9474-BAB1-5D56-30979C548C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5881D9-26CC-F766-99F6-3FF6B36D9C1C}"/>
              </a:ext>
            </a:extLst>
          </p:cNvPr>
          <p:cNvSpPr>
            <a:spLocks noGrp="1"/>
          </p:cNvSpPr>
          <p:nvPr>
            <p:ph type="sldNum" sz="quarter" idx="12"/>
          </p:nvPr>
        </p:nvSpPr>
        <p:spPr/>
        <p:txBody>
          <a:bodyPr/>
          <a:lstStyle/>
          <a:p>
            <a:fld id="{BC71041A-5C22-6F4D-83FC-D0EF2ADBD25E}" type="slidenum">
              <a:rPr lang="en-US" smtClean="0"/>
              <a:t>‹#›</a:t>
            </a:fld>
            <a:endParaRPr lang="en-US"/>
          </a:p>
        </p:txBody>
      </p:sp>
    </p:spTree>
    <p:extLst>
      <p:ext uri="{BB962C8B-B14F-4D97-AF65-F5344CB8AC3E}">
        <p14:creationId xmlns:p14="http://schemas.microsoft.com/office/powerpoint/2010/main" val="6743874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B60F0C-075C-59FE-9E48-3120995B18B1}"/>
              </a:ext>
            </a:extLst>
          </p:cNvPr>
          <p:cNvSpPr>
            <a:spLocks noGrp="1"/>
          </p:cNvSpPr>
          <p:nvPr>
            <p:ph type="title" orient="vert"/>
          </p:nvPr>
        </p:nvSpPr>
        <p:spPr>
          <a:xfrm>
            <a:off x="6543676"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D2B450-E2AE-B8BB-6772-52C27D73FD46}"/>
              </a:ext>
            </a:extLst>
          </p:cNvPr>
          <p:cNvSpPr>
            <a:spLocks noGrp="1"/>
          </p:cNvSpPr>
          <p:nvPr>
            <p:ph type="body" orient="vert" idx="1"/>
          </p:nvPr>
        </p:nvSpPr>
        <p:spPr>
          <a:xfrm>
            <a:off x="628651"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135390-7E74-799B-6871-67994EAFC998}"/>
              </a:ext>
            </a:extLst>
          </p:cNvPr>
          <p:cNvSpPr>
            <a:spLocks noGrp="1"/>
          </p:cNvSpPr>
          <p:nvPr>
            <p:ph type="dt" sz="half" idx="10"/>
          </p:nvPr>
        </p:nvSpPr>
        <p:spPr/>
        <p:txBody>
          <a:bodyPr/>
          <a:lstStyle/>
          <a:p>
            <a:fld id="{99EADB64-5E2E-2F4F-BE24-09CE074DADC3}" type="datetimeFigureOut">
              <a:rPr lang="en-US" smtClean="0"/>
              <a:t>7/13/2022</a:t>
            </a:fld>
            <a:endParaRPr lang="en-US"/>
          </a:p>
        </p:txBody>
      </p:sp>
      <p:sp>
        <p:nvSpPr>
          <p:cNvPr id="5" name="Footer Placeholder 4">
            <a:extLst>
              <a:ext uri="{FF2B5EF4-FFF2-40B4-BE49-F238E27FC236}">
                <a16:creationId xmlns:a16="http://schemas.microsoft.com/office/drawing/2014/main" id="{A8398A3E-B221-0D8D-511B-1D2D7BCAC6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E15BF9-6025-594D-1C11-776A7B6FE3B7}"/>
              </a:ext>
            </a:extLst>
          </p:cNvPr>
          <p:cNvSpPr>
            <a:spLocks noGrp="1"/>
          </p:cNvSpPr>
          <p:nvPr>
            <p:ph type="sldNum" sz="quarter" idx="12"/>
          </p:nvPr>
        </p:nvSpPr>
        <p:spPr/>
        <p:txBody>
          <a:bodyPr/>
          <a:lstStyle/>
          <a:p>
            <a:fld id="{BC71041A-5C22-6F4D-83FC-D0EF2ADBD25E}" type="slidenum">
              <a:rPr lang="en-US" smtClean="0"/>
              <a:t>‹#›</a:t>
            </a:fld>
            <a:endParaRPr lang="en-US"/>
          </a:p>
        </p:txBody>
      </p:sp>
    </p:spTree>
    <p:extLst>
      <p:ext uri="{BB962C8B-B14F-4D97-AF65-F5344CB8AC3E}">
        <p14:creationId xmlns:p14="http://schemas.microsoft.com/office/powerpoint/2010/main" val="1257392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082088-B34A-464B-8BFF-BA06CD79E23F}" type="datetimeFigureOut">
              <a:rPr lang="en-US" smtClean="0"/>
              <a:t>7/13/2022</a:t>
            </a:fld>
            <a:endParaRPr lang="en-US"/>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BB8365-33F3-604F-8469-1977CB74935F}" type="slidenum">
              <a:rPr lang="en-US" smtClean="0"/>
              <a:t>‹#›</a:t>
            </a:fld>
            <a:endParaRPr lang="en-US"/>
          </a:p>
        </p:txBody>
      </p:sp>
    </p:spTree>
    <p:extLst>
      <p:ext uri="{BB962C8B-B14F-4D97-AF65-F5344CB8AC3E}">
        <p14:creationId xmlns:p14="http://schemas.microsoft.com/office/powerpoint/2010/main" val="21085737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01CED5-84D1-B87A-C2FD-91533EC45228}"/>
              </a:ext>
            </a:extLst>
          </p:cNvPr>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C427C6F-01B4-D022-066F-A2F513449E7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ED844A-8903-8A8F-999B-AE1FBDE6AE6F}"/>
              </a:ext>
            </a:extLst>
          </p:cNvPr>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9EADB64-5E2E-2F4F-BE24-09CE074DADC3}" type="datetimeFigureOut">
              <a:rPr lang="en-US" smtClean="0"/>
              <a:t>7/13/2022</a:t>
            </a:fld>
            <a:endParaRPr lang="en-US"/>
          </a:p>
        </p:txBody>
      </p:sp>
      <p:sp>
        <p:nvSpPr>
          <p:cNvPr id="5" name="Footer Placeholder 4">
            <a:extLst>
              <a:ext uri="{FF2B5EF4-FFF2-40B4-BE49-F238E27FC236}">
                <a16:creationId xmlns:a16="http://schemas.microsoft.com/office/drawing/2014/main" id="{904AB3E6-9101-4BEE-DC13-8A532A36D07E}"/>
              </a:ext>
            </a:extLst>
          </p:cNvPr>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E28C69D-6265-DC62-A8CE-03B28EE27DF5}"/>
              </a:ext>
            </a:extLst>
          </p:cNvPr>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C71041A-5C22-6F4D-83FC-D0EF2ADBD25E}" type="slidenum">
              <a:rPr lang="en-US" smtClean="0"/>
              <a:t>‹#›</a:t>
            </a:fld>
            <a:endParaRPr lang="en-US"/>
          </a:p>
        </p:txBody>
      </p:sp>
    </p:spTree>
    <p:extLst>
      <p:ext uri="{BB962C8B-B14F-4D97-AF65-F5344CB8AC3E}">
        <p14:creationId xmlns:p14="http://schemas.microsoft.com/office/powerpoint/2010/main" val="166027843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sites.tufts.edu/gdae"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www.bu.edu/eci/"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https://climateactiontracker.org/media/images/CAT-2100WarmingProjectionsGraph-PNG-2021.11.original.png"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https://www.sciencenews.org/wp-content/uploads/2021/11/111821_jl_carbon_inline_mobile_rev.pn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rightsofwetlands.or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3.xml"/><Relationship Id="rId1" Type="http://schemas.openxmlformats.org/officeDocument/2006/relationships/slideLayout" Target="../slideLayouts/slideLayout18.xml"/><Relationship Id="rId4" Type="http://schemas.openxmlformats.org/officeDocument/2006/relationships/image" Target="../media/image12.e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hyperlink" Target="https://sites.tufts.edu/gdae" TargetMode="External"/><Relationship Id="rId2" Type="http://schemas.openxmlformats.org/officeDocument/2006/relationships/notesSlide" Target="../notesSlides/notesSlide28.xml"/><Relationship Id="rId1" Type="http://schemas.openxmlformats.org/officeDocument/2006/relationships/slideLayout" Target="../slideLayouts/slideLayout13.xml"/><Relationship Id="rId6" Type="http://schemas.openxmlformats.org/officeDocument/2006/relationships/hyperlink" Target="https://www.bu.edu/eci/" TargetMode="External"/><Relationship Id="rId5" Type="http://schemas.openxmlformats.org/officeDocument/2006/relationships/hyperlink" Target="mailto:amcodur@ume.org" TargetMode="External"/><Relationship Id="rId4" Type="http://schemas.openxmlformats.org/officeDocument/2006/relationships/hyperlink" Target="mailto:jonathan.harris@tufts.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Triangle 10">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2">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2A12B4-E694-61F5-34D1-EAB70E511B92}"/>
              </a:ext>
            </a:extLst>
          </p:cNvPr>
          <p:cNvSpPr>
            <a:spLocks noGrp="1"/>
          </p:cNvSpPr>
          <p:nvPr>
            <p:ph type="ctrTitle"/>
          </p:nvPr>
        </p:nvSpPr>
        <p:spPr>
          <a:xfrm>
            <a:off x="1383631" y="537126"/>
            <a:ext cx="6773779" cy="2142244"/>
          </a:xfrm>
        </p:spPr>
        <p:txBody>
          <a:bodyPr anchor="b">
            <a:normAutofit/>
          </a:bodyPr>
          <a:lstStyle/>
          <a:p>
            <a:pPr algn="l"/>
            <a:r>
              <a:rPr lang="en-US" sz="3600" b="1" dirty="0">
                <a:latin typeface="+mn-lt"/>
              </a:rPr>
              <a:t>Climate Challenges  after the Glasgow Conference: </a:t>
            </a:r>
            <a:br>
              <a:rPr lang="en-US" sz="3600" b="1" dirty="0">
                <a:latin typeface="+mn-lt"/>
              </a:rPr>
            </a:br>
            <a:r>
              <a:rPr lang="en-US" sz="3600" b="1" dirty="0">
                <a:latin typeface="+mn-lt"/>
              </a:rPr>
              <a:t>the roles of Forests and Soils</a:t>
            </a:r>
          </a:p>
        </p:txBody>
      </p:sp>
      <p:sp>
        <p:nvSpPr>
          <p:cNvPr id="3" name="Subtitle 2">
            <a:extLst>
              <a:ext uri="{FF2B5EF4-FFF2-40B4-BE49-F238E27FC236}">
                <a16:creationId xmlns:a16="http://schemas.microsoft.com/office/drawing/2014/main" id="{E82D2360-3F6B-167C-3FC8-B0130A466936}"/>
              </a:ext>
            </a:extLst>
          </p:cNvPr>
          <p:cNvSpPr>
            <a:spLocks noGrp="1"/>
          </p:cNvSpPr>
          <p:nvPr>
            <p:ph type="subTitle" idx="1"/>
          </p:nvPr>
        </p:nvSpPr>
        <p:spPr>
          <a:xfrm>
            <a:off x="849016" y="2898202"/>
            <a:ext cx="6317616" cy="3464862"/>
          </a:xfrm>
        </p:spPr>
        <p:txBody>
          <a:bodyPr anchor="t">
            <a:noAutofit/>
          </a:bodyPr>
          <a:lstStyle/>
          <a:p>
            <a:pPr algn="r"/>
            <a:endParaRPr lang="en-US" sz="2200" b="1" dirty="0"/>
          </a:p>
          <a:p>
            <a:pPr algn="r"/>
            <a:r>
              <a:rPr lang="en-US" b="1" dirty="0"/>
              <a:t>Jonathan Harris and Anne-Marie Codur</a:t>
            </a:r>
          </a:p>
          <a:p>
            <a:r>
              <a:rPr lang="en-US" sz="2200" b="1" dirty="0"/>
              <a:t>Tufts University Global Development and Environment Institute, </a:t>
            </a:r>
          </a:p>
          <a:p>
            <a:pPr>
              <a:spcBef>
                <a:spcPts val="0"/>
              </a:spcBef>
            </a:pPr>
            <a:r>
              <a:rPr lang="en-US" sz="2200" b="1" dirty="0">
                <a:hlinkClick r:id="rId3"/>
              </a:rPr>
              <a:t>https://sites.tufts.edu/gdae</a:t>
            </a:r>
            <a:endParaRPr lang="en-US" sz="2200" b="1" dirty="0"/>
          </a:p>
          <a:p>
            <a:pPr>
              <a:spcBef>
                <a:spcPts val="0"/>
              </a:spcBef>
            </a:pPr>
            <a:endParaRPr lang="en-US" sz="2200" b="1" dirty="0"/>
          </a:p>
          <a:p>
            <a:pPr>
              <a:spcBef>
                <a:spcPts val="0"/>
              </a:spcBef>
            </a:pPr>
            <a:r>
              <a:rPr lang="en-US" sz="2200" b="1" dirty="0"/>
              <a:t>Boston University Global Development Policy Center </a:t>
            </a:r>
          </a:p>
          <a:p>
            <a:pPr>
              <a:spcBef>
                <a:spcPts val="0"/>
              </a:spcBef>
            </a:pPr>
            <a:r>
              <a:rPr lang="en-US" sz="2200" b="1" dirty="0"/>
              <a:t>Economics in Context Initiative </a:t>
            </a:r>
            <a:r>
              <a:rPr lang="en-US" sz="2200" b="1" dirty="0">
                <a:hlinkClick r:id="rId4"/>
              </a:rPr>
              <a:t>https://www.bu.edu/eci/</a:t>
            </a:r>
            <a:endParaRPr lang="en-US" sz="2200" b="1" dirty="0"/>
          </a:p>
          <a:p>
            <a:pPr algn="l"/>
            <a:endParaRPr lang="en-US" sz="2200" b="1" dirty="0"/>
          </a:p>
        </p:txBody>
      </p:sp>
    </p:spTree>
    <p:extLst>
      <p:ext uri="{BB962C8B-B14F-4D97-AF65-F5344CB8AC3E}">
        <p14:creationId xmlns:p14="http://schemas.microsoft.com/office/powerpoint/2010/main" val="1288162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4AF8D2F-F92E-47D5-3CE7-4858E5F74670}"/>
              </a:ext>
            </a:extLst>
          </p:cNvPr>
          <p:cNvSpPr>
            <a:spLocks noChangeArrowheads="1"/>
          </p:cNvSpPr>
          <p:nvPr/>
        </p:nvSpPr>
        <p:spPr bwMode="auto">
          <a:xfrm>
            <a:off x="952882" y="2321729"/>
            <a:ext cx="1129056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endParaRPr lang="en-US" sz="1350"/>
          </a:p>
        </p:txBody>
      </p:sp>
      <p:pic>
        <p:nvPicPr>
          <p:cNvPr id="1027" name="Picture 1" descr="Chart, line chart&#10;&#10;Description automatically generated">
            <a:extLst>
              <a:ext uri="{FF2B5EF4-FFF2-40B4-BE49-F238E27FC236}">
                <a16:creationId xmlns:a16="http://schemas.microsoft.com/office/drawing/2014/main" id="{33DB96BA-FBFE-06D2-F47D-846AC09F24C2}"/>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510003" y="474135"/>
            <a:ext cx="8123997" cy="529448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872389F-9D96-4C49-7D91-2D2FBD00CFF9}"/>
              </a:ext>
            </a:extLst>
          </p:cNvPr>
          <p:cNvSpPr txBox="1"/>
          <p:nvPr/>
        </p:nvSpPr>
        <p:spPr>
          <a:xfrm>
            <a:off x="1511195" y="6237166"/>
            <a:ext cx="6121608" cy="369332"/>
          </a:xfrm>
          <a:prstGeom prst="rect">
            <a:avLst/>
          </a:prstGeom>
          <a:noFill/>
        </p:spPr>
        <p:txBody>
          <a:bodyPr wrap="square">
            <a:spAutoFit/>
          </a:bodyPr>
          <a:lstStyle/>
          <a:p>
            <a:r>
              <a:rPr lang="en-US" b="1" dirty="0">
                <a:ea typeface="Times New Roman" panose="02020603050405020304" pitchFamily="18" charset="0"/>
              </a:rPr>
              <a:t>Source: Climate Action Tracker , November 2021 update </a:t>
            </a:r>
            <a:endParaRPr lang="en-US" b="1" dirty="0"/>
          </a:p>
        </p:txBody>
      </p:sp>
    </p:spTree>
    <p:extLst>
      <p:ext uri="{BB962C8B-B14F-4D97-AF65-F5344CB8AC3E}">
        <p14:creationId xmlns:p14="http://schemas.microsoft.com/office/powerpoint/2010/main" val="1673073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E33F9-83A6-B483-BA50-BF25165ACC03}"/>
              </a:ext>
            </a:extLst>
          </p:cNvPr>
          <p:cNvSpPr>
            <a:spLocks noGrp="1"/>
          </p:cNvSpPr>
          <p:nvPr>
            <p:ph type="title"/>
          </p:nvPr>
        </p:nvSpPr>
        <p:spPr>
          <a:xfrm>
            <a:off x="504472" y="266172"/>
            <a:ext cx="7886700" cy="1325563"/>
          </a:xfrm>
        </p:spPr>
        <p:txBody>
          <a:bodyPr/>
          <a:lstStyle/>
          <a:p>
            <a:pPr algn="ctr"/>
            <a:r>
              <a:rPr lang="en-US" b="1" dirty="0">
                <a:latin typeface="+mn-lt"/>
              </a:rPr>
              <a:t>Keeping 1.5 °C Alive?</a:t>
            </a:r>
          </a:p>
        </p:txBody>
      </p:sp>
      <p:sp>
        <p:nvSpPr>
          <p:cNvPr id="3" name="Content Placeholder 2">
            <a:extLst>
              <a:ext uri="{FF2B5EF4-FFF2-40B4-BE49-F238E27FC236}">
                <a16:creationId xmlns:a16="http://schemas.microsoft.com/office/drawing/2014/main" id="{436FB264-EC3E-3543-BB32-54969BB8E897}"/>
              </a:ext>
            </a:extLst>
          </p:cNvPr>
          <p:cNvSpPr>
            <a:spLocks noGrp="1"/>
          </p:cNvSpPr>
          <p:nvPr>
            <p:ph idx="1"/>
          </p:nvPr>
        </p:nvSpPr>
        <p:spPr>
          <a:xfrm>
            <a:off x="628650" y="1591735"/>
            <a:ext cx="7886700" cy="4559299"/>
          </a:xfrm>
        </p:spPr>
        <p:txBody>
          <a:bodyPr>
            <a:normAutofit/>
          </a:bodyPr>
          <a:lstStyle/>
          <a:p>
            <a:pPr marL="0" indent="0">
              <a:spcAft>
                <a:spcPts val="1200"/>
              </a:spcAft>
              <a:buNone/>
            </a:pPr>
            <a:r>
              <a:rPr lang="en-US" dirty="0"/>
              <a:t> “</a:t>
            </a:r>
            <a:r>
              <a:rPr lang="en-US" b="1" dirty="0"/>
              <a:t>We have kept 1.5 °C within reach but its pulse is weak, and it will only survive if we keep our promises, if we translate commitments into rapid action, and if we deliver on the expectations set out in this Glasgow Climate Pact to increase ambitions to 2030 and beyond, and if we close the vast gap that remains, as we must.”</a:t>
            </a:r>
          </a:p>
          <a:p>
            <a:pPr marL="0" indent="0">
              <a:buNone/>
            </a:pPr>
            <a:r>
              <a:rPr lang="en-US" b="1" dirty="0"/>
              <a:t>		- Alok Sharma, President of COP26</a:t>
            </a:r>
          </a:p>
          <a:p>
            <a:pPr marL="0" indent="0">
              <a:buNone/>
            </a:pPr>
            <a:endParaRPr lang="en-US" dirty="0"/>
          </a:p>
          <a:p>
            <a:endParaRPr lang="en-US" dirty="0"/>
          </a:p>
        </p:txBody>
      </p:sp>
    </p:spTree>
    <p:extLst>
      <p:ext uri="{BB962C8B-B14F-4D97-AF65-F5344CB8AC3E}">
        <p14:creationId xmlns:p14="http://schemas.microsoft.com/office/powerpoint/2010/main" val="4006348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C797E-C0AA-A5AC-F0D4-95B80EF3B19B}"/>
              </a:ext>
            </a:extLst>
          </p:cNvPr>
          <p:cNvSpPr>
            <a:spLocks noGrp="1"/>
          </p:cNvSpPr>
          <p:nvPr>
            <p:ph type="title"/>
          </p:nvPr>
        </p:nvSpPr>
        <p:spPr>
          <a:xfrm>
            <a:off x="628650" y="0"/>
            <a:ext cx="7886700" cy="994172"/>
          </a:xfrm>
        </p:spPr>
        <p:txBody>
          <a:bodyPr>
            <a:normAutofit fontScale="90000"/>
          </a:bodyPr>
          <a:lstStyle/>
          <a:p>
            <a:r>
              <a:rPr lang="en-US" b="1" dirty="0">
                <a:latin typeface="+mn-lt"/>
              </a:rPr>
              <a:t>Glasgow’s COP26 Major Milestones</a:t>
            </a:r>
          </a:p>
        </p:txBody>
      </p:sp>
      <p:sp>
        <p:nvSpPr>
          <p:cNvPr id="3" name="Content Placeholder 2">
            <a:extLst>
              <a:ext uri="{FF2B5EF4-FFF2-40B4-BE49-F238E27FC236}">
                <a16:creationId xmlns:a16="http://schemas.microsoft.com/office/drawing/2014/main" id="{580C5F52-D76A-8273-F83A-6CB2D1C3D3BD}"/>
              </a:ext>
            </a:extLst>
          </p:cNvPr>
          <p:cNvSpPr>
            <a:spLocks noGrp="1"/>
          </p:cNvSpPr>
          <p:nvPr>
            <p:ph idx="1"/>
          </p:nvPr>
        </p:nvSpPr>
        <p:spPr>
          <a:xfrm>
            <a:off x="505451" y="1197372"/>
            <a:ext cx="8133101" cy="5451784"/>
          </a:xfrm>
        </p:spPr>
        <p:txBody>
          <a:bodyPr>
            <a:noAutofit/>
          </a:bodyPr>
          <a:lstStyle/>
          <a:p>
            <a:r>
              <a:rPr lang="en-US" sz="2700" b="1" dirty="0"/>
              <a:t>Specific commitment to </a:t>
            </a:r>
            <a:r>
              <a:rPr lang="en-US" sz="2700" b="1" dirty="0">
                <a:solidFill>
                  <a:schemeClr val="accent6">
                    <a:lumMod val="75000"/>
                  </a:schemeClr>
                </a:solidFill>
              </a:rPr>
              <a:t>“phase down” </a:t>
            </a:r>
            <a:r>
              <a:rPr lang="en-US" sz="2700" b="1" dirty="0"/>
              <a:t>fossil fuels made for the first time</a:t>
            </a:r>
          </a:p>
          <a:p>
            <a:r>
              <a:rPr lang="en-US" sz="2700" b="1" dirty="0"/>
              <a:t>Requirement for countries to </a:t>
            </a:r>
            <a:r>
              <a:rPr lang="en-US" sz="2700" b="1" dirty="0">
                <a:solidFill>
                  <a:schemeClr val="accent6">
                    <a:lumMod val="75000"/>
                  </a:schemeClr>
                </a:solidFill>
              </a:rPr>
              <a:t>update NDCs annually</a:t>
            </a:r>
          </a:p>
          <a:p>
            <a:r>
              <a:rPr lang="en-US" sz="2700" b="1" dirty="0"/>
              <a:t>Reaffirm the obligation for developed nations to mobilize </a:t>
            </a:r>
            <a:r>
              <a:rPr lang="en-US" sz="2700" b="1" dirty="0">
                <a:solidFill>
                  <a:srgbClr val="0070C0"/>
                </a:solidFill>
              </a:rPr>
              <a:t>$100 billion a year </a:t>
            </a:r>
            <a:r>
              <a:rPr lang="en-US" sz="2700" b="1" dirty="0"/>
              <a:t>for climate mitigation efforts in developing countries</a:t>
            </a:r>
          </a:p>
          <a:p>
            <a:r>
              <a:rPr lang="en-US" sz="2700" b="1" dirty="0"/>
              <a:t>Double funding for climate adaptation to reach </a:t>
            </a:r>
            <a:r>
              <a:rPr lang="en-US" sz="2700" b="1" dirty="0">
                <a:solidFill>
                  <a:schemeClr val="accent1"/>
                </a:solidFill>
              </a:rPr>
              <a:t>$40 billion a year </a:t>
            </a:r>
            <a:r>
              <a:rPr lang="en-US" sz="2700" b="1" dirty="0"/>
              <a:t>in 2025.</a:t>
            </a:r>
          </a:p>
          <a:p>
            <a:r>
              <a:rPr lang="en-US" sz="2700" b="1" dirty="0">
                <a:solidFill>
                  <a:srgbClr val="0070C0"/>
                </a:solidFill>
              </a:rPr>
              <a:t>Global Methane Pledge</a:t>
            </a:r>
            <a:r>
              <a:rPr lang="en-US" sz="2700" b="1" dirty="0"/>
              <a:t>: 109 countries, to cut down methane by 30% by 2030</a:t>
            </a:r>
          </a:p>
          <a:p>
            <a:r>
              <a:rPr lang="en-US" sz="2700" b="1" dirty="0">
                <a:solidFill>
                  <a:schemeClr val="accent6">
                    <a:lumMod val="75000"/>
                  </a:schemeClr>
                </a:solidFill>
              </a:rPr>
              <a:t>Glasgow Declaration on Forests and Land Use: </a:t>
            </a:r>
            <a:r>
              <a:rPr lang="en-US" sz="2700" b="1" dirty="0"/>
              <a:t>100 countries, representing 85% of forested land, pledge to end deforestation by 2030.</a:t>
            </a:r>
          </a:p>
        </p:txBody>
      </p:sp>
    </p:spTree>
    <p:extLst>
      <p:ext uri="{BB962C8B-B14F-4D97-AF65-F5344CB8AC3E}">
        <p14:creationId xmlns:p14="http://schemas.microsoft.com/office/powerpoint/2010/main" val="606961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C33C2-A49D-BFB1-4129-486A3720C40F}"/>
              </a:ext>
            </a:extLst>
          </p:cNvPr>
          <p:cNvSpPr>
            <a:spLocks noGrp="1"/>
          </p:cNvSpPr>
          <p:nvPr>
            <p:ph type="title"/>
          </p:nvPr>
        </p:nvSpPr>
        <p:spPr>
          <a:xfrm>
            <a:off x="718961" y="185409"/>
            <a:ext cx="7886700" cy="994172"/>
          </a:xfrm>
        </p:spPr>
        <p:txBody>
          <a:bodyPr>
            <a:noAutofit/>
          </a:bodyPr>
          <a:lstStyle/>
          <a:p>
            <a:pPr algn="ctr"/>
            <a:r>
              <a:rPr lang="en-US" sz="3600" b="1" dirty="0">
                <a:latin typeface="+mn-lt"/>
              </a:rPr>
              <a:t>Natural Solutions to Climate Change: </a:t>
            </a:r>
            <a:br>
              <a:rPr lang="en-US" sz="3600" b="1" dirty="0">
                <a:latin typeface="+mn-lt"/>
              </a:rPr>
            </a:br>
            <a:r>
              <a:rPr lang="en-US" sz="3600" b="1" dirty="0">
                <a:latin typeface="+mn-lt"/>
              </a:rPr>
              <a:t>Forests, Wetlands, and Soils</a:t>
            </a:r>
          </a:p>
        </p:txBody>
      </p:sp>
      <p:sp>
        <p:nvSpPr>
          <p:cNvPr id="6" name="Rectangle 6">
            <a:extLst>
              <a:ext uri="{FF2B5EF4-FFF2-40B4-BE49-F238E27FC236}">
                <a16:creationId xmlns:a16="http://schemas.microsoft.com/office/drawing/2014/main" id="{D0C4C335-9D9D-ED77-38C1-EC024E2AEF2A}"/>
              </a:ext>
            </a:extLst>
          </p:cNvPr>
          <p:cNvSpPr>
            <a:spLocks noChangeArrowheads="1"/>
          </p:cNvSpPr>
          <p:nvPr/>
        </p:nvSpPr>
        <p:spPr bwMode="auto">
          <a:xfrm>
            <a:off x="1431472" y="2272597"/>
            <a:ext cx="1015092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endParaRPr lang="en-US" sz="1350"/>
          </a:p>
        </p:txBody>
      </p:sp>
      <p:pic>
        <p:nvPicPr>
          <p:cNvPr id="2053" name="Picture 25" descr="global map of irrecoverable carbon stores">
            <a:extLst>
              <a:ext uri="{FF2B5EF4-FFF2-40B4-BE49-F238E27FC236}">
                <a16:creationId xmlns:a16="http://schemas.microsoft.com/office/drawing/2014/main" id="{EE01B112-3B48-DD95-0C84-43A5A5689F52}"/>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2091663" y="1179581"/>
            <a:ext cx="4636516" cy="311516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AE6636B2-A7E3-E4A2-57E6-8DC47B78BD60}"/>
              </a:ext>
            </a:extLst>
          </p:cNvPr>
          <p:cNvSpPr txBox="1"/>
          <p:nvPr/>
        </p:nvSpPr>
        <p:spPr>
          <a:xfrm>
            <a:off x="314539" y="4334610"/>
            <a:ext cx="8695544" cy="1631216"/>
          </a:xfrm>
          <a:prstGeom prst="rect">
            <a:avLst/>
          </a:prstGeom>
          <a:noFill/>
        </p:spPr>
        <p:txBody>
          <a:bodyPr wrap="square">
            <a:spAutoFit/>
          </a:bodyPr>
          <a:lstStyle/>
          <a:p>
            <a:r>
              <a:rPr lang="en-US" sz="2000" b="1" dirty="0">
                <a:solidFill>
                  <a:srgbClr val="000000"/>
                </a:solidFill>
                <a:ea typeface="Times New Roman" panose="02020603050405020304" pitchFamily="18" charset="0"/>
                <a:cs typeface="Times New Roman" panose="02020603050405020304" pitchFamily="18" charset="0"/>
              </a:rPr>
              <a:t>These areas store 139 Gigatons (Gt) of “irrecoverable” carbon in trees, plants, and soils: natural regeneration could not compensate for their loss by 2050.  </a:t>
            </a:r>
          </a:p>
          <a:p>
            <a:endParaRPr lang="en-US" sz="2000" b="1" dirty="0">
              <a:solidFill>
                <a:srgbClr val="000000"/>
              </a:solidFill>
              <a:ea typeface="Times New Roman" panose="02020603050405020304" pitchFamily="18" charset="0"/>
              <a:cs typeface="Times New Roman" panose="02020603050405020304" pitchFamily="18" charset="0"/>
            </a:endParaRPr>
          </a:p>
          <a:p>
            <a:r>
              <a:rPr lang="en-US" sz="2000" b="1" dirty="0">
                <a:cs typeface="Times New Roman" panose="02020603050405020304" pitchFamily="18" charset="0"/>
              </a:rPr>
              <a:t>4 Gt of this irrecoverable carbon has been released into the atmosphere through wildfire, logging, and farming in the past decade.</a:t>
            </a:r>
          </a:p>
        </p:txBody>
      </p:sp>
      <p:sp>
        <p:nvSpPr>
          <p:cNvPr id="3" name="TextBox 2">
            <a:extLst>
              <a:ext uri="{FF2B5EF4-FFF2-40B4-BE49-F238E27FC236}">
                <a16:creationId xmlns:a16="http://schemas.microsoft.com/office/drawing/2014/main" id="{7DF959B6-77C4-CFAE-D863-89300BDF8769}"/>
              </a:ext>
            </a:extLst>
          </p:cNvPr>
          <p:cNvSpPr txBox="1"/>
          <p:nvPr/>
        </p:nvSpPr>
        <p:spPr>
          <a:xfrm>
            <a:off x="1746251" y="6211669"/>
            <a:ext cx="7623527" cy="646331"/>
          </a:xfrm>
          <a:prstGeom prst="rect">
            <a:avLst/>
          </a:prstGeom>
          <a:noFill/>
        </p:spPr>
        <p:txBody>
          <a:bodyPr wrap="square" rtlCol="0">
            <a:spAutoFit/>
          </a:bodyPr>
          <a:lstStyle/>
          <a:p>
            <a:r>
              <a:rPr lang="fr-FR" b="1" dirty="0">
                <a:ea typeface="Times New Roman" panose="02020603050405020304" pitchFamily="18" charset="0"/>
              </a:rPr>
              <a:t>Source: Noon, Monica L. et al. 2021. </a:t>
            </a:r>
            <a:r>
              <a:rPr lang="en-US" b="1" dirty="0">
                <a:ea typeface="Times New Roman" panose="02020603050405020304" pitchFamily="18" charset="0"/>
              </a:rPr>
              <a:t>“Mapping the Irrecoverable Carbon in Earth’s Ecosystems,” </a:t>
            </a:r>
            <a:r>
              <a:rPr lang="en-US" b="1" i="1" dirty="0">
                <a:ea typeface="Times New Roman" panose="02020603050405020304" pitchFamily="18" charset="0"/>
              </a:rPr>
              <a:t>Nature Sustainability</a:t>
            </a:r>
            <a:endParaRPr lang="en-US" b="1" dirty="0"/>
          </a:p>
        </p:txBody>
      </p:sp>
    </p:spTree>
    <p:extLst>
      <p:ext uri="{BB962C8B-B14F-4D97-AF65-F5344CB8AC3E}">
        <p14:creationId xmlns:p14="http://schemas.microsoft.com/office/powerpoint/2010/main" val="876633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6B193-7A38-74A6-5A60-3D4DC3550F03}"/>
              </a:ext>
            </a:extLst>
          </p:cNvPr>
          <p:cNvSpPr>
            <a:spLocks noGrp="1"/>
          </p:cNvSpPr>
          <p:nvPr>
            <p:ph type="title"/>
          </p:nvPr>
        </p:nvSpPr>
        <p:spPr>
          <a:xfrm>
            <a:off x="214488" y="-117651"/>
            <a:ext cx="8545689" cy="1325563"/>
          </a:xfrm>
        </p:spPr>
        <p:txBody>
          <a:bodyPr>
            <a:normAutofit/>
          </a:bodyPr>
          <a:lstStyle/>
          <a:p>
            <a:pPr algn="ctr"/>
            <a:r>
              <a:rPr lang="en-US" sz="3600" b="1" dirty="0">
                <a:latin typeface="+mn-lt"/>
              </a:rPr>
              <a:t>Net change in Forest area, 2010-2020</a:t>
            </a:r>
          </a:p>
        </p:txBody>
      </p:sp>
      <p:pic>
        <p:nvPicPr>
          <p:cNvPr id="4" name="Graphic 10">
            <a:extLst>
              <a:ext uri="{FF2B5EF4-FFF2-40B4-BE49-F238E27FC236}">
                <a16:creationId xmlns:a16="http://schemas.microsoft.com/office/drawing/2014/main" id="{1224CE27-AB0E-539F-AB57-72C56D5CBB1D}"/>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812801" y="798348"/>
            <a:ext cx="7268808" cy="5443528"/>
          </a:xfrm>
          <a:prstGeom prst="rect">
            <a:avLst/>
          </a:prstGeom>
        </p:spPr>
      </p:pic>
      <p:sp>
        <p:nvSpPr>
          <p:cNvPr id="5" name="TextBox 4">
            <a:extLst>
              <a:ext uri="{FF2B5EF4-FFF2-40B4-BE49-F238E27FC236}">
                <a16:creationId xmlns:a16="http://schemas.microsoft.com/office/drawing/2014/main" id="{B59BA501-61EB-BEBE-8A06-0687EB4D0015}"/>
              </a:ext>
            </a:extLst>
          </p:cNvPr>
          <p:cNvSpPr txBox="1"/>
          <p:nvPr/>
        </p:nvSpPr>
        <p:spPr>
          <a:xfrm>
            <a:off x="2083384" y="6241873"/>
            <a:ext cx="5738648" cy="369332"/>
          </a:xfrm>
          <a:prstGeom prst="rect">
            <a:avLst/>
          </a:prstGeom>
          <a:noFill/>
        </p:spPr>
        <p:txBody>
          <a:bodyPr wrap="square" rtlCol="0">
            <a:spAutoFit/>
          </a:bodyPr>
          <a:lstStyle/>
          <a:p>
            <a:pPr defTabSz="914400"/>
            <a:r>
              <a:rPr lang="en-US" b="1" kern="0" dirty="0">
                <a:solidFill>
                  <a:prstClr val="black"/>
                </a:solidFill>
              </a:rPr>
              <a:t>Source: FAO, Global Forest Resources Assessment 2020.</a:t>
            </a:r>
          </a:p>
        </p:txBody>
      </p:sp>
    </p:spTree>
    <p:extLst>
      <p:ext uri="{BB962C8B-B14F-4D97-AF65-F5344CB8AC3E}">
        <p14:creationId xmlns:p14="http://schemas.microsoft.com/office/powerpoint/2010/main" val="4186242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5F047-E13C-5E87-6998-25A03FEE4835}"/>
              </a:ext>
            </a:extLst>
          </p:cNvPr>
          <p:cNvSpPr>
            <a:spLocks noGrp="1"/>
          </p:cNvSpPr>
          <p:nvPr>
            <p:ph type="title"/>
          </p:nvPr>
        </p:nvSpPr>
        <p:spPr>
          <a:xfrm>
            <a:off x="259645" y="248170"/>
            <a:ext cx="8647289" cy="994172"/>
          </a:xfrm>
        </p:spPr>
        <p:txBody>
          <a:bodyPr>
            <a:noAutofit/>
          </a:bodyPr>
          <a:lstStyle/>
          <a:p>
            <a:pPr algn="ctr"/>
            <a:r>
              <a:rPr lang="en-US" sz="3200" b="1" dirty="0">
                <a:latin typeface="+mn-lt"/>
              </a:rPr>
              <a:t>Percent Decrease in Intact Forests, 2000-2013</a:t>
            </a:r>
          </a:p>
        </p:txBody>
      </p:sp>
      <p:graphicFrame>
        <p:nvGraphicFramePr>
          <p:cNvPr id="6" name="Content Placeholder 5">
            <a:extLst>
              <a:ext uri="{FF2B5EF4-FFF2-40B4-BE49-F238E27FC236}">
                <a16:creationId xmlns:a16="http://schemas.microsoft.com/office/drawing/2014/main" id="{96350CCA-0BEA-ED86-A639-4692D0EE771F}"/>
              </a:ext>
            </a:extLst>
          </p:cNvPr>
          <p:cNvGraphicFramePr>
            <a:graphicFrameLocks noGrp="1"/>
          </p:cNvGraphicFramePr>
          <p:nvPr>
            <p:ph idx="1"/>
            <p:extLst>
              <p:ext uri="{D42A27DB-BD31-4B8C-83A1-F6EECF244321}">
                <p14:modId xmlns:p14="http://schemas.microsoft.com/office/powerpoint/2010/main" val="2701617902"/>
              </p:ext>
            </p:extLst>
          </p:nvPr>
        </p:nvGraphicFramePr>
        <p:xfrm>
          <a:off x="628650" y="1140179"/>
          <a:ext cx="7600950" cy="4892603"/>
        </p:xfrm>
        <a:graphic>
          <a:graphicData uri="http://schemas.openxmlformats.org/drawingml/2006/table">
            <a:tbl>
              <a:tblPr firstRow="1" firstCol="1" bandRow="1">
                <a:tableStyleId>{5C22544A-7EE6-4342-B048-85BDC9FD1C3A}</a:tableStyleId>
              </a:tblPr>
              <a:tblGrid>
                <a:gridCol w="5268678">
                  <a:extLst>
                    <a:ext uri="{9D8B030D-6E8A-4147-A177-3AD203B41FA5}">
                      <a16:colId xmlns:a16="http://schemas.microsoft.com/office/drawing/2014/main" val="2223674885"/>
                    </a:ext>
                  </a:extLst>
                </a:gridCol>
                <a:gridCol w="2332272">
                  <a:extLst>
                    <a:ext uri="{9D8B030D-6E8A-4147-A177-3AD203B41FA5}">
                      <a16:colId xmlns:a16="http://schemas.microsoft.com/office/drawing/2014/main" val="3960859744"/>
                    </a:ext>
                  </a:extLst>
                </a:gridCol>
              </a:tblGrid>
              <a:tr h="334940">
                <a:tc>
                  <a:txBody>
                    <a:bodyPr/>
                    <a:lstStyle/>
                    <a:p>
                      <a:pPr marL="0" marR="0">
                        <a:spcBef>
                          <a:spcPts val="0"/>
                        </a:spcBef>
                        <a:spcAft>
                          <a:spcPts val="0"/>
                        </a:spcAft>
                      </a:pPr>
                      <a:r>
                        <a:rPr lang="en-US" sz="2000" u="sng" dirty="0">
                          <a:effectLst/>
                          <a:latin typeface="Times New Roman" panose="02020603050405020304" pitchFamily="18" charset="0"/>
                          <a:cs typeface="Times New Roman" panose="02020603050405020304" pitchFamily="18" charset="0"/>
                        </a:rPr>
                        <a:t>Region</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tc>
                  <a:txBody>
                    <a:bodyPr/>
                    <a:lstStyle/>
                    <a:p>
                      <a:pPr marL="0" marR="0">
                        <a:spcBef>
                          <a:spcPts val="0"/>
                        </a:spcBef>
                        <a:spcAft>
                          <a:spcPts val="0"/>
                        </a:spcAft>
                      </a:pPr>
                      <a:r>
                        <a:rPr lang="en-US" sz="1800" u="sng" dirty="0">
                          <a:effectLst/>
                          <a:latin typeface="Times New Roman" panose="02020603050405020304" pitchFamily="18" charset="0"/>
                          <a:cs typeface="Times New Roman" panose="02020603050405020304" pitchFamily="18" charset="0"/>
                        </a:rPr>
                        <a:t>% Intact Forest Loss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extLst>
                  <a:ext uri="{0D108BD9-81ED-4DB2-BD59-A6C34878D82A}">
                    <a16:rowId xmlns:a16="http://schemas.microsoft.com/office/drawing/2014/main" val="3377047088"/>
                  </a:ext>
                </a:extLst>
              </a:tr>
              <a:tr h="506407">
                <a:tc>
                  <a:txBody>
                    <a:bodyPr/>
                    <a:lstStyle/>
                    <a:p>
                      <a:pPr marL="0" marR="0">
                        <a:spcBef>
                          <a:spcPts val="0"/>
                        </a:spcBef>
                        <a:spcAft>
                          <a:spcPts val="0"/>
                        </a:spcAft>
                      </a:pPr>
                      <a:r>
                        <a:rPr lang="en-US" sz="2000" u="sng" dirty="0">
                          <a:effectLst/>
                          <a:latin typeface="Times New Roman" panose="02020603050405020304" pitchFamily="18" charset="0"/>
                          <a:cs typeface="Times New Roman" panose="02020603050405020304" pitchFamily="18" charset="0"/>
                        </a:rPr>
                        <a:t>South America, tropical</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tc>
                  <a:txBody>
                    <a:bodyPr/>
                    <a:lstStyle/>
                    <a:p>
                      <a:pPr marL="0" marR="0" algn="ctr">
                        <a:spcBef>
                          <a:spcPts val="0"/>
                        </a:spcBef>
                        <a:spcAft>
                          <a:spcPts val="0"/>
                        </a:spcAft>
                      </a:pPr>
                      <a:r>
                        <a:rPr lang="en-US" sz="2000" b="1" u="none" dirty="0">
                          <a:effectLst/>
                          <a:latin typeface="Times New Roman" panose="02020603050405020304" pitchFamily="18" charset="0"/>
                          <a:cs typeface="Times New Roman" panose="02020603050405020304" pitchFamily="18" charset="0"/>
                        </a:rPr>
                        <a:t>7.3%</a:t>
                      </a:r>
                      <a:endParaRPr lang="en-US" sz="2000" b="1" u="none"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extLst>
                  <a:ext uri="{0D108BD9-81ED-4DB2-BD59-A6C34878D82A}">
                    <a16:rowId xmlns:a16="http://schemas.microsoft.com/office/drawing/2014/main" val="460039492"/>
                  </a:ext>
                </a:extLst>
              </a:tr>
              <a:tr h="506407">
                <a:tc>
                  <a:txBody>
                    <a:bodyPr/>
                    <a:lstStyle/>
                    <a:p>
                      <a:pPr marL="0" marR="0">
                        <a:spcBef>
                          <a:spcPts val="0"/>
                        </a:spcBef>
                        <a:spcAft>
                          <a:spcPts val="0"/>
                        </a:spcAft>
                      </a:pPr>
                      <a:r>
                        <a:rPr lang="en-US" sz="2000" u="sng" dirty="0">
                          <a:effectLst/>
                          <a:latin typeface="Times New Roman" panose="02020603050405020304" pitchFamily="18" charset="0"/>
                          <a:cs typeface="Times New Roman" panose="02020603050405020304" pitchFamily="18" charset="0"/>
                        </a:rPr>
                        <a:t>Eurasia, southern boreal and temperate</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tc>
                  <a:txBody>
                    <a:bodyPr/>
                    <a:lstStyle/>
                    <a:p>
                      <a:pPr marL="0" marR="0" algn="ctr">
                        <a:spcBef>
                          <a:spcPts val="0"/>
                        </a:spcBef>
                        <a:spcAft>
                          <a:spcPts val="0"/>
                        </a:spcAft>
                      </a:pPr>
                      <a:r>
                        <a:rPr lang="en-US" sz="2000" b="1" u="none" dirty="0">
                          <a:effectLst/>
                          <a:latin typeface="Times New Roman" panose="02020603050405020304" pitchFamily="18" charset="0"/>
                          <a:cs typeface="Times New Roman" panose="02020603050405020304" pitchFamily="18" charset="0"/>
                        </a:rPr>
                        <a:t>9.1%</a:t>
                      </a:r>
                      <a:endParaRPr lang="en-US" sz="2000" b="1" u="none"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extLst>
                  <a:ext uri="{0D108BD9-81ED-4DB2-BD59-A6C34878D82A}">
                    <a16:rowId xmlns:a16="http://schemas.microsoft.com/office/drawing/2014/main" val="3371690795"/>
                  </a:ext>
                </a:extLst>
              </a:tr>
              <a:tr h="506407">
                <a:tc>
                  <a:txBody>
                    <a:bodyPr/>
                    <a:lstStyle/>
                    <a:p>
                      <a:pPr marL="0" marR="0">
                        <a:spcBef>
                          <a:spcPts val="0"/>
                        </a:spcBef>
                        <a:spcAft>
                          <a:spcPts val="0"/>
                        </a:spcAft>
                      </a:pPr>
                      <a:r>
                        <a:rPr lang="en-US" sz="2000" u="sng" dirty="0">
                          <a:effectLst/>
                          <a:latin typeface="Times New Roman" panose="02020603050405020304" pitchFamily="18" charset="0"/>
                          <a:cs typeface="Times New Roman" panose="02020603050405020304" pitchFamily="18" charset="0"/>
                        </a:rPr>
                        <a:t>Africa</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tc>
                  <a:txBody>
                    <a:bodyPr/>
                    <a:lstStyle/>
                    <a:p>
                      <a:pPr marL="0" marR="0" algn="ctr">
                        <a:spcBef>
                          <a:spcPts val="0"/>
                        </a:spcBef>
                        <a:spcAft>
                          <a:spcPts val="0"/>
                        </a:spcAft>
                      </a:pPr>
                      <a:r>
                        <a:rPr lang="en-US" sz="2000" b="1" u="none" dirty="0">
                          <a:effectLst/>
                          <a:latin typeface="Times New Roman" panose="02020603050405020304" pitchFamily="18" charset="0"/>
                          <a:cs typeface="Times New Roman" panose="02020603050405020304" pitchFamily="18" charset="0"/>
                        </a:rPr>
                        <a:t>10.1%</a:t>
                      </a:r>
                      <a:endParaRPr lang="en-US" sz="2000" b="1" u="none"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extLst>
                  <a:ext uri="{0D108BD9-81ED-4DB2-BD59-A6C34878D82A}">
                    <a16:rowId xmlns:a16="http://schemas.microsoft.com/office/drawing/2014/main" val="1751090565"/>
                  </a:ext>
                </a:extLst>
              </a:tr>
              <a:tr h="506407">
                <a:tc>
                  <a:txBody>
                    <a:bodyPr/>
                    <a:lstStyle/>
                    <a:p>
                      <a:pPr marL="0" marR="0">
                        <a:spcBef>
                          <a:spcPts val="0"/>
                        </a:spcBef>
                        <a:spcAft>
                          <a:spcPts val="0"/>
                        </a:spcAft>
                      </a:pPr>
                      <a:r>
                        <a:rPr lang="en-US" sz="2000" u="sng">
                          <a:effectLst/>
                          <a:latin typeface="Times New Roman" panose="02020603050405020304" pitchFamily="18" charset="0"/>
                          <a:cs typeface="Times New Roman" panose="02020603050405020304" pitchFamily="18" charset="0"/>
                        </a:rPr>
                        <a:t>North America, northern boreal</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tc>
                  <a:txBody>
                    <a:bodyPr/>
                    <a:lstStyle/>
                    <a:p>
                      <a:pPr marL="0" marR="0" algn="ctr">
                        <a:spcBef>
                          <a:spcPts val="0"/>
                        </a:spcBef>
                        <a:spcAft>
                          <a:spcPts val="0"/>
                        </a:spcAft>
                      </a:pPr>
                      <a:r>
                        <a:rPr lang="en-US" sz="2000" b="1" u="none" dirty="0">
                          <a:effectLst/>
                          <a:latin typeface="Times New Roman" panose="02020603050405020304" pitchFamily="18" charset="0"/>
                          <a:cs typeface="Times New Roman" panose="02020603050405020304" pitchFamily="18" charset="0"/>
                        </a:rPr>
                        <a:t>3.3%</a:t>
                      </a:r>
                      <a:endParaRPr lang="en-US" sz="2000" b="1" u="none"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extLst>
                  <a:ext uri="{0D108BD9-81ED-4DB2-BD59-A6C34878D82A}">
                    <a16:rowId xmlns:a16="http://schemas.microsoft.com/office/drawing/2014/main" val="1307216951"/>
                  </a:ext>
                </a:extLst>
              </a:tr>
              <a:tr h="506407">
                <a:tc>
                  <a:txBody>
                    <a:bodyPr/>
                    <a:lstStyle/>
                    <a:p>
                      <a:pPr marL="0" marR="0">
                        <a:spcBef>
                          <a:spcPts val="0"/>
                        </a:spcBef>
                        <a:spcAft>
                          <a:spcPts val="0"/>
                        </a:spcAft>
                      </a:pPr>
                      <a:r>
                        <a:rPr lang="en-US" sz="2000" u="sng">
                          <a:effectLst/>
                          <a:latin typeface="Times New Roman" panose="02020603050405020304" pitchFamily="18" charset="0"/>
                          <a:cs typeface="Times New Roman" panose="02020603050405020304" pitchFamily="18" charset="0"/>
                        </a:rPr>
                        <a:t>Southeast Asia</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tc>
                  <a:txBody>
                    <a:bodyPr/>
                    <a:lstStyle/>
                    <a:p>
                      <a:pPr marL="0" marR="0" algn="ctr">
                        <a:spcBef>
                          <a:spcPts val="0"/>
                        </a:spcBef>
                        <a:spcAft>
                          <a:spcPts val="0"/>
                        </a:spcAft>
                      </a:pPr>
                      <a:r>
                        <a:rPr lang="en-US" sz="2000" b="1" u="none" dirty="0">
                          <a:effectLst/>
                          <a:latin typeface="Times New Roman" panose="02020603050405020304" pitchFamily="18" charset="0"/>
                          <a:cs typeface="Times New Roman" panose="02020603050405020304" pitchFamily="18" charset="0"/>
                        </a:rPr>
                        <a:t>13.9%</a:t>
                      </a:r>
                      <a:endParaRPr lang="en-US" sz="2000" b="1" u="none"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extLst>
                  <a:ext uri="{0D108BD9-81ED-4DB2-BD59-A6C34878D82A}">
                    <a16:rowId xmlns:a16="http://schemas.microsoft.com/office/drawing/2014/main" val="594487950"/>
                  </a:ext>
                </a:extLst>
              </a:tr>
              <a:tr h="506407">
                <a:tc>
                  <a:txBody>
                    <a:bodyPr/>
                    <a:lstStyle/>
                    <a:p>
                      <a:pPr marL="0" marR="0">
                        <a:spcBef>
                          <a:spcPts val="0"/>
                        </a:spcBef>
                        <a:spcAft>
                          <a:spcPts val="0"/>
                        </a:spcAft>
                      </a:pPr>
                      <a:r>
                        <a:rPr lang="en-US" sz="2000" u="sng">
                          <a:effectLst/>
                          <a:latin typeface="Times New Roman" panose="02020603050405020304" pitchFamily="18" charset="0"/>
                          <a:cs typeface="Times New Roman" panose="02020603050405020304" pitchFamily="18" charset="0"/>
                        </a:rPr>
                        <a:t>South America, southern boreal and temperate</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tc>
                  <a:txBody>
                    <a:bodyPr/>
                    <a:lstStyle/>
                    <a:p>
                      <a:pPr marL="0" marR="0" algn="ctr">
                        <a:spcBef>
                          <a:spcPts val="0"/>
                        </a:spcBef>
                        <a:spcAft>
                          <a:spcPts val="0"/>
                        </a:spcAft>
                      </a:pPr>
                      <a:r>
                        <a:rPr lang="en-US" sz="2000" b="1" u="none" dirty="0">
                          <a:effectLst/>
                          <a:latin typeface="Times New Roman" panose="02020603050405020304" pitchFamily="18" charset="0"/>
                          <a:cs typeface="Times New Roman" panose="02020603050405020304" pitchFamily="18" charset="0"/>
                        </a:rPr>
                        <a:t>15.5%</a:t>
                      </a:r>
                      <a:endParaRPr lang="en-US" sz="2000" b="1" u="none"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extLst>
                  <a:ext uri="{0D108BD9-81ED-4DB2-BD59-A6C34878D82A}">
                    <a16:rowId xmlns:a16="http://schemas.microsoft.com/office/drawing/2014/main" val="1252660768"/>
                  </a:ext>
                </a:extLst>
              </a:tr>
              <a:tr h="506407">
                <a:tc>
                  <a:txBody>
                    <a:bodyPr/>
                    <a:lstStyle/>
                    <a:p>
                      <a:pPr marL="0" marR="0">
                        <a:spcBef>
                          <a:spcPts val="0"/>
                        </a:spcBef>
                        <a:spcAft>
                          <a:spcPts val="0"/>
                        </a:spcAft>
                      </a:pPr>
                      <a:r>
                        <a:rPr lang="en-US" sz="2000" u="sng">
                          <a:effectLst/>
                          <a:latin typeface="Times New Roman" panose="02020603050405020304" pitchFamily="18" charset="0"/>
                          <a:cs typeface="Times New Roman" panose="02020603050405020304" pitchFamily="18" charset="0"/>
                        </a:rPr>
                        <a:t>Eurasia, northern boreal</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tc>
                  <a:txBody>
                    <a:bodyPr/>
                    <a:lstStyle/>
                    <a:p>
                      <a:pPr marL="0" marR="0" algn="ctr">
                        <a:spcBef>
                          <a:spcPts val="0"/>
                        </a:spcBef>
                        <a:spcAft>
                          <a:spcPts val="0"/>
                        </a:spcAft>
                      </a:pPr>
                      <a:r>
                        <a:rPr lang="en-US" sz="2000" b="1" u="none" dirty="0">
                          <a:effectLst/>
                          <a:latin typeface="Times New Roman" panose="02020603050405020304" pitchFamily="18" charset="0"/>
                          <a:cs typeface="Times New Roman" panose="02020603050405020304" pitchFamily="18" charset="0"/>
                        </a:rPr>
                        <a:t>4.4%</a:t>
                      </a:r>
                      <a:endParaRPr lang="en-US" sz="2000" b="1" u="none"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extLst>
                  <a:ext uri="{0D108BD9-81ED-4DB2-BD59-A6C34878D82A}">
                    <a16:rowId xmlns:a16="http://schemas.microsoft.com/office/drawing/2014/main" val="1630345606"/>
                  </a:ext>
                </a:extLst>
              </a:tr>
              <a:tr h="506407">
                <a:tc>
                  <a:txBody>
                    <a:bodyPr/>
                    <a:lstStyle/>
                    <a:p>
                      <a:pPr marL="0" marR="0">
                        <a:spcBef>
                          <a:spcPts val="0"/>
                        </a:spcBef>
                        <a:spcAft>
                          <a:spcPts val="0"/>
                        </a:spcAft>
                      </a:pPr>
                      <a:r>
                        <a:rPr lang="en-US" sz="2000" u="sng">
                          <a:effectLst/>
                          <a:latin typeface="Times New Roman" panose="02020603050405020304" pitchFamily="18" charset="0"/>
                          <a:cs typeface="Times New Roman" panose="02020603050405020304" pitchFamily="18" charset="0"/>
                        </a:rPr>
                        <a:t>Australia</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tc>
                  <a:txBody>
                    <a:bodyPr/>
                    <a:lstStyle/>
                    <a:p>
                      <a:pPr marL="0" marR="0" algn="ctr">
                        <a:spcBef>
                          <a:spcPts val="0"/>
                        </a:spcBef>
                        <a:spcAft>
                          <a:spcPts val="0"/>
                        </a:spcAft>
                      </a:pPr>
                      <a:r>
                        <a:rPr lang="en-US" sz="2000" b="1" u="none" dirty="0">
                          <a:effectLst/>
                          <a:latin typeface="Times New Roman" panose="02020603050405020304" pitchFamily="18" charset="0"/>
                          <a:cs typeface="Times New Roman" panose="02020603050405020304" pitchFamily="18" charset="0"/>
                        </a:rPr>
                        <a:t>21.9%</a:t>
                      </a:r>
                      <a:endParaRPr lang="en-US" sz="2000" b="1" u="none"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extLst>
                  <a:ext uri="{0D108BD9-81ED-4DB2-BD59-A6C34878D82A}">
                    <a16:rowId xmlns:a16="http://schemas.microsoft.com/office/drawing/2014/main" val="2692143125"/>
                  </a:ext>
                </a:extLst>
              </a:tr>
              <a:tr h="506407">
                <a:tc>
                  <a:txBody>
                    <a:bodyPr/>
                    <a:lstStyle/>
                    <a:p>
                      <a:pPr marL="0" marR="0">
                        <a:spcBef>
                          <a:spcPts val="0"/>
                        </a:spcBef>
                        <a:spcAft>
                          <a:spcPts val="0"/>
                        </a:spcAft>
                      </a:pPr>
                      <a:r>
                        <a:rPr lang="en-US" sz="2000" u="sng" dirty="0">
                          <a:effectLst/>
                          <a:latin typeface="Times New Roman" panose="02020603050405020304" pitchFamily="18" charset="0"/>
                          <a:cs typeface="Times New Roman" panose="02020603050405020304" pitchFamily="18" charset="0"/>
                        </a:rPr>
                        <a:t>South America, temperate</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tc>
                  <a:txBody>
                    <a:bodyPr/>
                    <a:lstStyle/>
                    <a:p>
                      <a:pPr marL="0" marR="0" algn="ctr">
                        <a:spcBef>
                          <a:spcPts val="0"/>
                        </a:spcBef>
                        <a:spcAft>
                          <a:spcPts val="0"/>
                        </a:spcAft>
                      </a:pPr>
                      <a:r>
                        <a:rPr lang="en-US" sz="2000" b="1" u="none" dirty="0">
                          <a:effectLst/>
                          <a:latin typeface="Times New Roman" panose="02020603050405020304" pitchFamily="18" charset="0"/>
                          <a:cs typeface="Times New Roman" panose="02020603050405020304" pitchFamily="18" charset="0"/>
                        </a:rPr>
                        <a:t>1.3%</a:t>
                      </a:r>
                      <a:endParaRPr lang="en-US" sz="2000" b="1" u="none"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extLst>
                  <a:ext uri="{0D108BD9-81ED-4DB2-BD59-A6C34878D82A}">
                    <a16:rowId xmlns:a16="http://schemas.microsoft.com/office/drawing/2014/main" val="3681915353"/>
                  </a:ext>
                </a:extLst>
              </a:tr>
            </a:tbl>
          </a:graphicData>
        </a:graphic>
      </p:graphicFrame>
      <p:sp>
        <p:nvSpPr>
          <p:cNvPr id="8" name="TextBox 7">
            <a:extLst>
              <a:ext uri="{FF2B5EF4-FFF2-40B4-BE49-F238E27FC236}">
                <a16:creationId xmlns:a16="http://schemas.microsoft.com/office/drawing/2014/main" id="{7E642819-9193-F641-6B1E-1A2EA07498FB}"/>
              </a:ext>
            </a:extLst>
          </p:cNvPr>
          <p:cNvSpPr txBox="1"/>
          <p:nvPr/>
        </p:nvSpPr>
        <p:spPr>
          <a:xfrm>
            <a:off x="640925" y="6001549"/>
            <a:ext cx="4575747" cy="369332"/>
          </a:xfrm>
          <a:prstGeom prst="rect">
            <a:avLst/>
          </a:prstGeom>
          <a:noFill/>
        </p:spPr>
        <p:txBody>
          <a:bodyPr wrap="square">
            <a:spAutoFit/>
          </a:bodyPr>
          <a:lstStyle/>
          <a:p>
            <a:r>
              <a:rPr lang="en-US" b="1" i="1" dirty="0">
                <a:solidFill>
                  <a:srgbClr val="292B2C"/>
                </a:solidFill>
                <a:ea typeface="Times New Roman" panose="02020603050405020304" pitchFamily="18" charset="0"/>
              </a:rPr>
              <a:t>Source:</a:t>
            </a:r>
            <a:r>
              <a:rPr lang="en-US" b="1" dirty="0">
                <a:solidFill>
                  <a:srgbClr val="292B2C"/>
                </a:solidFill>
                <a:ea typeface="Times New Roman" panose="02020603050405020304" pitchFamily="18" charset="0"/>
              </a:rPr>
              <a:t> Potapov et al., 2017 </a:t>
            </a:r>
            <a:endParaRPr lang="en-US" b="1" dirty="0">
              <a:ea typeface="Times New Roman" panose="02020603050405020304" pitchFamily="18" charset="0"/>
            </a:endParaRPr>
          </a:p>
        </p:txBody>
      </p:sp>
    </p:spTree>
    <p:extLst>
      <p:ext uri="{BB962C8B-B14F-4D97-AF65-F5344CB8AC3E}">
        <p14:creationId xmlns:p14="http://schemas.microsoft.com/office/powerpoint/2010/main" val="2408061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C58AF-A2E3-B9B2-1CC0-DCE895239CCF}"/>
              </a:ext>
            </a:extLst>
          </p:cNvPr>
          <p:cNvSpPr>
            <a:spLocks noGrp="1"/>
          </p:cNvSpPr>
          <p:nvPr>
            <p:ph type="title"/>
          </p:nvPr>
        </p:nvSpPr>
        <p:spPr>
          <a:xfrm>
            <a:off x="628650" y="365127"/>
            <a:ext cx="7886700" cy="854074"/>
          </a:xfrm>
        </p:spPr>
        <p:txBody>
          <a:bodyPr>
            <a:normAutofit/>
          </a:bodyPr>
          <a:lstStyle/>
          <a:p>
            <a:pPr algn="ctr"/>
            <a:r>
              <a:rPr lang="en-US" sz="3600" b="1" dirty="0">
                <a:latin typeface="+mn-lt"/>
              </a:rPr>
              <a:t>Deforestation in Amazonia</a:t>
            </a:r>
          </a:p>
        </p:txBody>
      </p:sp>
      <p:graphicFrame>
        <p:nvGraphicFramePr>
          <p:cNvPr id="4" name="Content Placeholder 3">
            <a:extLst>
              <a:ext uri="{FF2B5EF4-FFF2-40B4-BE49-F238E27FC236}">
                <a16:creationId xmlns:a16="http://schemas.microsoft.com/office/drawing/2014/main" id="{0DF95D4D-2B18-253E-7927-9AF51039EFF1}"/>
              </a:ext>
            </a:extLst>
          </p:cNvPr>
          <p:cNvGraphicFramePr>
            <a:graphicFrameLocks noGrp="1" noChangeAspect="1"/>
          </p:cNvGraphicFramePr>
          <p:nvPr>
            <p:ph idx="1"/>
            <p:extLst>
              <p:ext uri="{D42A27DB-BD31-4B8C-83A1-F6EECF244321}">
                <p14:modId xmlns:p14="http://schemas.microsoft.com/office/powerpoint/2010/main" val="1739686095"/>
              </p:ext>
            </p:extLst>
          </p:nvPr>
        </p:nvGraphicFramePr>
        <p:xfrm>
          <a:off x="25697" y="1512711"/>
          <a:ext cx="8790928" cy="3637672"/>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7728E672-42BC-B0D1-B858-6DE9DBFAC978}"/>
              </a:ext>
            </a:extLst>
          </p:cNvPr>
          <p:cNvSpPr txBox="1"/>
          <p:nvPr/>
        </p:nvSpPr>
        <p:spPr>
          <a:xfrm>
            <a:off x="628650" y="5542844"/>
            <a:ext cx="8187975" cy="707886"/>
          </a:xfrm>
          <a:prstGeom prst="rect">
            <a:avLst/>
          </a:prstGeom>
          <a:noFill/>
        </p:spPr>
        <p:txBody>
          <a:bodyPr wrap="square" rtlCol="0">
            <a:spAutoFit/>
          </a:bodyPr>
          <a:lstStyle/>
          <a:p>
            <a:r>
              <a:rPr lang="en-US" sz="2000" b="1" dirty="0"/>
              <a:t>Source: Codur and Harris, </a:t>
            </a:r>
            <a:r>
              <a:rPr lang="en-US" sz="2000" b="1" i="1" dirty="0"/>
              <a:t>Forests and Climate: Economics and Policy Issues</a:t>
            </a:r>
            <a:r>
              <a:rPr lang="en-US" sz="2000" b="1" dirty="0"/>
              <a:t> Teaching Module forthcoming 2022.</a:t>
            </a:r>
          </a:p>
        </p:txBody>
      </p:sp>
    </p:spTree>
    <p:extLst>
      <p:ext uri="{BB962C8B-B14F-4D97-AF65-F5344CB8AC3E}">
        <p14:creationId xmlns:p14="http://schemas.microsoft.com/office/powerpoint/2010/main" val="2747279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B3E67-9608-03A8-9216-F803B401269D}"/>
              </a:ext>
            </a:extLst>
          </p:cNvPr>
          <p:cNvSpPr>
            <a:spLocks noGrp="1"/>
          </p:cNvSpPr>
          <p:nvPr>
            <p:ph type="title"/>
          </p:nvPr>
        </p:nvSpPr>
        <p:spPr>
          <a:xfrm>
            <a:off x="989895" y="57767"/>
            <a:ext cx="7886700" cy="994172"/>
          </a:xfrm>
        </p:spPr>
        <p:txBody>
          <a:bodyPr>
            <a:normAutofit/>
          </a:bodyPr>
          <a:lstStyle/>
          <a:p>
            <a:r>
              <a:rPr lang="en-US" sz="3600" b="1" dirty="0">
                <a:latin typeface="+mn-lt"/>
              </a:rPr>
              <a:t>Ending Deforestation: Financial Pledges</a:t>
            </a:r>
          </a:p>
        </p:txBody>
      </p:sp>
      <p:sp>
        <p:nvSpPr>
          <p:cNvPr id="3" name="Content Placeholder 2">
            <a:extLst>
              <a:ext uri="{FF2B5EF4-FFF2-40B4-BE49-F238E27FC236}">
                <a16:creationId xmlns:a16="http://schemas.microsoft.com/office/drawing/2014/main" id="{0CA3A3E4-D9AD-99ED-E8EA-F94A9A5883DB}"/>
              </a:ext>
            </a:extLst>
          </p:cNvPr>
          <p:cNvSpPr>
            <a:spLocks noGrp="1"/>
          </p:cNvSpPr>
          <p:nvPr>
            <p:ph idx="1"/>
          </p:nvPr>
        </p:nvSpPr>
        <p:spPr>
          <a:xfrm>
            <a:off x="146757" y="1197473"/>
            <a:ext cx="8729838" cy="5685177"/>
          </a:xfrm>
        </p:spPr>
        <p:txBody>
          <a:bodyPr>
            <a:noAutofit/>
          </a:bodyPr>
          <a:lstStyle/>
          <a:p>
            <a:pPr>
              <a:lnSpc>
                <a:spcPct val="100000"/>
              </a:lnSpc>
            </a:pPr>
            <a:r>
              <a:rPr lang="en-US" sz="2200" b="1" u="sng" dirty="0"/>
              <a:t>BY COUNTRIES: </a:t>
            </a:r>
          </a:p>
          <a:p>
            <a:pPr>
              <a:lnSpc>
                <a:spcPct val="100000"/>
              </a:lnSpc>
              <a:spcBef>
                <a:spcPts val="0"/>
              </a:spcBef>
            </a:pPr>
            <a:r>
              <a:rPr lang="en-US" sz="2200" b="1" dirty="0"/>
              <a:t>12 countries including the United States and the EU will provide </a:t>
            </a:r>
            <a:r>
              <a:rPr lang="en-US" sz="2200" b="1" dirty="0">
                <a:solidFill>
                  <a:srgbClr val="0070C0"/>
                </a:solidFill>
              </a:rPr>
              <a:t>$12 billion </a:t>
            </a:r>
            <a:r>
              <a:rPr lang="en-US" sz="2200" b="1" dirty="0"/>
              <a:t>for forest-related climate finance between 2021 and 2025. </a:t>
            </a:r>
          </a:p>
          <a:p>
            <a:pPr marL="0" indent="0">
              <a:lnSpc>
                <a:spcPct val="100000"/>
              </a:lnSpc>
              <a:spcBef>
                <a:spcPts val="0"/>
              </a:spcBef>
              <a:buNone/>
            </a:pPr>
            <a:endParaRPr lang="en-US" sz="2200" b="1" dirty="0"/>
          </a:p>
          <a:p>
            <a:pPr>
              <a:lnSpc>
                <a:spcPct val="100000"/>
              </a:lnSpc>
              <a:spcBef>
                <a:spcPts val="0"/>
              </a:spcBef>
            </a:pPr>
            <a:r>
              <a:rPr lang="en-US" sz="2200" b="1" dirty="0">
                <a:sym typeface="Wingdings" pitchFamily="2" charset="2"/>
              </a:rPr>
              <a:t>This</a:t>
            </a:r>
            <a:r>
              <a:rPr lang="en-US" sz="2200" b="1" dirty="0"/>
              <a:t> includes $1.7 billion specifically dedicated to support Indigenous Peoples and Local Communities, to advance their forest tenure rights and recognize their role as guardians for forests and nature. </a:t>
            </a:r>
          </a:p>
          <a:p>
            <a:pPr marL="274320" indent="-457200">
              <a:lnSpc>
                <a:spcPct val="100000"/>
              </a:lnSpc>
              <a:buNone/>
            </a:pPr>
            <a:endParaRPr lang="en-US" sz="2200" b="1" dirty="0">
              <a:effectLst/>
            </a:endParaRPr>
          </a:p>
          <a:p>
            <a:pPr>
              <a:lnSpc>
                <a:spcPct val="100000"/>
              </a:lnSpc>
            </a:pPr>
            <a:r>
              <a:rPr lang="en-US" sz="2200" b="1" u="sng" dirty="0"/>
              <a:t>BY PRIVATE FINANCIAL INSTITUTIONS:</a:t>
            </a:r>
          </a:p>
          <a:p>
            <a:pPr>
              <a:lnSpc>
                <a:spcPct val="100000"/>
              </a:lnSpc>
            </a:pPr>
            <a:r>
              <a:rPr lang="en-US" sz="2200" b="1" dirty="0"/>
              <a:t>30 leading financial institutions (collectively with over $8.7 trillion in assets under management) pledged </a:t>
            </a:r>
            <a:r>
              <a:rPr lang="en-US" sz="2200" b="1" dirty="0">
                <a:solidFill>
                  <a:schemeClr val="accent1"/>
                </a:solidFill>
              </a:rPr>
              <a:t>$7.2 billion </a:t>
            </a:r>
            <a:r>
              <a:rPr lang="en-US" sz="2200" b="1" dirty="0"/>
              <a:t>to the Global Forest Finance Pledge, and also pledged to eliminate agricultural commodity-driven deforestation from their portfolios by 2025.</a:t>
            </a:r>
          </a:p>
        </p:txBody>
      </p:sp>
    </p:spTree>
    <p:extLst>
      <p:ext uri="{BB962C8B-B14F-4D97-AF65-F5344CB8AC3E}">
        <p14:creationId xmlns:p14="http://schemas.microsoft.com/office/powerpoint/2010/main" val="3343200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A1D28-D712-0ECE-49CB-DE59682B5E50}"/>
              </a:ext>
            </a:extLst>
          </p:cNvPr>
          <p:cNvSpPr>
            <a:spLocks noGrp="1"/>
          </p:cNvSpPr>
          <p:nvPr>
            <p:ph type="title"/>
          </p:nvPr>
        </p:nvSpPr>
        <p:spPr>
          <a:xfrm>
            <a:off x="628650" y="284339"/>
            <a:ext cx="7886700" cy="994172"/>
          </a:xfrm>
        </p:spPr>
        <p:txBody>
          <a:bodyPr>
            <a:normAutofit/>
          </a:bodyPr>
          <a:lstStyle/>
          <a:p>
            <a:pPr algn="ctr"/>
            <a:r>
              <a:rPr lang="en-US" sz="3200" b="1" dirty="0">
                <a:latin typeface="+mn-lt"/>
              </a:rPr>
              <a:t>Funding for REDD+ compared with </a:t>
            </a:r>
            <a:br>
              <a:rPr lang="en-US" sz="3200" b="1" dirty="0">
                <a:latin typeface="+mn-lt"/>
              </a:rPr>
            </a:br>
            <a:r>
              <a:rPr lang="en-US" sz="3200" b="1" dirty="0">
                <a:latin typeface="+mn-lt"/>
              </a:rPr>
              <a:t>Global Subsidies for Fossil Fuels and Biofuels</a:t>
            </a:r>
          </a:p>
        </p:txBody>
      </p:sp>
      <p:pic>
        <p:nvPicPr>
          <p:cNvPr id="4" name="Content Placeholder 3">
            <a:extLst>
              <a:ext uri="{FF2B5EF4-FFF2-40B4-BE49-F238E27FC236}">
                <a16:creationId xmlns:a16="http://schemas.microsoft.com/office/drawing/2014/main" id="{CBF46FA7-184A-0B6A-8E80-7CA6DD6D0DC3}"/>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2178" r="1059" b="7548"/>
          <a:stretch/>
        </p:blipFill>
        <p:spPr bwMode="auto">
          <a:xfrm>
            <a:off x="1134533" y="1278511"/>
            <a:ext cx="6874934" cy="4534107"/>
          </a:xfrm>
          <a:prstGeom prst="rect">
            <a:avLst/>
          </a:prstGeom>
          <a:noFill/>
          <a:ln>
            <a:noFill/>
          </a:ln>
          <a:extLst>
            <a:ext uri="{53640926-AAD7-44D8-BBD7-CCE9431645EC}">
              <a14:shadowObscured xmlns:a14="http://schemas.microsoft.com/office/drawing/2010/main"/>
            </a:ext>
          </a:extLst>
        </p:spPr>
      </p:pic>
      <p:sp>
        <p:nvSpPr>
          <p:cNvPr id="3" name="TextBox 2">
            <a:extLst>
              <a:ext uri="{FF2B5EF4-FFF2-40B4-BE49-F238E27FC236}">
                <a16:creationId xmlns:a16="http://schemas.microsoft.com/office/drawing/2014/main" id="{BB82F29E-A0DD-399F-C8AB-613C7A5539C9}"/>
              </a:ext>
            </a:extLst>
          </p:cNvPr>
          <p:cNvSpPr txBox="1"/>
          <p:nvPr/>
        </p:nvSpPr>
        <p:spPr>
          <a:xfrm>
            <a:off x="628650" y="6373606"/>
            <a:ext cx="10430933" cy="400110"/>
          </a:xfrm>
          <a:prstGeom prst="rect">
            <a:avLst/>
          </a:prstGeom>
          <a:noFill/>
        </p:spPr>
        <p:txBody>
          <a:bodyPr wrap="square" rtlCol="0">
            <a:spAutoFit/>
          </a:bodyPr>
          <a:lstStyle/>
          <a:p>
            <a:r>
              <a:rPr lang="en-US" sz="2000" b="1" dirty="0">
                <a:effectLst/>
                <a:ea typeface="Times New Roman" panose="02020603050405020304" pitchFamily="18" charset="0"/>
              </a:rPr>
              <a:t>Mulder, Ivo. 2014. “The Economics of REDD+.” in </a:t>
            </a:r>
            <a:r>
              <a:rPr lang="en-US" sz="2000" b="1" i="1" dirty="0">
                <a:effectLst/>
                <a:ea typeface="Times New Roman" panose="02020603050405020304" pitchFamily="18" charset="0"/>
              </a:rPr>
              <a:t>REDD+ Academy Asia Pacific</a:t>
            </a:r>
            <a:r>
              <a:rPr lang="en-US" sz="2000" b="1" i="1" dirty="0">
                <a:ea typeface="Times New Roman" panose="02020603050405020304" pitchFamily="18" charset="0"/>
              </a:rPr>
              <a:t>.</a:t>
            </a:r>
            <a:endParaRPr lang="en-US" sz="2000" b="1" dirty="0"/>
          </a:p>
        </p:txBody>
      </p:sp>
    </p:spTree>
    <p:extLst>
      <p:ext uri="{BB962C8B-B14F-4D97-AF65-F5344CB8AC3E}">
        <p14:creationId xmlns:p14="http://schemas.microsoft.com/office/powerpoint/2010/main" val="2296920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98FDC-66B7-76C1-B48D-9270AD00B288}"/>
              </a:ext>
            </a:extLst>
          </p:cNvPr>
          <p:cNvSpPr>
            <a:spLocks noGrp="1"/>
          </p:cNvSpPr>
          <p:nvPr>
            <p:ph type="title"/>
          </p:nvPr>
        </p:nvSpPr>
        <p:spPr>
          <a:xfrm>
            <a:off x="315843" y="71367"/>
            <a:ext cx="8512314" cy="1410169"/>
          </a:xfrm>
        </p:spPr>
        <p:txBody>
          <a:bodyPr>
            <a:normAutofit/>
          </a:bodyPr>
          <a:lstStyle/>
          <a:p>
            <a:pPr algn="ctr"/>
            <a:r>
              <a:rPr lang="en-US" sz="3200" b="1" dirty="0">
                <a:latin typeface="+mn-lt"/>
              </a:rPr>
              <a:t>Afforestation, Reforestation, Proforestation: </a:t>
            </a:r>
            <a:br>
              <a:rPr lang="en-US" sz="3200" b="1" dirty="0">
                <a:latin typeface="+mn-lt"/>
              </a:rPr>
            </a:br>
            <a:r>
              <a:rPr lang="en-US" sz="3200" b="1" dirty="0">
                <a:latin typeface="+mn-lt"/>
              </a:rPr>
              <a:t>not all solutions are ecologically equal</a:t>
            </a:r>
          </a:p>
        </p:txBody>
      </p:sp>
      <p:sp>
        <p:nvSpPr>
          <p:cNvPr id="3" name="Content Placeholder 2">
            <a:extLst>
              <a:ext uri="{FF2B5EF4-FFF2-40B4-BE49-F238E27FC236}">
                <a16:creationId xmlns:a16="http://schemas.microsoft.com/office/drawing/2014/main" id="{F0A0C42F-5BA8-AA4A-87A8-6DF66BB2DA48}"/>
              </a:ext>
            </a:extLst>
          </p:cNvPr>
          <p:cNvSpPr>
            <a:spLocks noGrp="1"/>
          </p:cNvSpPr>
          <p:nvPr>
            <p:ph idx="1"/>
          </p:nvPr>
        </p:nvSpPr>
        <p:spPr>
          <a:xfrm>
            <a:off x="462353" y="1328592"/>
            <a:ext cx="8219294" cy="5185097"/>
          </a:xfrm>
        </p:spPr>
        <p:txBody>
          <a:bodyPr>
            <a:noAutofit/>
          </a:bodyPr>
          <a:lstStyle/>
          <a:p>
            <a:pPr>
              <a:lnSpc>
                <a:spcPct val="100000"/>
              </a:lnSpc>
              <a:spcBef>
                <a:spcPts val="0"/>
              </a:spcBef>
            </a:pPr>
            <a:r>
              <a:rPr lang="en-US" sz="2500" b="1" dirty="0"/>
              <a:t>Countries with net gain in their forested area: Europe 0.3 million ha, Oceania 0.4 million ha, and Asia 1.2 million ha, mainly due to afforestation programs in China.</a:t>
            </a:r>
          </a:p>
          <a:p>
            <a:pPr>
              <a:lnSpc>
                <a:spcPct val="100000"/>
              </a:lnSpc>
              <a:spcBef>
                <a:spcPts val="0"/>
              </a:spcBef>
            </a:pPr>
            <a:endParaRPr lang="en-US" sz="2500" b="1" dirty="0"/>
          </a:p>
          <a:p>
            <a:pPr>
              <a:lnSpc>
                <a:spcPct val="100000"/>
              </a:lnSpc>
              <a:spcBef>
                <a:spcPts val="0"/>
              </a:spcBef>
            </a:pPr>
            <a:r>
              <a:rPr lang="en-US" sz="2500" b="1" dirty="0"/>
              <a:t>These gains are made primarily with plantation forests and do not compensate for the losses of intact primary forests. Reforestation in the form of planted monoculture (eucalyptus, pines, etc.) does NOT count as new FORESTS in the ecological sense of diverse ecosystems.</a:t>
            </a:r>
          </a:p>
          <a:p>
            <a:pPr>
              <a:lnSpc>
                <a:spcPct val="100000"/>
              </a:lnSpc>
              <a:spcBef>
                <a:spcPts val="0"/>
              </a:spcBef>
            </a:pPr>
            <a:endParaRPr lang="en-US" sz="2500" b="1" dirty="0"/>
          </a:p>
          <a:p>
            <a:pPr>
              <a:lnSpc>
                <a:spcPct val="100000"/>
              </a:lnSpc>
              <a:spcBef>
                <a:spcPts val="0"/>
              </a:spcBef>
            </a:pPr>
            <a:r>
              <a:rPr lang="en-US" sz="2500" b="1" dirty="0"/>
              <a:t>PROFORESTATION: DON’T DISTURB TREES – KEEP PRIMARY FORESTS INTACTS: </a:t>
            </a:r>
            <a:r>
              <a:rPr lang="en-US" sz="2500" b="1" dirty="0">
                <a:solidFill>
                  <a:srgbClr val="00B050"/>
                </a:solidFill>
              </a:rPr>
              <a:t>LARGEST 1% of ALL TREES make up 50% of Mature Forest Biomass Worldwide</a:t>
            </a:r>
          </a:p>
        </p:txBody>
      </p:sp>
    </p:spTree>
    <p:extLst>
      <p:ext uri="{BB962C8B-B14F-4D97-AF65-F5344CB8AC3E}">
        <p14:creationId xmlns:p14="http://schemas.microsoft.com/office/powerpoint/2010/main" val="4058510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1" name="Picture 5">
            <a:extLst>
              <a:ext uri="{FF2B5EF4-FFF2-40B4-BE49-F238E27FC236}">
                <a16:creationId xmlns:a16="http://schemas.microsoft.com/office/drawing/2014/main" id="{CBFB4995-D7C9-83BB-E2F2-32A3059EB1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2169" y="1139427"/>
            <a:ext cx="452036" cy="45203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CFFA7729-F44C-00A2-92F4-4F496F5F98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5714" y="622625"/>
            <a:ext cx="7232573" cy="4689873"/>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A4BF9869-71A7-CC58-43F8-CD8EE594ED0D}"/>
              </a:ext>
            </a:extLst>
          </p:cNvPr>
          <p:cNvSpPr txBox="1"/>
          <p:nvPr/>
        </p:nvSpPr>
        <p:spPr>
          <a:xfrm>
            <a:off x="2112169" y="5514719"/>
            <a:ext cx="6547556" cy="830997"/>
          </a:xfrm>
          <a:prstGeom prst="rect">
            <a:avLst/>
          </a:prstGeom>
          <a:noFill/>
        </p:spPr>
        <p:txBody>
          <a:bodyPr wrap="square">
            <a:spAutoFit/>
          </a:bodyPr>
          <a:lstStyle/>
          <a:p>
            <a:pPr defTabSz="685800"/>
            <a:r>
              <a:rPr lang="en-US" sz="2400" b="1" dirty="0">
                <a:solidFill>
                  <a:srgbClr val="00B050"/>
                </a:solidFill>
                <a:latin typeface="Calibri" panose="020F0502020204030204"/>
              </a:rPr>
              <a:t>LARGEST 1% of ALL TREES make up 50% </a:t>
            </a:r>
          </a:p>
          <a:p>
            <a:pPr defTabSz="685800"/>
            <a:r>
              <a:rPr lang="en-US" sz="2400" b="1" dirty="0">
                <a:solidFill>
                  <a:srgbClr val="00B050"/>
                </a:solidFill>
                <a:latin typeface="Calibri" panose="020F0502020204030204"/>
              </a:rPr>
              <a:t>of Mature Forest Biomass Worldwide</a:t>
            </a:r>
            <a:endParaRPr lang="en-US" sz="2400" b="1" dirty="0">
              <a:solidFill>
                <a:prstClr val="black"/>
              </a:solidFill>
              <a:latin typeface="Calibri" panose="020F0502020204030204"/>
            </a:endParaRPr>
          </a:p>
        </p:txBody>
      </p:sp>
    </p:spTree>
    <p:extLst>
      <p:ext uri="{BB962C8B-B14F-4D97-AF65-F5344CB8AC3E}">
        <p14:creationId xmlns:p14="http://schemas.microsoft.com/office/powerpoint/2010/main" val="416984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0899D0B-847D-E140-8CA1-17970A5A4770}"/>
              </a:ext>
            </a:extLst>
          </p:cNvPr>
          <p:cNvPicPr>
            <a:picLocks noChangeAspect="1"/>
          </p:cNvPicPr>
          <p:nvPr/>
        </p:nvPicPr>
        <p:blipFill>
          <a:blip r:embed="rId3"/>
          <a:stretch>
            <a:fillRect/>
          </a:stretch>
        </p:blipFill>
        <p:spPr>
          <a:xfrm>
            <a:off x="1752600" y="609600"/>
            <a:ext cx="5201356" cy="5201356"/>
          </a:xfrm>
          <a:prstGeom prst="rect">
            <a:avLst/>
          </a:prstGeom>
        </p:spPr>
      </p:pic>
      <p:sp>
        <p:nvSpPr>
          <p:cNvPr id="5" name="TextBox 4">
            <a:extLst>
              <a:ext uri="{FF2B5EF4-FFF2-40B4-BE49-F238E27FC236}">
                <a16:creationId xmlns:a16="http://schemas.microsoft.com/office/drawing/2014/main" id="{27DD9FDC-B047-2865-1E07-9CCB6CF01F3B}"/>
              </a:ext>
            </a:extLst>
          </p:cNvPr>
          <p:cNvSpPr txBox="1"/>
          <p:nvPr/>
        </p:nvSpPr>
        <p:spPr>
          <a:xfrm>
            <a:off x="1230490" y="6125822"/>
            <a:ext cx="6482644" cy="400110"/>
          </a:xfrm>
          <a:prstGeom prst="rect">
            <a:avLst/>
          </a:prstGeom>
          <a:noFill/>
        </p:spPr>
        <p:txBody>
          <a:bodyPr wrap="square" rtlCol="0">
            <a:spAutoFit/>
          </a:bodyPr>
          <a:lstStyle/>
          <a:p>
            <a:r>
              <a:rPr lang="en-US" sz="2000" b="1" dirty="0">
                <a:solidFill>
                  <a:schemeClr val="accent6">
                    <a:lumMod val="75000"/>
                  </a:schemeClr>
                </a:solidFill>
              </a:rPr>
              <a:t>Successful reforestation, monitored and verified long-term</a:t>
            </a:r>
          </a:p>
        </p:txBody>
      </p:sp>
    </p:spTree>
    <p:extLst>
      <p:ext uri="{BB962C8B-B14F-4D97-AF65-F5344CB8AC3E}">
        <p14:creationId xmlns:p14="http://schemas.microsoft.com/office/powerpoint/2010/main" val="2858654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69FC1-F3C4-9AA1-A3FD-AA8E10506214}"/>
              </a:ext>
            </a:extLst>
          </p:cNvPr>
          <p:cNvSpPr>
            <a:spLocks noGrp="1"/>
          </p:cNvSpPr>
          <p:nvPr>
            <p:ph type="title"/>
          </p:nvPr>
        </p:nvSpPr>
        <p:spPr>
          <a:xfrm>
            <a:off x="493183" y="0"/>
            <a:ext cx="7886700" cy="994172"/>
          </a:xfrm>
        </p:spPr>
        <p:txBody>
          <a:bodyPr>
            <a:normAutofit/>
          </a:bodyPr>
          <a:lstStyle/>
          <a:p>
            <a:pPr algn="ctr"/>
            <a:r>
              <a:rPr lang="en-US" sz="4000" b="1" dirty="0">
                <a:latin typeface="+mn-lt"/>
              </a:rPr>
              <a:t>Wetlands</a:t>
            </a:r>
          </a:p>
        </p:txBody>
      </p:sp>
      <p:sp>
        <p:nvSpPr>
          <p:cNvPr id="3" name="Content Placeholder 2">
            <a:extLst>
              <a:ext uri="{FF2B5EF4-FFF2-40B4-BE49-F238E27FC236}">
                <a16:creationId xmlns:a16="http://schemas.microsoft.com/office/drawing/2014/main" id="{CA26DFEE-1BFE-3401-A3E5-B5F83091C4AA}"/>
              </a:ext>
            </a:extLst>
          </p:cNvPr>
          <p:cNvSpPr>
            <a:spLocks noGrp="1"/>
          </p:cNvSpPr>
          <p:nvPr>
            <p:ph idx="1"/>
          </p:nvPr>
        </p:nvSpPr>
        <p:spPr>
          <a:xfrm>
            <a:off x="446688" y="994172"/>
            <a:ext cx="8499423" cy="5554132"/>
          </a:xfrm>
        </p:spPr>
        <p:txBody>
          <a:bodyPr>
            <a:normAutofit fontScale="40000" lnSpcReduction="20000"/>
          </a:bodyPr>
          <a:lstStyle/>
          <a:p>
            <a:pPr>
              <a:spcAft>
                <a:spcPts val="1800"/>
              </a:spcAft>
            </a:pPr>
            <a:r>
              <a:rPr lang="en-US" sz="6000" b="1" dirty="0"/>
              <a:t>Approximately 20–30% of the world’s soil carbon is stored in wetlands.</a:t>
            </a:r>
          </a:p>
          <a:p>
            <a:pPr>
              <a:spcAft>
                <a:spcPts val="1800"/>
              </a:spcAft>
            </a:pPr>
            <a:r>
              <a:rPr lang="en-US" sz="6000" b="1" dirty="0"/>
              <a:t>Wetlands support many species populations, as well as providing ecological, hydrological, physiographical, and cultural functions and services.  They cool surrounding areas, store flood waters, store and provide water and buffer both coastal and inland storms, providing climate resilience.</a:t>
            </a:r>
          </a:p>
          <a:p>
            <a:pPr>
              <a:spcAft>
                <a:spcPts val="1800"/>
              </a:spcAft>
            </a:pPr>
            <a:r>
              <a:rPr lang="en-US" sz="6000" b="1" dirty="0"/>
              <a:t>Draining or disturbing wetlands can release soil carbon very rapidly. In some types of wetlands, it can take decades to millennia to develop soil conditions that support net carbon accumulation</a:t>
            </a:r>
          </a:p>
          <a:p>
            <a:pPr>
              <a:spcAft>
                <a:spcPts val="1800"/>
              </a:spcAft>
            </a:pPr>
            <a:r>
              <a:rPr lang="en-US" sz="6000" b="1" dirty="0"/>
              <a:t>Leading scientists have proposed including the rights of wetlands to be protected as key natural sanctuaries in international law, through a </a:t>
            </a:r>
            <a:r>
              <a:rPr lang="en-US" sz="6000" b="1" dirty="0">
                <a:hlinkClick r:id="rId3">
                  <a:extLst>
                    <a:ext uri="{A12FA001-AC4F-418D-AE19-62706E023703}">
                      <ahyp:hlinkClr xmlns:ahyp="http://schemas.microsoft.com/office/drawing/2018/hyperlinkcolor" val="tx"/>
                    </a:ext>
                  </a:extLst>
                </a:hlinkClick>
              </a:rPr>
              <a:t>Universal Declaration of the Rights of Wetlands</a:t>
            </a:r>
            <a:r>
              <a:rPr lang="en-US" sz="6000" b="1" dirty="0"/>
              <a:t>.</a:t>
            </a:r>
          </a:p>
          <a:p>
            <a:endParaRPr lang="en-US" dirty="0"/>
          </a:p>
        </p:txBody>
      </p:sp>
    </p:spTree>
    <p:extLst>
      <p:ext uri="{BB962C8B-B14F-4D97-AF65-F5344CB8AC3E}">
        <p14:creationId xmlns:p14="http://schemas.microsoft.com/office/powerpoint/2010/main" val="949268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8270E-C199-7C16-8878-E7634E17CCA7}"/>
              </a:ext>
            </a:extLst>
          </p:cNvPr>
          <p:cNvSpPr>
            <a:spLocks noGrp="1"/>
          </p:cNvSpPr>
          <p:nvPr>
            <p:ph type="title"/>
          </p:nvPr>
        </p:nvSpPr>
        <p:spPr>
          <a:xfrm>
            <a:off x="628650" y="0"/>
            <a:ext cx="7886700" cy="994172"/>
          </a:xfrm>
        </p:spPr>
        <p:txBody>
          <a:bodyPr>
            <a:normAutofit/>
          </a:bodyPr>
          <a:lstStyle/>
          <a:p>
            <a:pPr algn="ctr"/>
            <a:r>
              <a:rPr lang="en-US" sz="3600" b="1" dirty="0">
                <a:latin typeface="+mn-lt"/>
              </a:rPr>
              <a:t>Soils: The Greatest Carbon Sink</a:t>
            </a:r>
          </a:p>
        </p:txBody>
      </p:sp>
      <p:sp>
        <p:nvSpPr>
          <p:cNvPr id="3" name="Content Placeholder 2">
            <a:extLst>
              <a:ext uri="{FF2B5EF4-FFF2-40B4-BE49-F238E27FC236}">
                <a16:creationId xmlns:a16="http://schemas.microsoft.com/office/drawing/2014/main" id="{6562A613-4966-0C25-01B8-65BF6BEFCB31}"/>
              </a:ext>
            </a:extLst>
          </p:cNvPr>
          <p:cNvSpPr>
            <a:spLocks noGrp="1"/>
          </p:cNvSpPr>
          <p:nvPr>
            <p:ph idx="1"/>
          </p:nvPr>
        </p:nvSpPr>
        <p:spPr>
          <a:xfrm>
            <a:off x="628650" y="993568"/>
            <a:ext cx="7984772" cy="5657654"/>
          </a:xfrm>
        </p:spPr>
        <p:txBody>
          <a:bodyPr>
            <a:normAutofit fontScale="77500" lnSpcReduction="20000"/>
          </a:bodyPr>
          <a:lstStyle/>
          <a:p>
            <a:pPr marL="0" indent="0">
              <a:buNone/>
            </a:pPr>
            <a:r>
              <a:rPr lang="en-US" sz="3100" b="1" dirty="0"/>
              <a:t>2,300 Gt Total Soil Organic Carbon  </a:t>
            </a:r>
          </a:p>
          <a:p>
            <a:pPr marL="0" indent="0">
              <a:buNone/>
            </a:pPr>
            <a:r>
              <a:rPr lang="en-US" sz="3100" b="1" dirty="0"/>
              <a:t>680 Gt Carbon in top layer (0-30cm)</a:t>
            </a:r>
          </a:p>
          <a:p>
            <a:pPr marL="0" indent="0">
              <a:buNone/>
            </a:pPr>
            <a:endParaRPr lang="en-US" dirty="0"/>
          </a:p>
          <a:p>
            <a:pPr marL="457200" indent="0">
              <a:buNone/>
            </a:pPr>
            <a:r>
              <a:rPr lang="en-US" sz="2600" b="1" dirty="0"/>
              <a:t>10 countries hold more than 60% of SOC stock</a:t>
            </a:r>
          </a:p>
          <a:p>
            <a:pPr marL="457200" indent="0">
              <a:buNone/>
            </a:pPr>
            <a:r>
              <a:rPr lang="en-US" sz="2600" b="1" dirty="0"/>
              <a:t>Russia: 22.1%</a:t>
            </a:r>
          </a:p>
          <a:p>
            <a:pPr marL="457200" indent="0">
              <a:buNone/>
            </a:pPr>
            <a:r>
              <a:rPr lang="en-US" sz="2600" b="1" dirty="0"/>
              <a:t>Canada: 12%</a:t>
            </a:r>
          </a:p>
          <a:p>
            <a:pPr marL="457200" indent="0">
              <a:buNone/>
            </a:pPr>
            <a:r>
              <a:rPr lang="en-US" sz="2600" b="1" dirty="0"/>
              <a:t>USA: 8.7%</a:t>
            </a:r>
          </a:p>
          <a:p>
            <a:pPr marL="457200" indent="0">
              <a:buNone/>
            </a:pPr>
            <a:r>
              <a:rPr lang="en-US" sz="2600" b="1" dirty="0"/>
              <a:t>China: 6.7%</a:t>
            </a:r>
          </a:p>
          <a:p>
            <a:pPr marL="457200" indent="0">
              <a:buNone/>
            </a:pPr>
            <a:r>
              <a:rPr lang="en-US" sz="2600" b="1" dirty="0"/>
              <a:t>Brazil: 5.3%</a:t>
            </a:r>
          </a:p>
          <a:p>
            <a:pPr marL="457200" indent="0">
              <a:buNone/>
            </a:pPr>
            <a:r>
              <a:rPr lang="en-US" sz="2600" b="1" dirty="0"/>
              <a:t>Indonesia: 3.4%</a:t>
            </a:r>
          </a:p>
          <a:p>
            <a:pPr marL="457200" indent="0">
              <a:buNone/>
            </a:pPr>
            <a:r>
              <a:rPr lang="en-US" sz="2600" b="1" dirty="0"/>
              <a:t>Australia: 3.4%</a:t>
            </a:r>
          </a:p>
          <a:p>
            <a:pPr marL="457200" indent="0">
              <a:buNone/>
            </a:pPr>
            <a:r>
              <a:rPr lang="en-US" sz="2600" b="1" dirty="0"/>
              <a:t>Argentina: 1.9%</a:t>
            </a:r>
          </a:p>
          <a:p>
            <a:pPr marL="457200" indent="0">
              <a:buNone/>
            </a:pPr>
            <a:r>
              <a:rPr lang="en-US" sz="2600" b="1" dirty="0"/>
              <a:t>Kazakhstan: 1.8%</a:t>
            </a:r>
          </a:p>
          <a:p>
            <a:pPr marL="457200" indent="0">
              <a:buNone/>
            </a:pPr>
            <a:r>
              <a:rPr lang="en-US" sz="2600" b="1" dirty="0"/>
              <a:t>Democratic Republic of Congo: 1.4%</a:t>
            </a:r>
          </a:p>
          <a:p>
            <a:pPr marL="0" indent="0">
              <a:buNone/>
            </a:pPr>
            <a:endParaRPr lang="en-US" sz="2300" i="1" dirty="0"/>
          </a:p>
          <a:p>
            <a:pPr marL="0" indent="0">
              <a:buNone/>
            </a:pPr>
            <a:r>
              <a:rPr lang="en-US" sz="2300" i="1" dirty="0"/>
              <a:t>(Note: 6 of these countries are autocracies/dictatorships or failing democracies: what impact will this have on climate negotiations on agriculture solutions to CC?)</a:t>
            </a:r>
          </a:p>
          <a:p>
            <a:pPr marL="0" indent="0">
              <a:buNone/>
            </a:pPr>
            <a:r>
              <a:rPr lang="en-US" sz="2300" b="1" i="1" dirty="0"/>
              <a:t>Source: </a:t>
            </a:r>
            <a:r>
              <a:rPr lang="en-US" sz="2300" b="1" dirty="0"/>
              <a:t>FAO https://www.fao.org/3/I8195EN/i8195en.pdf</a:t>
            </a:r>
          </a:p>
          <a:p>
            <a:pPr marL="0" indent="0">
              <a:buNone/>
            </a:pPr>
            <a:endParaRPr lang="en-US" dirty="0"/>
          </a:p>
        </p:txBody>
      </p:sp>
    </p:spTree>
    <p:extLst>
      <p:ext uri="{BB962C8B-B14F-4D97-AF65-F5344CB8AC3E}">
        <p14:creationId xmlns:p14="http://schemas.microsoft.com/office/powerpoint/2010/main" val="3278007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323A8-185D-9B9F-91DE-379A3624293A}"/>
              </a:ext>
            </a:extLst>
          </p:cNvPr>
          <p:cNvSpPr>
            <a:spLocks noGrp="1"/>
          </p:cNvSpPr>
          <p:nvPr>
            <p:ph type="title"/>
          </p:nvPr>
        </p:nvSpPr>
        <p:spPr>
          <a:xfrm>
            <a:off x="628650" y="328414"/>
            <a:ext cx="7886700" cy="994172"/>
          </a:xfrm>
        </p:spPr>
        <p:txBody>
          <a:bodyPr>
            <a:normAutofit fontScale="90000"/>
          </a:bodyPr>
          <a:lstStyle/>
          <a:p>
            <a:pPr algn="ctr"/>
            <a:r>
              <a:rPr lang="en-US" b="1" dirty="0">
                <a:latin typeface="+mn-lt"/>
              </a:rPr>
              <a:t>Global Soil Degradation: More Potential to Increase SOC in Degraded Soils</a:t>
            </a:r>
          </a:p>
        </p:txBody>
      </p:sp>
      <p:pic>
        <p:nvPicPr>
          <p:cNvPr id="4" name="Content Placeholder 3">
            <a:extLst>
              <a:ext uri="{FF2B5EF4-FFF2-40B4-BE49-F238E27FC236}">
                <a16:creationId xmlns:a16="http://schemas.microsoft.com/office/drawing/2014/main" id="{30EF628F-144B-C739-30C3-FB3C3E366FCB}"/>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43832" y="1896533"/>
            <a:ext cx="8747109" cy="4143023"/>
          </a:xfrm>
          <a:prstGeom prst="rect">
            <a:avLst/>
          </a:prstGeom>
          <a:noFill/>
          <a:ln>
            <a:noFill/>
          </a:ln>
        </p:spPr>
      </p:pic>
    </p:spTree>
    <p:extLst>
      <p:ext uri="{BB962C8B-B14F-4D97-AF65-F5344CB8AC3E}">
        <p14:creationId xmlns:p14="http://schemas.microsoft.com/office/powerpoint/2010/main" val="2872036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lanetary boundaries update: freshwater boundary exceeds safe limits">
            <a:extLst>
              <a:ext uri="{FF2B5EF4-FFF2-40B4-BE49-F238E27FC236}">
                <a16:creationId xmlns:a16="http://schemas.microsoft.com/office/drawing/2014/main" id="{912B0A09-3166-BC75-F9BA-AA8FF3104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5171" y="1512711"/>
            <a:ext cx="5676237" cy="535868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DC8AAFB-16EE-61F9-2474-B8853DCACE59}"/>
              </a:ext>
            </a:extLst>
          </p:cNvPr>
          <p:cNvSpPr txBox="1"/>
          <p:nvPr/>
        </p:nvSpPr>
        <p:spPr>
          <a:xfrm>
            <a:off x="0" y="127716"/>
            <a:ext cx="8906933" cy="1384995"/>
          </a:xfrm>
          <a:prstGeom prst="rect">
            <a:avLst/>
          </a:prstGeom>
          <a:noFill/>
        </p:spPr>
        <p:txBody>
          <a:bodyPr wrap="square">
            <a:spAutoFit/>
          </a:bodyPr>
          <a:lstStyle/>
          <a:p>
            <a:pPr algn="ctr"/>
            <a:r>
              <a:rPr kumimoji="0" lang="en-US" sz="2800" b="1" i="0" u="none" strike="noStrike" kern="1200" cap="none" spc="0" normalizeH="0" baseline="0" noProof="0" dirty="0">
                <a:ln>
                  <a:noFill/>
                </a:ln>
                <a:solidFill>
                  <a:prstClr val="black"/>
                </a:solidFill>
                <a:effectLst/>
                <a:uLnTx/>
                <a:uFillTx/>
                <a:ea typeface="+mj-ea"/>
                <a:cs typeface="+mj-cs"/>
              </a:rPr>
              <a:t>Agriculture, a culprit in crossing 5 Planetary boundaries: Climate Change, Land-System Change, Potassium Cycle, Nitrogen Cycle, Green Water</a:t>
            </a:r>
            <a:endParaRPr lang="en-US" sz="2800" b="1" dirty="0"/>
          </a:p>
        </p:txBody>
      </p:sp>
      <p:sp>
        <p:nvSpPr>
          <p:cNvPr id="5" name="TextBox 4">
            <a:extLst>
              <a:ext uri="{FF2B5EF4-FFF2-40B4-BE49-F238E27FC236}">
                <a16:creationId xmlns:a16="http://schemas.microsoft.com/office/drawing/2014/main" id="{CC05C0DF-C2B5-3E15-EB9F-6199BFEFC7EB}"/>
              </a:ext>
            </a:extLst>
          </p:cNvPr>
          <p:cNvSpPr txBox="1"/>
          <p:nvPr/>
        </p:nvSpPr>
        <p:spPr>
          <a:xfrm>
            <a:off x="7608711" y="4075121"/>
            <a:ext cx="1298222" cy="2585323"/>
          </a:xfrm>
          <a:prstGeom prst="rect">
            <a:avLst/>
          </a:prstGeom>
          <a:noFill/>
        </p:spPr>
        <p:txBody>
          <a:bodyPr wrap="square" rtlCol="0">
            <a:spAutoFit/>
          </a:bodyPr>
          <a:lstStyle/>
          <a:p>
            <a:r>
              <a:rPr lang="en-US" b="1" dirty="0"/>
              <a:t>Source: Potsdam Institute for Climate Impact Research, </a:t>
            </a:r>
            <a:r>
              <a:rPr lang="en-US" b="1" i="1" dirty="0"/>
              <a:t>Planetary Boundaries Update</a:t>
            </a:r>
            <a:endParaRPr lang="en-US" b="1" dirty="0"/>
          </a:p>
        </p:txBody>
      </p:sp>
    </p:spTree>
    <p:extLst>
      <p:ext uri="{BB962C8B-B14F-4D97-AF65-F5344CB8AC3E}">
        <p14:creationId xmlns:p14="http://schemas.microsoft.com/office/powerpoint/2010/main" val="3799139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5F3F2-AED7-2278-32D2-4400AC260EC2}"/>
              </a:ext>
            </a:extLst>
          </p:cNvPr>
          <p:cNvSpPr>
            <a:spLocks noGrp="1"/>
          </p:cNvSpPr>
          <p:nvPr>
            <p:ph type="title"/>
          </p:nvPr>
        </p:nvSpPr>
        <p:spPr/>
        <p:txBody>
          <a:bodyPr>
            <a:normAutofit/>
          </a:bodyPr>
          <a:lstStyle/>
          <a:p>
            <a:pPr algn="ctr"/>
            <a:r>
              <a:rPr lang="en-US" sz="4000" b="1" dirty="0">
                <a:latin typeface="+mn-lt"/>
              </a:rPr>
              <a:t>Rebuilding healthy soils</a:t>
            </a:r>
          </a:p>
        </p:txBody>
      </p:sp>
      <p:sp>
        <p:nvSpPr>
          <p:cNvPr id="6" name="Content Placeholder 5">
            <a:extLst>
              <a:ext uri="{FF2B5EF4-FFF2-40B4-BE49-F238E27FC236}">
                <a16:creationId xmlns:a16="http://schemas.microsoft.com/office/drawing/2014/main" id="{3B07B895-35C0-5C30-86FB-D357BA8F10FC}"/>
              </a:ext>
            </a:extLst>
          </p:cNvPr>
          <p:cNvSpPr>
            <a:spLocks noGrp="1"/>
          </p:cNvSpPr>
          <p:nvPr>
            <p:ph idx="1"/>
          </p:nvPr>
        </p:nvSpPr>
        <p:spPr/>
        <p:txBody>
          <a:bodyPr>
            <a:normAutofit lnSpcReduction="10000"/>
          </a:bodyPr>
          <a:lstStyle/>
          <a:p>
            <a:pPr marL="0" indent="0" algn="just">
              <a:buNone/>
            </a:pPr>
            <a:r>
              <a:rPr lang="en-US" sz="2800" b="1" dirty="0"/>
              <a:t>“Soil health is defined as soil’s capacity, as a dynamic and biologically active entity, within natural and managed landscapes, to sustain multiple ecosystems services including net primary productivity, food and nutritional security, biodiversity, water purification and renewability, carbon sequestration, air quality and atmospheric chemistry and elemental cycling for human wellbeing and nature conservancy”</a:t>
            </a:r>
          </a:p>
          <a:p>
            <a:pPr marL="0" indent="0" algn="just">
              <a:buNone/>
            </a:pPr>
            <a:r>
              <a:rPr lang="en-US" sz="2800" b="1" dirty="0"/>
              <a:t>			</a:t>
            </a:r>
          </a:p>
          <a:p>
            <a:pPr marL="0" indent="0" algn="just">
              <a:buNone/>
            </a:pPr>
            <a:r>
              <a:rPr lang="en-US" sz="2800" b="1" dirty="0"/>
              <a:t>- Prof. Rattan Lal, Ohio State University</a:t>
            </a:r>
          </a:p>
        </p:txBody>
      </p:sp>
    </p:spTree>
    <p:extLst>
      <p:ext uri="{BB962C8B-B14F-4D97-AF65-F5344CB8AC3E}">
        <p14:creationId xmlns:p14="http://schemas.microsoft.com/office/powerpoint/2010/main" val="777218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1F9E0-24BA-EA92-CECF-8DBCFB7E95FA}"/>
              </a:ext>
            </a:extLst>
          </p:cNvPr>
          <p:cNvSpPr>
            <a:spLocks noGrp="1"/>
          </p:cNvSpPr>
          <p:nvPr>
            <p:ph type="title"/>
          </p:nvPr>
        </p:nvSpPr>
        <p:spPr>
          <a:xfrm>
            <a:off x="483433" y="456527"/>
            <a:ext cx="7886700" cy="994172"/>
          </a:xfrm>
        </p:spPr>
        <p:txBody>
          <a:bodyPr/>
          <a:lstStyle/>
          <a:p>
            <a:r>
              <a:rPr lang="en-US" b="1" dirty="0">
                <a:latin typeface="+mn-lt"/>
              </a:rPr>
              <a:t>Technical Potential of Carbon Sequestration </a:t>
            </a:r>
          </a:p>
        </p:txBody>
      </p:sp>
      <p:sp>
        <p:nvSpPr>
          <p:cNvPr id="6" name="Content Placeholder 5">
            <a:extLst>
              <a:ext uri="{FF2B5EF4-FFF2-40B4-BE49-F238E27FC236}">
                <a16:creationId xmlns:a16="http://schemas.microsoft.com/office/drawing/2014/main" id="{330E29D2-56E9-6B6A-C530-1A17D0FDC57E}"/>
              </a:ext>
            </a:extLst>
          </p:cNvPr>
          <p:cNvSpPr>
            <a:spLocks noGrp="1"/>
          </p:cNvSpPr>
          <p:nvPr>
            <p:ph idx="1"/>
          </p:nvPr>
        </p:nvSpPr>
        <p:spPr>
          <a:xfrm>
            <a:off x="314325" y="1450699"/>
            <a:ext cx="8515350" cy="4825041"/>
          </a:xfrm>
        </p:spPr>
        <p:txBody>
          <a:bodyPr>
            <a:normAutofit/>
          </a:bodyPr>
          <a:lstStyle/>
          <a:p>
            <a:pPr marL="0" indent="0">
              <a:buNone/>
            </a:pPr>
            <a:r>
              <a:rPr lang="en-US" sz="2800" b="1" dirty="0"/>
              <a:t>SOILS:    between 1.45 and 3.44 Gt Carbon per year</a:t>
            </a:r>
          </a:p>
          <a:p>
            <a:pPr marL="0" indent="0">
              <a:spcAft>
                <a:spcPts val="1200"/>
              </a:spcAft>
              <a:buNone/>
            </a:pPr>
            <a:r>
              <a:rPr lang="en-US" sz="2800" b="1" dirty="0"/>
              <a:t>Horizon 2100:</a:t>
            </a:r>
          </a:p>
          <a:p>
            <a:pPr>
              <a:spcAft>
                <a:spcPts val="1200"/>
              </a:spcAft>
              <a:buFont typeface="Wingdings" pitchFamily="2" charset="2"/>
              <a:buChar char="à"/>
            </a:pPr>
            <a:r>
              <a:rPr lang="en-US" sz="2800" b="1" dirty="0">
                <a:sym typeface="Wingdings" pitchFamily="2" charset="2"/>
              </a:rPr>
              <a:t>SOILS: 		178 Gt Carbon</a:t>
            </a:r>
          </a:p>
          <a:p>
            <a:pPr>
              <a:spcAft>
                <a:spcPts val="1200"/>
              </a:spcAft>
              <a:buFont typeface="Wingdings" pitchFamily="2" charset="2"/>
              <a:buChar char="à"/>
            </a:pPr>
            <a:r>
              <a:rPr lang="en-US" sz="2800" b="1" dirty="0">
                <a:sym typeface="Wingdings" pitchFamily="2" charset="2"/>
              </a:rPr>
              <a:t>VEGETATION: 	155 Gt Carbon</a:t>
            </a:r>
          </a:p>
          <a:p>
            <a:pPr marL="0" indent="0">
              <a:spcAft>
                <a:spcPts val="1200"/>
              </a:spcAft>
              <a:buNone/>
            </a:pPr>
            <a:r>
              <a:rPr lang="en-US" sz="2800" b="1" dirty="0">
                <a:sym typeface="Wingdings" pitchFamily="2" charset="2"/>
              </a:rPr>
              <a:t>TOTAL			333Gt Carbon = 156 ppm CO</a:t>
            </a:r>
            <a:r>
              <a:rPr lang="en-US" sz="2800" b="1" baseline="-25000" dirty="0">
                <a:sym typeface="Wingdings" pitchFamily="2" charset="2"/>
              </a:rPr>
              <a:t>2</a:t>
            </a:r>
          </a:p>
          <a:p>
            <a:pPr marL="0" indent="0">
              <a:buNone/>
            </a:pPr>
            <a:r>
              <a:rPr lang="en-US" sz="2400" b="1" i="1" dirty="0">
                <a:sym typeface="Wingdings" pitchFamily="2" charset="2"/>
              </a:rPr>
              <a:t>Source: Rattan Lal, PowerPoint presentation Glasgow, COP26 November 2021</a:t>
            </a:r>
          </a:p>
          <a:p>
            <a:pPr marL="0" indent="0">
              <a:buNone/>
            </a:pPr>
            <a:endParaRPr lang="en-US" dirty="0">
              <a:solidFill>
                <a:schemeClr val="accent6"/>
              </a:solidFill>
              <a:sym typeface="Wingdings" pitchFamily="2" charset="2"/>
            </a:endParaRPr>
          </a:p>
          <a:p>
            <a:pPr marL="0" indent="0">
              <a:buNone/>
            </a:pPr>
            <a:r>
              <a:rPr lang="en-US" dirty="0">
                <a:solidFill>
                  <a:schemeClr val="accent6"/>
                </a:solidFill>
                <a:sym typeface="Wingdings" pitchFamily="2" charset="2"/>
              </a:rPr>
              <a:t>Note: current atmospheric CO2 concentration = 420 ppm CO2 </a:t>
            </a:r>
          </a:p>
          <a:p>
            <a:pPr marL="0" indent="0">
              <a:buNone/>
            </a:pPr>
            <a:endParaRPr lang="en-US" dirty="0">
              <a:solidFill>
                <a:schemeClr val="accent6"/>
              </a:solidFill>
              <a:sym typeface="Wingdings" pitchFamily="2" charset="2"/>
            </a:endParaRPr>
          </a:p>
          <a:p>
            <a:pPr marL="0" indent="0">
              <a:buNone/>
            </a:pPr>
            <a:endParaRPr lang="en-US" i="1" dirty="0"/>
          </a:p>
        </p:txBody>
      </p:sp>
    </p:spTree>
    <p:extLst>
      <p:ext uri="{BB962C8B-B14F-4D97-AF65-F5344CB8AC3E}">
        <p14:creationId xmlns:p14="http://schemas.microsoft.com/office/powerpoint/2010/main" val="4205562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FE6C4-A7A3-1D1B-A7FA-0F40048E3F50}"/>
              </a:ext>
            </a:extLst>
          </p:cNvPr>
          <p:cNvSpPr>
            <a:spLocks noGrp="1"/>
          </p:cNvSpPr>
          <p:nvPr>
            <p:ph type="title"/>
          </p:nvPr>
        </p:nvSpPr>
        <p:spPr>
          <a:xfrm>
            <a:off x="112889" y="106495"/>
            <a:ext cx="8523111" cy="994172"/>
          </a:xfrm>
        </p:spPr>
        <p:txBody>
          <a:bodyPr>
            <a:noAutofit/>
          </a:bodyPr>
          <a:lstStyle/>
          <a:p>
            <a:pPr algn="ctr"/>
            <a:r>
              <a:rPr lang="en-US" sz="3600" b="1" dirty="0">
                <a:latin typeface="+mn-lt"/>
              </a:rPr>
              <a:t>Crop yield increase with increase in SOC by </a:t>
            </a:r>
            <a:br>
              <a:rPr lang="en-US" sz="3600" b="1" dirty="0">
                <a:latin typeface="+mn-lt"/>
              </a:rPr>
            </a:br>
            <a:r>
              <a:rPr lang="en-US" sz="3600" b="1" dirty="0">
                <a:latin typeface="+mn-lt"/>
              </a:rPr>
              <a:t>1 ton of Carbon per hectare</a:t>
            </a:r>
          </a:p>
        </p:txBody>
      </p:sp>
      <p:sp>
        <p:nvSpPr>
          <p:cNvPr id="3" name="Content Placeholder 2">
            <a:extLst>
              <a:ext uri="{FF2B5EF4-FFF2-40B4-BE49-F238E27FC236}">
                <a16:creationId xmlns:a16="http://schemas.microsoft.com/office/drawing/2014/main" id="{9BE87BBD-DE55-61FF-55BB-CB07834DDB9D}"/>
              </a:ext>
            </a:extLst>
          </p:cNvPr>
          <p:cNvSpPr>
            <a:spLocks noGrp="1"/>
          </p:cNvSpPr>
          <p:nvPr>
            <p:ph idx="1"/>
          </p:nvPr>
        </p:nvSpPr>
        <p:spPr>
          <a:xfrm>
            <a:off x="628650" y="1541859"/>
            <a:ext cx="7886700" cy="4215474"/>
          </a:xfrm>
        </p:spPr>
        <p:txBody>
          <a:bodyPr>
            <a:noAutofit/>
          </a:bodyPr>
          <a:lstStyle/>
          <a:p>
            <a:pPr marL="0" indent="0">
              <a:buNone/>
            </a:pPr>
            <a:r>
              <a:rPr lang="en-US" sz="2800" b="1" dirty="0"/>
              <a:t>CROP					YIELD INCREASE (Kg/Ha)</a:t>
            </a:r>
          </a:p>
          <a:p>
            <a:pPr marL="0" indent="0">
              <a:buNone/>
            </a:pPr>
            <a:endParaRPr lang="en-US" sz="2800" b="1" dirty="0"/>
          </a:p>
          <a:p>
            <a:pPr marL="0" indent="0">
              <a:buNone/>
            </a:pPr>
            <a:r>
              <a:rPr lang="en-US" sz="2800" b="1" dirty="0"/>
              <a:t>Maize					100 – 300</a:t>
            </a:r>
          </a:p>
          <a:p>
            <a:pPr marL="0" indent="0">
              <a:buNone/>
            </a:pPr>
            <a:r>
              <a:rPr lang="en-US" sz="2800" b="1" dirty="0"/>
              <a:t>Soybean					20-50</a:t>
            </a:r>
          </a:p>
          <a:p>
            <a:pPr marL="0" indent="0">
              <a:buNone/>
            </a:pPr>
            <a:r>
              <a:rPr lang="en-US" sz="2800" b="1" dirty="0"/>
              <a:t>Wheat					20-70</a:t>
            </a:r>
          </a:p>
          <a:p>
            <a:pPr marL="0" indent="0">
              <a:buNone/>
            </a:pPr>
            <a:r>
              <a:rPr lang="en-US" sz="2800" b="1" dirty="0"/>
              <a:t>Rice						10-50</a:t>
            </a:r>
          </a:p>
          <a:p>
            <a:pPr marL="0" indent="0">
              <a:buNone/>
            </a:pPr>
            <a:r>
              <a:rPr lang="en-US" sz="2800" b="1" dirty="0"/>
              <a:t>Sorghum					80-140</a:t>
            </a:r>
          </a:p>
          <a:p>
            <a:pPr marL="0" indent="0">
              <a:buNone/>
            </a:pPr>
            <a:r>
              <a:rPr lang="en-US" sz="2800" b="1" dirty="0"/>
              <a:t>Millet					30-70</a:t>
            </a:r>
          </a:p>
          <a:p>
            <a:pPr marL="0" indent="0">
              <a:buNone/>
            </a:pPr>
            <a:r>
              <a:rPr lang="en-US" sz="2800" b="1" dirty="0"/>
              <a:t>Beans					30-60</a:t>
            </a:r>
          </a:p>
          <a:p>
            <a:pPr marL="0" indent="0">
              <a:buNone/>
            </a:pPr>
            <a:endParaRPr lang="en-US" sz="2400" b="1" i="1" dirty="0"/>
          </a:p>
          <a:p>
            <a:pPr marL="0" indent="0">
              <a:buNone/>
            </a:pPr>
            <a:r>
              <a:rPr lang="en-US" sz="2400" b="1" i="1" dirty="0"/>
              <a:t>Source: Rattan Lal, November 2021</a:t>
            </a:r>
          </a:p>
        </p:txBody>
      </p:sp>
    </p:spTree>
    <p:extLst>
      <p:ext uri="{BB962C8B-B14F-4D97-AF65-F5344CB8AC3E}">
        <p14:creationId xmlns:p14="http://schemas.microsoft.com/office/powerpoint/2010/main" val="33575750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7BD23-116F-5304-221A-C9FB261BA900}"/>
              </a:ext>
            </a:extLst>
          </p:cNvPr>
          <p:cNvSpPr>
            <a:spLocks noGrp="1"/>
          </p:cNvSpPr>
          <p:nvPr>
            <p:ph type="title"/>
          </p:nvPr>
        </p:nvSpPr>
        <p:spPr>
          <a:xfrm>
            <a:off x="314325" y="69056"/>
            <a:ext cx="8515350" cy="994172"/>
          </a:xfrm>
        </p:spPr>
        <p:txBody>
          <a:bodyPr>
            <a:noAutofit/>
          </a:bodyPr>
          <a:lstStyle/>
          <a:p>
            <a:pPr algn="ctr"/>
            <a:r>
              <a:rPr lang="en-US" sz="4000" b="1" dirty="0">
                <a:latin typeface="+mn-lt"/>
              </a:rPr>
              <a:t>Soils at COP26 : the 4per1000 initiative</a:t>
            </a:r>
          </a:p>
        </p:txBody>
      </p:sp>
      <p:sp>
        <p:nvSpPr>
          <p:cNvPr id="3" name="Content Placeholder 2">
            <a:extLst>
              <a:ext uri="{FF2B5EF4-FFF2-40B4-BE49-F238E27FC236}">
                <a16:creationId xmlns:a16="http://schemas.microsoft.com/office/drawing/2014/main" id="{85141CF6-51F1-06C2-24B6-6E5B06F1A0DC}"/>
              </a:ext>
            </a:extLst>
          </p:cNvPr>
          <p:cNvSpPr>
            <a:spLocks noGrp="1"/>
          </p:cNvSpPr>
          <p:nvPr>
            <p:ph idx="1"/>
          </p:nvPr>
        </p:nvSpPr>
        <p:spPr>
          <a:xfrm>
            <a:off x="628650" y="1119068"/>
            <a:ext cx="7886700" cy="5738932"/>
          </a:xfrm>
        </p:spPr>
        <p:txBody>
          <a:bodyPr>
            <a:noAutofit/>
          </a:bodyPr>
          <a:lstStyle/>
          <a:p>
            <a:pPr marL="0" indent="0">
              <a:buNone/>
            </a:pPr>
            <a:r>
              <a:rPr lang="en-US" sz="2400" b="1" dirty="0"/>
              <a:t>The name “4 per 1000” derives from a potential rate of increase of 0.4% per year in Soil Organic Carbon, on average, on all croplands, grasslands, and degraded lands, to fulfill the global potential of Carbon sequestration.</a:t>
            </a:r>
          </a:p>
          <a:p>
            <a:pPr marL="0" indent="0">
              <a:buNone/>
            </a:pPr>
            <a:endParaRPr lang="en-US" sz="2000" b="1" u="sng" dirty="0"/>
          </a:p>
          <a:p>
            <a:pPr marL="0" indent="0">
              <a:buNone/>
            </a:pPr>
            <a:r>
              <a:rPr lang="en-US" sz="2000" b="1" u="sng" dirty="0"/>
              <a:t>700 members, from local to national to global:</a:t>
            </a:r>
          </a:p>
          <a:p>
            <a:pPr marL="0" indent="0">
              <a:buNone/>
            </a:pPr>
            <a:r>
              <a:rPr lang="en-US" sz="2000" b="1" dirty="0"/>
              <a:t>39 nation-states</a:t>
            </a:r>
          </a:p>
          <a:p>
            <a:pPr marL="0" indent="0">
              <a:buNone/>
            </a:pPr>
            <a:r>
              <a:rPr lang="en-US" sz="2000" b="1" dirty="0"/>
              <a:t>11 sub-national regions (including the state of California) and counties</a:t>
            </a:r>
          </a:p>
          <a:p>
            <a:pPr marL="0" indent="0">
              <a:buNone/>
            </a:pPr>
            <a:r>
              <a:rPr lang="en-US" sz="2000" b="1" dirty="0"/>
              <a:t>18 International organizations (such as the FAO)</a:t>
            </a:r>
          </a:p>
          <a:p>
            <a:pPr marL="0" indent="0">
              <a:buNone/>
            </a:pPr>
            <a:r>
              <a:rPr lang="en-US" sz="2000" b="1" dirty="0"/>
              <a:t>240 NGOs (local, national, and global)</a:t>
            </a:r>
          </a:p>
          <a:p>
            <a:pPr marL="0" indent="0">
              <a:buNone/>
            </a:pPr>
            <a:r>
              <a:rPr lang="en-US" sz="2000" b="1" dirty="0"/>
              <a:t>100+ research institutions</a:t>
            </a:r>
          </a:p>
          <a:p>
            <a:pPr marL="0" indent="0">
              <a:buNone/>
            </a:pPr>
            <a:r>
              <a:rPr lang="en-US" sz="2000" b="1" dirty="0"/>
              <a:t>63 Farmers and Foresters organizations</a:t>
            </a:r>
          </a:p>
          <a:p>
            <a:pPr marL="0" indent="0">
              <a:buNone/>
            </a:pPr>
            <a:r>
              <a:rPr lang="en-US" sz="2000" b="1" dirty="0"/>
              <a:t>195 private companies</a:t>
            </a:r>
          </a:p>
          <a:p>
            <a:pPr marL="0" indent="0">
              <a:buNone/>
            </a:pPr>
            <a:r>
              <a:rPr lang="en-US" sz="2000" b="1" dirty="0"/>
              <a:t>12 public and private funding bodies</a:t>
            </a:r>
            <a:r>
              <a:rPr lang="en-US" sz="2000" b="1" dirty="0">
                <a:effectLst/>
              </a:rPr>
              <a:t> </a:t>
            </a:r>
            <a:endParaRPr lang="en-US" sz="2000" b="1" dirty="0"/>
          </a:p>
        </p:txBody>
      </p:sp>
    </p:spTree>
    <p:extLst>
      <p:ext uri="{BB962C8B-B14F-4D97-AF65-F5344CB8AC3E}">
        <p14:creationId xmlns:p14="http://schemas.microsoft.com/office/powerpoint/2010/main" val="1992018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ADD19-A5FE-50A1-F4E1-59767341D2DA}"/>
              </a:ext>
            </a:extLst>
          </p:cNvPr>
          <p:cNvSpPr>
            <a:spLocks noGrp="1"/>
          </p:cNvSpPr>
          <p:nvPr>
            <p:ph type="title" idx="4294967295"/>
          </p:nvPr>
        </p:nvSpPr>
        <p:spPr>
          <a:xfrm>
            <a:off x="812800" y="143050"/>
            <a:ext cx="7886700" cy="1325563"/>
          </a:xfrm>
        </p:spPr>
        <p:txBody>
          <a:bodyPr>
            <a:normAutofit fontScale="90000"/>
          </a:bodyPr>
          <a:lstStyle/>
          <a:p>
            <a:pPr algn="ctr"/>
            <a:r>
              <a:rPr lang="en-US" b="1" dirty="0">
                <a:latin typeface="+mn-lt"/>
              </a:rPr>
              <a:t>Network of multi-stakeholders at the regional level: The Northeast Healthy Soil Network</a:t>
            </a:r>
          </a:p>
        </p:txBody>
      </p:sp>
      <p:pic>
        <p:nvPicPr>
          <p:cNvPr id="5" name="Picture 4" descr="Text&#10;&#10;Description automatically generated">
            <a:extLst>
              <a:ext uri="{FF2B5EF4-FFF2-40B4-BE49-F238E27FC236}">
                <a16:creationId xmlns:a16="http://schemas.microsoft.com/office/drawing/2014/main" id="{331978AD-5B27-4A4F-0D86-BE24714CD8DF}"/>
              </a:ext>
            </a:extLst>
          </p:cNvPr>
          <p:cNvPicPr>
            <a:picLocks noChangeAspect="1"/>
          </p:cNvPicPr>
          <p:nvPr/>
        </p:nvPicPr>
        <p:blipFill>
          <a:blip r:embed="rId3"/>
          <a:stretch>
            <a:fillRect/>
          </a:stretch>
        </p:blipFill>
        <p:spPr>
          <a:xfrm>
            <a:off x="2641600" y="1487310"/>
            <a:ext cx="3036711" cy="4048947"/>
          </a:xfrm>
          <a:prstGeom prst="rect">
            <a:avLst/>
          </a:prstGeom>
        </p:spPr>
      </p:pic>
      <p:sp>
        <p:nvSpPr>
          <p:cNvPr id="3" name="TextBox 2">
            <a:extLst>
              <a:ext uri="{FF2B5EF4-FFF2-40B4-BE49-F238E27FC236}">
                <a16:creationId xmlns:a16="http://schemas.microsoft.com/office/drawing/2014/main" id="{E3791B7C-6165-101A-3FB9-AAFFE318CA48}"/>
              </a:ext>
            </a:extLst>
          </p:cNvPr>
          <p:cNvSpPr txBox="1"/>
          <p:nvPr/>
        </p:nvSpPr>
        <p:spPr>
          <a:xfrm>
            <a:off x="511528" y="5667022"/>
            <a:ext cx="8489244" cy="830997"/>
          </a:xfrm>
          <a:prstGeom prst="rect">
            <a:avLst/>
          </a:prstGeom>
          <a:noFill/>
        </p:spPr>
        <p:txBody>
          <a:bodyPr wrap="square" rtlCol="0">
            <a:spAutoFit/>
          </a:bodyPr>
          <a:lstStyle/>
          <a:p>
            <a:pPr algn="ctr"/>
            <a:r>
              <a:rPr lang="en-US" sz="2400" b="1" dirty="0"/>
              <a:t>Healthy Soils legislation has now been passed </a:t>
            </a:r>
            <a:r>
              <a:rPr lang="en-US" sz="2400" b="1"/>
              <a:t>in 22 </a:t>
            </a:r>
            <a:r>
              <a:rPr lang="en-US" sz="2400" b="1" dirty="0"/>
              <a:t>US states, </a:t>
            </a:r>
          </a:p>
          <a:p>
            <a:pPr algn="ctr"/>
            <a:r>
              <a:rPr lang="en-US" sz="2400" b="1" dirty="0"/>
              <a:t>and is pending in 10 more.</a:t>
            </a:r>
          </a:p>
        </p:txBody>
      </p:sp>
    </p:spTree>
    <p:extLst>
      <p:ext uri="{BB962C8B-B14F-4D97-AF65-F5344CB8AC3E}">
        <p14:creationId xmlns:p14="http://schemas.microsoft.com/office/powerpoint/2010/main" val="116721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C59FD5B6-D38E-CC2C-68B6-78AF50863FB4}"/>
              </a:ext>
            </a:extLst>
          </p:cNvPr>
          <p:cNvGraphicFramePr>
            <a:graphicFrameLocks noChangeAspect="1"/>
          </p:cNvGraphicFramePr>
          <p:nvPr>
            <p:extLst>
              <p:ext uri="{D42A27DB-BD31-4B8C-83A1-F6EECF244321}">
                <p14:modId xmlns:p14="http://schemas.microsoft.com/office/powerpoint/2010/main" val="2097317769"/>
              </p:ext>
            </p:extLst>
          </p:nvPr>
        </p:nvGraphicFramePr>
        <p:xfrm>
          <a:off x="0" y="0"/>
          <a:ext cx="8867920" cy="6652331"/>
        </p:xfrm>
        <a:graphic>
          <a:graphicData uri="http://schemas.openxmlformats.org/presentationml/2006/ole">
            <mc:AlternateContent xmlns:mc="http://schemas.openxmlformats.org/markup-compatibility/2006">
              <mc:Choice xmlns:v="urn:schemas-microsoft-com:vml" Requires="v">
                <p:oleObj name="Acrobat Document" r:id="rId3" imgW="5064139" imgH="3798277" progId="Acrobat.Document.DC">
                  <p:embed/>
                </p:oleObj>
              </mc:Choice>
              <mc:Fallback>
                <p:oleObj name="Acrobat Document" r:id="rId3" imgW="5064139" imgH="3798277" progId="Acrobat.Document.DC">
                  <p:embed/>
                  <p:pic>
                    <p:nvPicPr>
                      <p:cNvPr id="2" name="Object 1">
                        <a:extLst>
                          <a:ext uri="{FF2B5EF4-FFF2-40B4-BE49-F238E27FC236}">
                            <a16:creationId xmlns:a16="http://schemas.microsoft.com/office/drawing/2014/main" id="{C59FD5B6-D38E-CC2C-68B6-78AF50863FB4}"/>
                          </a:ext>
                        </a:extLst>
                      </p:cNvPr>
                      <p:cNvPicPr/>
                      <p:nvPr/>
                    </p:nvPicPr>
                    <p:blipFill>
                      <a:blip r:embed="rId4"/>
                      <a:stretch>
                        <a:fillRect/>
                      </a:stretch>
                    </p:blipFill>
                    <p:spPr>
                      <a:xfrm>
                        <a:off x="0" y="0"/>
                        <a:ext cx="8867920" cy="6652331"/>
                      </a:xfrm>
                      <a:prstGeom prst="rect">
                        <a:avLst/>
                      </a:prstGeom>
                    </p:spPr>
                  </p:pic>
                </p:oleObj>
              </mc:Fallback>
            </mc:AlternateContent>
          </a:graphicData>
        </a:graphic>
      </p:graphicFrame>
    </p:spTree>
    <p:extLst>
      <p:ext uri="{BB962C8B-B14F-4D97-AF65-F5344CB8AC3E}">
        <p14:creationId xmlns:p14="http://schemas.microsoft.com/office/powerpoint/2010/main" val="32763308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F6E43-BAD6-4AAD-AB53-320E9412AA6B}"/>
              </a:ext>
            </a:extLst>
          </p:cNvPr>
          <p:cNvSpPr>
            <a:spLocks noGrp="1"/>
          </p:cNvSpPr>
          <p:nvPr>
            <p:ph type="title"/>
          </p:nvPr>
        </p:nvSpPr>
        <p:spPr>
          <a:xfrm>
            <a:off x="628650" y="320542"/>
            <a:ext cx="7886700" cy="994172"/>
          </a:xfrm>
        </p:spPr>
        <p:txBody>
          <a:bodyPr/>
          <a:lstStyle/>
          <a:p>
            <a:r>
              <a:rPr lang="en-US" b="1" dirty="0">
                <a:latin typeface="+mn-lt"/>
              </a:rPr>
              <a:t>CA4SH: Coalition of Action for Soil Health</a:t>
            </a:r>
          </a:p>
        </p:txBody>
      </p:sp>
      <p:sp>
        <p:nvSpPr>
          <p:cNvPr id="3" name="Content Placeholder 2">
            <a:extLst>
              <a:ext uri="{FF2B5EF4-FFF2-40B4-BE49-F238E27FC236}">
                <a16:creationId xmlns:a16="http://schemas.microsoft.com/office/drawing/2014/main" id="{C28AEE95-2A89-1E94-FDAA-2057AB97E4AA}"/>
              </a:ext>
            </a:extLst>
          </p:cNvPr>
          <p:cNvSpPr>
            <a:spLocks noGrp="1"/>
          </p:cNvSpPr>
          <p:nvPr>
            <p:ph idx="1"/>
          </p:nvPr>
        </p:nvSpPr>
        <p:spPr>
          <a:xfrm>
            <a:off x="628650" y="1642092"/>
            <a:ext cx="7886700" cy="4521642"/>
          </a:xfrm>
        </p:spPr>
        <p:txBody>
          <a:bodyPr>
            <a:normAutofit lnSpcReduction="10000"/>
          </a:bodyPr>
          <a:lstStyle/>
          <a:p>
            <a:pPr>
              <a:spcAft>
                <a:spcPts val="1200"/>
              </a:spcAft>
            </a:pPr>
            <a:r>
              <a:rPr lang="en-US" sz="2400" b="1" dirty="0"/>
              <a:t>Established at the UN Food Systems Summit 2021</a:t>
            </a:r>
          </a:p>
          <a:p>
            <a:pPr>
              <a:spcAft>
                <a:spcPts val="1200"/>
              </a:spcAft>
            </a:pPr>
            <a:r>
              <a:rPr lang="en-US" sz="2400" b="1" dirty="0"/>
              <a:t>multi-stakeholder coalition to facilitate the adoption and scaling of soil health restoration practices</a:t>
            </a:r>
          </a:p>
          <a:p>
            <a:pPr>
              <a:spcAft>
                <a:spcPts val="1200"/>
              </a:spcAft>
            </a:pPr>
            <a:r>
              <a:rPr lang="en-US" sz="2400" b="1" dirty="0"/>
              <a:t>champions the business case for private investment in soil as a capital asset</a:t>
            </a:r>
          </a:p>
          <a:p>
            <a:pPr>
              <a:spcAft>
                <a:spcPts val="1200"/>
              </a:spcAft>
            </a:pPr>
            <a:r>
              <a:rPr lang="en-US" sz="2400" b="1" dirty="0"/>
              <a:t>aligns multiple public and private stakeholders to address the nature investment gap, and incentivize and reward farmers</a:t>
            </a:r>
          </a:p>
          <a:p>
            <a:pPr>
              <a:spcAft>
                <a:spcPts val="1200"/>
              </a:spcAft>
            </a:pPr>
            <a:r>
              <a:rPr lang="en-US" sz="2400" b="1" dirty="0"/>
              <a:t>co-benefits to agricultural production, the environment and climate change including adaptation and mitigation</a:t>
            </a:r>
          </a:p>
          <a:p>
            <a:endParaRPr lang="en-US" dirty="0"/>
          </a:p>
          <a:p>
            <a:endParaRPr lang="en-US" dirty="0"/>
          </a:p>
        </p:txBody>
      </p:sp>
    </p:spTree>
    <p:extLst>
      <p:ext uri="{BB962C8B-B14F-4D97-AF65-F5344CB8AC3E}">
        <p14:creationId xmlns:p14="http://schemas.microsoft.com/office/powerpoint/2010/main" val="1369736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206FA-F21D-306C-7D1C-58B22BDCAEDA}"/>
              </a:ext>
            </a:extLst>
          </p:cNvPr>
          <p:cNvSpPr>
            <a:spLocks noGrp="1"/>
          </p:cNvSpPr>
          <p:nvPr>
            <p:ph type="title"/>
          </p:nvPr>
        </p:nvSpPr>
        <p:spPr/>
        <p:txBody>
          <a:bodyPr/>
          <a:lstStyle/>
          <a:p>
            <a:pPr algn="ctr"/>
            <a:r>
              <a:rPr lang="en-US" b="1" dirty="0">
                <a:latin typeface="+mn-lt"/>
              </a:rPr>
              <a:t>REGEN10 Global Network</a:t>
            </a:r>
          </a:p>
        </p:txBody>
      </p:sp>
      <p:sp>
        <p:nvSpPr>
          <p:cNvPr id="3" name="Content Placeholder 2">
            <a:extLst>
              <a:ext uri="{FF2B5EF4-FFF2-40B4-BE49-F238E27FC236}">
                <a16:creationId xmlns:a16="http://schemas.microsoft.com/office/drawing/2014/main" id="{B5C6A6D7-4A5B-D91C-1027-6B4DCD8D8E18}"/>
              </a:ext>
            </a:extLst>
          </p:cNvPr>
          <p:cNvSpPr>
            <a:spLocks noGrp="1"/>
          </p:cNvSpPr>
          <p:nvPr>
            <p:ph idx="1"/>
          </p:nvPr>
        </p:nvSpPr>
        <p:spPr>
          <a:xfrm>
            <a:off x="865716" y="1848203"/>
            <a:ext cx="7886700" cy="4351338"/>
          </a:xfrm>
        </p:spPr>
        <p:txBody>
          <a:bodyPr>
            <a:normAutofit/>
          </a:bodyPr>
          <a:lstStyle/>
          <a:p>
            <a:pPr>
              <a:spcAft>
                <a:spcPts val="1200"/>
              </a:spcAft>
            </a:pPr>
            <a:r>
              <a:rPr lang="en-US" sz="2400" b="1" dirty="0"/>
              <a:t>An initiative of the World Business Council</a:t>
            </a:r>
          </a:p>
          <a:p>
            <a:pPr>
              <a:spcAft>
                <a:spcPts val="1200"/>
              </a:spcAft>
            </a:pPr>
            <a:r>
              <a:rPr lang="en-US" sz="2400" b="1" dirty="0"/>
              <a:t>Works with over 500 million farmers to apply regenerative production methods and transform agricultural systems, </a:t>
            </a:r>
          </a:p>
          <a:p>
            <a:pPr>
              <a:spcAft>
                <a:spcPts val="1200"/>
              </a:spcAft>
            </a:pPr>
            <a:r>
              <a:rPr lang="en-US" sz="2400" b="1" dirty="0"/>
              <a:t>Aims to deploy USD$60 billion per year to finance the transition. </a:t>
            </a:r>
          </a:p>
          <a:p>
            <a:r>
              <a:rPr lang="en-US" sz="2400" b="1" dirty="0"/>
              <a:t>Halting and reversing nature loss, building resilience, and enabling farmers to earn decent incomes for the vital role they play as stewards of the land.</a:t>
            </a:r>
            <a:r>
              <a:rPr lang="en-US" sz="2400" b="1" dirty="0">
                <a:effectLst/>
              </a:rPr>
              <a:t> </a:t>
            </a:r>
            <a:endParaRPr lang="en-US" sz="2400" b="1" dirty="0"/>
          </a:p>
        </p:txBody>
      </p:sp>
    </p:spTree>
    <p:extLst>
      <p:ext uri="{BB962C8B-B14F-4D97-AF65-F5344CB8AC3E}">
        <p14:creationId xmlns:p14="http://schemas.microsoft.com/office/powerpoint/2010/main" val="2941901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2AA43-5CBE-0D70-2B67-F06DADDC4E1D}"/>
              </a:ext>
            </a:extLst>
          </p:cNvPr>
          <p:cNvSpPr>
            <a:spLocks noGrp="1"/>
          </p:cNvSpPr>
          <p:nvPr>
            <p:ph type="title"/>
          </p:nvPr>
        </p:nvSpPr>
        <p:spPr>
          <a:xfrm>
            <a:off x="91815" y="196933"/>
            <a:ext cx="8960370" cy="994172"/>
          </a:xfrm>
        </p:spPr>
        <p:txBody>
          <a:bodyPr>
            <a:normAutofit fontScale="90000"/>
          </a:bodyPr>
          <a:lstStyle/>
          <a:p>
            <a:pPr algn="ctr"/>
            <a:r>
              <a:rPr lang="en-US" b="1" dirty="0">
                <a:latin typeface="+mn-lt"/>
              </a:rPr>
              <a:t>Funding the Regenerative Revolution in Agriculture?</a:t>
            </a:r>
          </a:p>
        </p:txBody>
      </p:sp>
      <p:sp>
        <p:nvSpPr>
          <p:cNvPr id="3" name="Content Placeholder 2">
            <a:extLst>
              <a:ext uri="{FF2B5EF4-FFF2-40B4-BE49-F238E27FC236}">
                <a16:creationId xmlns:a16="http://schemas.microsoft.com/office/drawing/2014/main" id="{E4CF4992-81E9-51E7-AFDC-DA7D7BF5820A}"/>
              </a:ext>
            </a:extLst>
          </p:cNvPr>
          <p:cNvSpPr>
            <a:spLocks noGrp="1"/>
          </p:cNvSpPr>
          <p:nvPr>
            <p:ph idx="1"/>
          </p:nvPr>
        </p:nvSpPr>
        <p:spPr>
          <a:xfrm>
            <a:off x="628650" y="1219455"/>
            <a:ext cx="7886700" cy="5045878"/>
          </a:xfrm>
        </p:spPr>
        <p:txBody>
          <a:bodyPr>
            <a:noAutofit/>
          </a:bodyPr>
          <a:lstStyle/>
          <a:p>
            <a:pPr marL="0" indent="0">
              <a:buNone/>
            </a:pPr>
            <a:r>
              <a:rPr lang="en-US" sz="2400" b="1" dirty="0"/>
              <a:t>Big Ag/Big food: Danone, Unilever, Nestlé, etc… make financial promises to help hundreds of millions of farmers adopt regenerative practices.  But…. </a:t>
            </a:r>
          </a:p>
          <a:p>
            <a:pPr marL="0" indent="0">
              <a:buNone/>
            </a:pPr>
            <a:r>
              <a:rPr lang="en-US" sz="2400" b="1" dirty="0">
                <a:solidFill>
                  <a:srgbClr val="FF0000"/>
                </a:solidFill>
              </a:rPr>
              <a:t>Warning! </a:t>
            </a:r>
            <a:r>
              <a:rPr lang="en-US" sz="2400" b="1" dirty="0"/>
              <a:t>Need for a strict framework, in particular in the definition of what “regenerative production methods” mean</a:t>
            </a:r>
          </a:p>
          <a:p>
            <a:pPr marL="0" indent="0">
              <a:buNone/>
            </a:pPr>
            <a:r>
              <a:rPr lang="en-US" sz="2400" b="1" dirty="0"/>
              <a:t>For instance, would increased pesticide use, GMO production, and proprietary seeds qualify as “climate-smart” in the definition of Big Agrobusiness? </a:t>
            </a:r>
          </a:p>
          <a:p>
            <a:pPr marL="0" indent="0">
              <a:buNone/>
            </a:pPr>
            <a:r>
              <a:rPr lang="en-US" sz="2400" b="1" dirty="0"/>
              <a:t>Need for </a:t>
            </a:r>
            <a:r>
              <a:rPr lang="en-US" sz="2400" b="1" dirty="0">
                <a:solidFill>
                  <a:schemeClr val="accent6">
                    <a:lumMod val="75000"/>
                  </a:schemeClr>
                </a:solidFill>
              </a:rPr>
              <a:t>strict social and environmental safeguards </a:t>
            </a:r>
            <a:r>
              <a:rPr lang="en-US" sz="2400" b="1" dirty="0"/>
              <a:t>that protect small-scale farmers and don’t sacrifice them on the altar of “regenerative” large-scale production driven by Big Agribusiness.</a:t>
            </a:r>
          </a:p>
        </p:txBody>
      </p:sp>
    </p:spTree>
    <p:extLst>
      <p:ext uri="{BB962C8B-B14F-4D97-AF65-F5344CB8AC3E}">
        <p14:creationId xmlns:p14="http://schemas.microsoft.com/office/powerpoint/2010/main" val="36972003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34133-B8C5-3E14-29F1-590368E76559}"/>
              </a:ext>
            </a:extLst>
          </p:cNvPr>
          <p:cNvSpPr>
            <a:spLocks noGrp="1"/>
          </p:cNvSpPr>
          <p:nvPr>
            <p:ph type="title"/>
          </p:nvPr>
        </p:nvSpPr>
        <p:spPr>
          <a:xfrm>
            <a:off x="628650" y="19919"/>
            <a:ext cx="7886700" cy="994172"/>
          </a:xfrm>
        </p:spPr>
        <p:txBody>
          <a:bodyPr>
            <a:normAutofit fontScale="90000"/>
          </a:bodyPr>
          <a:lstStyle/>
          <a:p>
            <a:pPr algn="ctr"/>
            <a:r>
              <a:rPr lang="en-US" b="1" dirty="0">
                <a:latin typeface="+mn-lt"/>
              </a:rPr>
              <a:t>Partnerships and Crowdsourcing: </a:t>
            </a:r>
            <a:br>
              <a:rPr lang="en-US" b="1" dirty="0">
                <a:latin typeface="+mn-lt"/>
              </a:rPr>
            </a:br>
            <a:r>
              <a:rPr lang="en-US" b="1" dirty="0">
                <a:latin typeface="+mn-lt"/>
              </a:rPr>
              <a:t>A financial alternative?</a:t>
            </a:r>
          </a:p>
        </p:txBody>
      </p:sp>
      <p:sp>
        <p:nvSpPr>
          <p:cNvPr id="3" name="Content Placeholder 2">
            <a:extLst>
              <a:ext uri="{FF2B5EF4-FFF2-40B4-BE49-F238E27FC236}">
                <a16:creationId xmlns:a16="http://schemas.microsoft.com/office/drawing/2014/main" id="{7AF8136B-8EB0-89F2-2727-0238817EC753}"/>
              </a:ext>
            </a:extLst>
          </p:cNvPr>
          <p:cNvSpPr>
            <a:spLocks noGrp="1"/>
          </p:cNvSpPr>
          <p:nvPr>
            <p:ph idx="1"/>
          </p:nvPr>
        </p:nvSpPr>
        <p:spPr>
          <a:xfrm>
            <a:off x="281436" y="1251158"/>
            <a:ext cx="8952875" cy="6504309"/>
          </a:xfrm>
        </p:spPr>
        <p:txBody>
          <a:bodyPr>
            <a:noAutofit/>
          </a:bodyPr>
          <a:lstStyle/>
          <a:p>
            <a:pPr marL="0" indent="0">
              <a:buNone/>
            </a:pPr>
            <a:r>
              <a:rPr lang="en-US" sz="2300" b="1" dirty="0">
                <a:solidFill>
                  <a:schemeClr val="accent6"/>
                </a:solidFill>
              </a:rPr>
              <a:t>The 4per1000 initiative proposes the “Twin Regions” initiative: </a:t>
            </a:r>
            <a:endParaRPr lang="en-US" sz="2300" b="1" dirty="0"/>
          </a:p>
          <a:p>
            <a:pPr marL="0" indent="0">
              <a:buNone/>
            </a:pPr>
            <a:r>
              <a:rPr lang="en-US" sz="2300" b="1" dirty="0"/>
              <a:t>A Northern community with a high level of carbon emissions but a low capacity to sequester carbon in its soils and ecosystems is paired with:</a:t>
            </a:r>
          </a:p>
          <a:p>
            <a:pPr marL="0" indent="0">
              <a:buNone/>
            </a:pPr>
            <a:r>
              <a:rPr lang="en-US" sz="2300" b="1" dirty="0"/>
              <a:t>A rural community in the South with low carbon emissions, and a high potential to sequester biological carbon in its ecosystems, through forestation and regenerative practices. </a:t>
            </a:r>
          </a:p>
          <a:p>
            <a:pPr marL="0" indent="0">
              <a:buNone/>
            </a:pPr>
            <a:r>
              <a:rPr lang="en-US" sz="2300" b="1" dirty="0">
                <a:solidFill>
                  <a:schemeClr val="accent6"/>
                </a:solidFill>
                <a:sym typeface="Wingdings" pitchFamily="2" charset="2"/>
              </a:rPr>
              <a:t> A joint civil societal engagement of the two partners towards carbon neutrality</a:t>
            </a:r>
            <a:endParaRPr lang="en-US" sz="2300" b="1" dirty="0">
              <a:solidFill>
                <a:schemeClr val="accent6"/>
              </a:solidFill>
            </a:endParaRPr>
          </a:p>
          <a:p>
            <a:pPr marL="0" indent="0">
              <a:buNone/>
            </a:pPr>
            <a:r>
              <a:rPr lang="en-US" sz="2300" b="1" dirty="0"/>
              <a:t>The Northern partner directly funds its Southern partner’s regenerative practices, monitored by a joint community of engaged citizens, farmers, NGO advocates, researchers and students, members of both twin-communities. </a:t>
            </a:r>
          </a:p>
          <a:p>
            <a:pPr marL="0" indent="0">
              <a:buNone/>
            </a:pPr>
            <a:r>
              <a:rPr lang="en-US" sz="2300" b="1" dirty="0">
                <a:solidFill>
                  <a:schemeClr val="accent6"/>
                </a:solidFill>
                <a:sym typeface="Wingdings" pitchFamily="2" charset="2"/>
              </a:rPr>
              <a:t> This model could be combined with urban crowdsourcing for local regenerative farming</a:t>
            </a:r>
            <a:endParaRPr lang="en-US" sz="2300" b="1" dirty="0">
              <a:solidFill>
                <a:schemeClr val="accent6"/>
              </a:solidFill>
            </a:endParaRPr>
          </a:p>
        </p:txBody>
      </p:sp>
    </p:spTree>
    <p:extLst>
      <p:ext uri="{BB962C8B-B14F-4D97-AF65-F5344CB8AC3E}">
        <p14:creationId xmlns:p14="http://schemas.microsoft.com/office/powerpoint/2010/main" val="8645134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6C370-A2D1-6093-2245-421D63DDC397}"/>
              </a:ext>
            </a:extLst>
          </p:cNvPr>
          <p:cNvSpPr>
            <a:spLocks noGrp="1"/>
          </p:cNvSpPr>
          <p:nvPr>
            <p:ph type="title"/>
          </p:nvPr>
        </p:nvSpPr>
        <p:spPr/>
        <p:txBody>
          <a:bodyPr>
            <a:normAutofit/>
          </a:bodyPr>
          <a:lstStyle/>
          <a:p>
            <a:pPr algn="ctr"/>
            <a:r>
              <a:rPr lang="en-US" sz="3600" b="1" dirty="0">
                <a:latin typeface="+mn-lt"/>
              </a:rPr>
              <a:t>THANK YOU!  CONTACT US:</a:t>
            </a:r>
          </a:p>
        </p:txBody>
      </p:sp>
      <p:sp>
        <p:nvSpPr>
          <p:cNvPr id="3" name="Content Placeholder 2">
            <a:extLst>
              <a:ext uri="{FF2B5EF4-FFF2-40B4-BE49-F238E27FC236}">
                <a16:creationId xmlns:a16="http://schemas.microsoft.com/office/drawing/2014/main" id="{325E7EB3-8763-6E32-5E6F-9F1766308010}"/>
              </a:ext>
            </a:extLst>
          </p:cNvPr>
          <p:cNvSpPr>
            <a:spLocks noGrp="1"/>
          </p:cNvSpPr>
          <p:nvPr>
            <p:ph idx="1"/>
          </p:nvPr>
        </p:nvSpPr>
        <p:spPr/>
        <p:txBody>
          <a:bodyPr/>
          <a:lstStyle/>
          <a:p>
            <a:pPr algn="ctr"/>
            <a:r>
              <a:rPr lang="en-US" sz="3200" b="1" dirty="0">
                <a:hlinkClick r:id="rId3"/>
              </a:rPr>
              <a:t>https://sites.tufts.edu/gdae</a:t>
            </a:r>
            <a:endParaRPr lang="en-US" sz="3200" b="1" dirty="0"/>
          </a:p>
          <a:p>
            <a:pPr algn="ctr"/>
            <a:endParaRPr lang="en-US" sz="3200" b="1" dirty="0"/>
          </a:p>
          <a:p>
            <a:pPr algn="ctr"/>
            <a:r>
              <a:rPr lang="en-US" sz="3200" b="1" dirty="0">
                <a:hlinkClick r:id="rId4"/>
              </a:rPr>
              <a:t>jonathan.harris@tufts.edu</a:t>
            </a:r>
            <a:endParaRPr lang="en-US" sz="3200" b="1" dirty="0"/>
          </a:p>
          <a:p>
            <a:pPr algn="ctr"/>
            <a:endParaRPr lang="en-US" sz="3200" b="1" dirty="0"/>
          </a:p>
          <a:p>
            <a:pPr algn="ctr"/>
            <a:r>
              <a:rPr lang="en-US" sz="3200" b="1" dirty="0">
                <a:hlinkClick r:id="rId5"/>
              </a:rPr>
              <a:t>amcodur@ume.org</a:t>
            </a:r>
            <a:endParaRPr lang="en-US" sz="3200" b="1" dirty="0"/>
          </a:p>
          <a:p>
            <a:pPr algn="ctr"/>
            <a:endParaRPr lang="en-US" sz="3200" b="1" dirty="0"/>
          </a:p>
          <a:p>
            <a:pPr algn="ctr"/>
            <a:r>
              <a:rPr lang="en-US" sz="3200" b="1" dirty="0">
                <a:hlinkClick r:id="rId6"/>
              </a:rPr>
              <a:t>https://www.bu.edu/eci/</a:t>
            </a:r>
            <a:endParaRPr lang="en-US" sz="3200" b="1" dirty="0"/>
          </a:p>
          <a:p>
            <a:pPr algn="ctr"/>
            <a:endParaRPr lang="en-US" sz="3200" b="1" dirty="0"/>
          </a:p>
          <a:p>
            <a:pPr algn="ctr"/>
            <a:endParaRPr lang="en-US" sz="3200" b="1" dirty="0"/>
          </a:p>
          <a:p>
            <a:endParaRPr lang="en-US" dirty="0"/>
          </a:p>
        </p:txBody>
      </p:sp>
    </p:spTree>
    <p:extLst>
      <p:ext uri="{BB962C8B-B14F-4D97-AF65-F5344CB8AC3E}">
        <p14:creationId xmlns:p14="http://schemas.microsoft.com/office/powerpoint/2010/main" val="43666192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3456</TotalTime>
  <Words>2678</Words>
  <Application>Microsoft Office PowerPoint</Application>
  <PresentationFormat>On-screen Show (4:3)</PresentationFormat>
  <Paragraphs>231</Paragraphs>
  <Slides>28</Slides>
  <Notes>28</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28</vt:i4>
      </vt:variant>
    </vt:vector>
  </HeadingPairs>
  <TitlesOfParts>
    <vt:vector size="38" baseType="lpstr">
      <vt:lpstr>Arial</vt:lpstr>
      <vt:lpstr>Calibri</vt:lpstr>
      <vt:lpstr>Calibri Light</vt:lpstr>
      <vt:lpstr>Helvetica</vt:lpstr>
      <vt:lpstr>Helvetica Light</vt:lpstr>
      <vt:lpstr>Times New Roman</vt:lpstr>
      <vt:lpstr>Wingdings</vt:lpstr>
      <vt:lpstr>Office Theme</vt:lpstr>
      <vt:lpstr>1_Office Theme</vt:lpstr>
      <vt:lpstr>Acrobat Document</vt:lpstr>
      <vt:lpstr>Climate Challenges  after the Glasgow Conference:  the roles of Forests and Soils</vt:lpstr>
      <vt:lpstr>PowerPoint Presentation</vt:lpstr>
      <vt:lpstr>Keeping 1.5 °C Alive?</vt:lpstr>
      <vt:lpstr>Glasgow’s COP26 Major Milestones</vt:lpstr>
      <vt:lpstr>Natural Solutions to Climate Change:  Forests, Wetlands, and Soils</vt:lpstr>
      <vt:lpstr>Net change in Forest area, 2010-2020</vt:lpstr>
      <vt:lpstr>Percent Decrease in Intact Forests, 2000-2013</vt:lpstr>
      <vt:lpstr>Deforestation in Amazonia</vt:lpstr>
      <vt:lpstr>Ending Deforestation: Financial Pledges</vt:lpstr>
      <vt:lpstr>Funding for REDD+ compared with  Global Subsidies for Fossil Fuels and Biofuels</vt:lpstr>
      <vt:lpstr>Afforestation, Reforestation, Proforestation:  not all solutions are ecologically equal</vt:lpstr>
      <vt:lpstr>PowerPoint Presentation</vt:lpstr>
      <vt:lpstr>PowerPoint Presentation</vt:lpstr>
      <vt:lpstr>Wetlands</vt:lpstr>
      <vt:lpstr>Soils: The Greatest Carbon Sink</vt:lpstr>
      <vt:lpstr>Global Soil Degradation: More Potential to Increase SOC in Degraded Soils</vt:lpstr>
      <vt:lpstr>PowerPoint Presentation</vt:lpstr>
      <vt:lpstr>Rebuilding healthy soils</vt:lpstr>
      <vt:lpstr>Technical Potential of Carbon Sequestration </vt:lpstr>
      <vt:lpstr>Crop yield increase with increase in SOC by  1 ton of Carbon per hectare</vt:lpstr>
      <vt:lpstr>Soils at COP26 : the 4per1000 initiative</vt:lpstr>
      <vt:lpstr>Network of multi-stakeholders at the regional level: The Northeast Healthy Soil Network</vt:lpstr>
      <vt:lpstr>PowerPoint Presentation</vt:lpstr>
      <vt:lpstr>CA4SH: Coalition of Action for Soil Health</vt:lpstr>
      <vt:lpstr>REGEN10 Global Network</vt:lpstr>
      <vt:lpstr>Funding the Regenerative Revolution in Agriculture?</vt:lpstr>
      <vt:lpstr>Partnerships and Crowdsourcing:  A financial alternative?</vt:lpstr>
      <vt:lpstr>THANK YOU!  CONTACT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Climate challenges after the Glasgow Conference: the roles of Forests and Soils</dc:title>
  <dc:creator>Anne-Marie Codur</dc:creator>
  <cp:lastModifiedBy>Jonathan Harris</cp:lastModifiedBy>
  <cp:revision>12</cp:revision>
  <dcterms:created xsi:type="dcterms:W3CDTF">2022-06-14T12:22:57Z</dcterms:created>
  <dcterms:modified xsi:type="dcterms:W3CDTF">2022-07-14T02:11:28Z</dcterms:modified>
</cp:coreProperties>
</file>