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57" r:id="rId3"/>
    <p:sldId id="258" r:id="rId4"/>
    <p:sldId id="259" r:id="rId5"/>
    <p:sldId id="260" r:id="rId6"/>
    <p:sldId id="262" r:id="rId7"/>
    <p:sldId id="261" r:id="rId8"/>
    <p:sldId id="294" r:id="rId9"/>
    <p:sldId id="265" r:id="rId10"/>
    <p:sldId id="266" r:id="rId11"/>
    <p:sldId id="267" r:id="rId12"/>
    <p:sldId id="268" r:id="rId13"/>
    <p:sldId id="269" r:id="rId14"/>
    <p:sldId id="271" r:id="rId15"/>
    <p:sldId id="274" r:id="rId16"/>
    <p:sldId id="275" r:id="rId17"/>
    <p:sldId id="290" r:id="rId18"/>
    <p:sldId id="291" r:id="rId19"/>
    <p:sldId id="292" r:id="rId20"/>
    <p:sldId id="293" r:id="rId2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5849A-011A-4930-A8B4-E049158FF446}" v="31" dt="2022-07-06T00:48:54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05"/>
    <p:restoredTop sz="94507" autoAdjust="0"/>
  </p:normalViewPr>
  <p:slideViewPr>
    <p:cSldViewPr>
      <p:cViewPr varScale="1">
        <p:scale>
          <a:sx n="110" d="100"/>
          <a:sy n="110" d="100"/>
        </p:scale>
        <p:origin x="14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Harris" userId="6cf7cbc5d4cae217" providerId="LiveId" clId="{7765849A-011A-4930-A8B4-E049158FF446}"/>
    <pc:docChg chg="undo custSel delSld modSld modMainMaster">
      <pc:chgData name="Jonathan Harris" userId="6cf7cbc5d4cae217" providerId="LiveId" clId="{7765849A-011A-4930-A8B4-E049158FF446}" dt="2022-07-06T00:49:07.966" v="124" actId="20577"/>
      <pc:docMkLst>
        <pc:docMk/>
      </pc:docMkLst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57"/>
        </pc:sldMkLst>
        <pc:spChg chg="mod">
          <ac:chgData name="Jonathan Harris" userId="6cf7cbc5d4cae217" providerId="LiveId" clId="{7765849A-011A-4930-A8B4-E049158FF446}" dt="2022-07-06T00:37:36.652" v="55" actId="255"/>
          <ac:spMkLst>
            <pc:docMk/>
            <pc:sldMk cId="0" sldId="257"/>
            <ac:spMk id="16386" creationId="{D121EE4E-DB7D-4D67-F3CF-63DE01065DD7}"/>
          </ac:spMkLst>
        </pc:spChg>
      </pc:sldChg>
      <pc:sldChg chg="modSp modTransition">
        <pc:chgData name="Jonathan Harris" userId="6cf7cbc5d4cae217" providerId="LiveId" clId="{7765849A-011A-4930-A8B4-E049158FF446}" dt="2022-07-06T00:48:30.864" v="123"/>
        <pc:sldMkLst>
          <pc:docMk/>
          <pc:sldMk cId="0" sldId="258"/>
        </pc:sldMkLst>
        <pc:spChg chg="mod">
          <ac:chgData name="Jonathan Harris" userId="6cf7cbc5d4cae217" providerId="LiveId" clId="{7765849A-011A-4930-A8B4-E049158FF446}" dt="2022-07-06T00:37:48.630" v="57" actId="1076"/>
          <ac:spMkLst>
            <pc:docMk/>
            <pc:sldMk cId="0" sldId="258"/>
            <ac:spMk id="17411" creationId="{184BE648-0FB7-1D67-BA80-B364F6661744}"/>
          </ac:spMkLst>
        </pc:spChg>
      </pc:sldChg>
      <pc:sldChg chg="modSp modTransition">
        <pc:chgData name="Jonathan Harris" userId="6cf7cbc5d4cae217" providerId="LiveId" clId="{7765849A-011A-4930-A8B4-E049158FF446}" dt="2022-07-06T00:48:30.864" v="123"/>
        <pc:sldMkLst>
          <pc:docMk/>
          <pc:sldMk cId="0" sldId="259"/>
        </pc:sldMkLst>
        <pc:spChg chg="mod">
          <ac:chgData name="Jonathan Harris" userId="6cf7cbc5d4cae217" providerId="LiveId" clId="{7765849A-011A-4930-A8B4-E049158FF446}" dt="2022-07-06T00:37:56.115" v="58" actId="255"/>
          <ac:spMkLst>
            <pc:docMk/>
            <pc:sldMk cId="0" sldId="259"/>
            <ac:spMk id="18434" creationId="{D85C8029-5035-B627-F3E6-C2E4D52D50E4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0"/>
        </pc:sldMkLst>
        <pc:spChg chg="mod">
          <ac:chgData name="Jonathan Harris" userId="6cf7cbc5d4cae217" providerId="LiveId" clId="{7765849A-011A-4930-A8B4-E049158FF446}" dt="2022-07-06T00:38:02.659" v="59" actId="255"/>
          <ac:spMkLst>
            <pc:docMk/>
            <pc:sldMk cId="0" sldId="260"/>
            <ac:spMk id="19460" creationId="{E0A9898E-B6A6-3A5F-1282-A650338BC61B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1"/>
        </pc:sldMkLst>
        <pc:spChg chg="mod">
          <ac:chgData name="Jonathan Harris" userId="6cf7cbc5d4cae217" providerId="LiveId" clId="{7765849A-011A-4930-A8B4-E049158FF446}" dt="2022-07-06T00:39:10.501" v="70" actId="20577"/>
          <ac:spMkLst>
            <pc:docMk/>
            <pc:sldMk cId="0" sldId="261"/>
            <ac:spMk id="22530" creationId="{071D0998-2769-53FC-603A-C2718DC4A2F5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2"/>
        </pc:sldMkLst>
        <pc:spChg chg="mod">
          <ac:chgData name="Jonathan Harris" userId="6cf7cbc5d4cae217" providerId="LiveId" clId="{7765849A-011A-4930-A8B4-E049158FF446}" dt="2022-07-06T00:38:50.285" v="65" actId="14100"/>
          <ac:spMkLst>
            <pc:docMk/>
            <pc:sldMk cId="0" sldId="262"/>
            <ac:spMk id="21506" creationId="{5CFF6A8C-343D-7807-56A4-D327729B3CFE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5"/>
        </pc:sldMkLst>
        <pc:spChg chg="mod">
          <ac:chgData name="Jonathan Harris" userId="6cf7cbc5d4cae217" providerId="LiveId" clId="{7765849A-011A-4930-A8B4-E049158FF446}" dt="2022-07-06T00:39:31.109" v="73" actId="1076"/>
          <ac:spMkLst>
            <pc:docMk/>
            <pc:sldMk cId="0" sldId="265"/>
            <ac:spMk id="25601" creationId="{3BBDAE17-7ABF-4E3D-E7D0-953FE81041D2}"/>
          </ac:spMkLst>
        </pc:spChg>
        <pc:spChg chg="mod">
          <ac:chgData name="Jonathan Harris" userId="6cf7cbc5d4cae217" providerId="LiveId" clId="{7765849A-011A-4930-A8B4-E049158FF446}" dt="2022-07-06T00:39:25.351" v="72" actId="20577"/>
          <ac:spMkLst>
            <pc:docMk/>
            <pc:sldMk cId="0" sldId="265"/>
            <ac:spMk id="26627" creationId="{05E8249A-6168-F379-B1B3-E779FB4B271E}"/>
          </ac:spMkLst>
        </pc:spChg>
        <pc:picChg chg="mod">
          <ac:chgData name="Jonathan Harris" userId="6cf7cbc5d4cae217" providerId="LiveId" clId="{7765849A-011A-4930-A8B4-E049158FF446}" dt="2022-07-06T00:39:33.571" v="74" actId="1076"/>
          <ac:picMkLst>
            <pc:docMk/>
            <pc:sldMk cId="0" sldId="265"/>
            <ac:picMk id="25604" creationId="{B3C81920-3891-5419-6323-F0CA0ED3E93D}"/>
          </ac:picMkLst>
        </pc:pic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6"/>
        </pc:sldMkLst>
        <pc:spChg chg="mod">
          <ac:chgData name="Jonathan Harris" userId="6cf7cbc5d4cae217" providerId="LiveId" clId="{7765849A-011A-4930-A8B4-E049158FF446}" dt="2022-07-06T00:39:42.164" v="75" actId="255"/>
          <ac:spMkLst>
            <pc:docMk/>
            <pc:sldMk cId="0" sldId="266"/>
            <ac:spMk id="27651" creationId="{752C9F6C-DCCE-F590-54C1-4D59358123F0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7"/>
        </pc:sldMkLst>
        <pc:spChg chg="mod">
          <ac:chgData name="Jonathan Harris" userId="6cf7cbc5d4cae217" providerId="LiveId" clId="{7765849A-011A-4930-A8B4-E049158FF446}" dt="2022-07-06T00:42:03.569" v="85" actId="20577"/>
          <ac:spMkLst>
            <pc:docMk/>
            <pc:sldMk cId="0" sldId="267"/>
            <ac:spMk id="28675" creationId="{248409C8-40C4-B0DD-54A9-D245E678A9C1}"/>
          </ac:spMkLst>
        </pc:spChg>
      </pc:sldChg>
      <pc:sldChg chg="modSp modTransition">
        <pc:chgData name="Jonathan Harris" userId="6cf7cbc5d4cae217" providerId="LiveId" clId="{7765849A-011A-4930-A8B4-E049158FF446}" dt="2022-07-06T00:48:30.864" v="123"/>
        <pc:sldMkLst>
          <pc:docMk/>
          <pc:sldMk cId="0" sldId="268"/>
        </pc:sldMkLst>
        <pc:spChg chg="mod">
          <ac:chgData name="Jonathan Harris" userId="6cf7cbc5d4cae217" providerId="LiveId" clId="{7765849A-011A-4930-A8B4-E049158FF446}" dt="2022-07-06T00:42:11.373" v="86" actId="255"/>
          <ac:spMkLst>
            <pc:docMk/>
            <pc:sldMk cId="0" sldId="268"/>
            <ac:spMk id="28674" creationId="{CA04F697-CD4F-C9B6-4B98-607BA002466E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69"/>
        </pc:sldMkLst>
        <pc:spChg chg="mod">
          <ac:chgData name="Jonathan Harris" userId="6cf7cbc5d4cae217" providerId="LiveId" clId="{7765849A-011A-4930-A8B4-E049158FF446}" dt="2022-07-06T00:43:10.470" v="97" actId="20577"/>
          <ac:spMkLst>
            <pc:docMk/>
            <pc:sldMk cId="0" sldId="269"/>
            <ac:spMk id="29701" creationId="{EEB8CBD1-4C2B-6A2A-4140-853314C596E5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71"/>
        </pc:sldMkLst>
        <pc:spChg chg="mod">
          <ac:chgData name="Jonathan Harris" userId="6cf7cbc5d4cae217" providerId="LiveId" clId="{7765849A-011A-4930-A8B4-E049158FF446}" dt="2022-07-06T00:43:41.983" v="101" actId="20577"/>
          <ac:spMkLst>
            <pc:docMk/>
            <pc:sldMk cId="0" sldId="271"/>
            <ac:spMk id="30722" creationId="{D5595ADD-8807-D179-2AB2-144A623A9A2C}"/>
          </ac:spMkLst>
        </pc:spChg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74"/>
        </pc:sldMkLst>
        <pc:spChg chg="mod">
          <ac:chgData name="Jonathan Harris" userId="6cf7cbc5d4cae217" providerId="LiveId" clId="{7765849A-011A-4930-A8B4-E049158FF446}" dt="2022-07-06T00:44:00.042" v="104" actId="20577"/>
          <ac:spMkLst>
            <pc:docMk/>
            <pc:sldMk cId="0" sldId="274"/>
            <ac:spMk id="31746" creationId="{B7D60522-3F31-95E0-FF39-9C5CBDD5FA7A}"/>
          </ac:spMkLst>
        </pc:spChg>
      </pc:sldChg>
      <pc:sldChg chg="modTransition">
        <pc:chgData name="Jonathan Harris" userId="6cf7cbc5d4cae217" providerId="LiveId" clId="{7765849A-011A-4930-A8B4-E049158FF446}" dt="2022-07-06T00:48:30.864" v="123"/>
        <pc:sldMkLst>
          <pc:docMk/>
          <pc:sldMk cId="0" sldId="275"/>
        </pc:sldMkLst>
      </pc:sldChg>
      <pc:sldChg chg="modSp mod modTransition">
        <pc:chgData name="Jonathan Harris" userId="6cf7cbc5d4cae217" providerId="LiveId" clId="{7765849A-011A-4930-A8B4-E049158FF446}" dt="2022-07-06T00:48:30.864" v="123"/>
        <pc:sldMkLst>
          <pc:docMk/>
          <pc:sldMk cId="0" sldId="288"/>
        </pc:sldMkLst>
        <pc:spChg chg="mod">
          <ac:chgData name="Jonathan Harris" userId="6cf7cbc5d4cae217" providerId="LiveId" clId="{7765849A-011A-4930-A8B4-E049158FF446}" dt="2022-07-06T00:36:25.675" v="54" actId="27636"/>
          <ac:spMkLst>
            <pc:docMk/>
            <pc:sldMk cId="0" sldId="288"/>
            <ac:spMk id="2051" creationId="{6F137D1C-16B0-496F-E9B1-41D5F8B12332}"/>
          </ac:spMkLst>
        </pc:spChg>
        <pc:spChg chg="mod">
          <ac:chgData name="Jonathan Harris" userId="6cf7cbc5d4cae217" providerId="LiveId" clId="{7765849A-011A-4930-A8B4-E049158FF446}" dt="2022-07-06T00:34:24.919" v="43" actId="1076"/>
          <ac:spMkLst>
            <pc:docMk/>
            <pc:sldMk cId="0" sldId="288"/>
            <ac:spMk id="14337" creationId="{149AFD4D-698B-D0C6-6FA4-39BD22455D88}"/>
          </ac:spMkLst>
        </pc:spChg>
      </pc:sldChg>
      <pc:sldChg chg="modSp mod modTransition">
        <pc:chgData name="Jonathan Harris" userId="6cf7cbc5d4cae217" providerId="LiveId" clId="{7765849A-011A-4930-A8B4-E049158FF446}" dt="2022-07-06T00:49:07.966" v="124" actId="20577"/>
        <pc:sldMkLst>
          <pc:docMk/>
          <pc:sldMk cId="0" sldId="290"/>
        </pc:sldMkLst>
        <pc:spChg chg="mod">
          <ac:chgData name="Jonathan Harris" userId="6cf7cbc5d4cae217" providerId="LiveId" clId="{7765849A-011A-4930-A8B4-E049158FF446}" dt="2022-07-06T00:49:07.966" v="124" actId="20577"/>
          <ac:spMkLst>
            <pc:docMk/>
            <pc:sldMk cId="0" sldId="290"/>
            <ac:spMk id="33795" creationId="{C8127B9C-7A4C-BA9C-7600-74E42A4D445F}"/>
          </ac:spMkLst>
        </pc:spChg>
      </pc:sldChg>
      <pc:sldChg chg="modTransition">
        <pc:chgData name="Jonathan Harris" userId="6cf7cbc5d4cae217" providerId="LiveId" clId="{7765849A-011A-4930-A8B4-E049158FF446}" dt="2022-07-06T00:48:30.864" v="123"/>
        <pc:sldMkLst>
          <pc:docMk/>
          <pc:sldMk cId="0" sldId="291"/>
        </pc:sldMkLst>
      </pc:sldChg>
      <pc:sldChg chg="modTransition">
        <pc:chgData name="Jonathan Harris" userId="6cf7cbc5d4cae217" providerId="LiveId" clId="{7765849A-011A-4930-A8B4-E049158FF446}" dt="2022-07-06T00:48:30.864" v="123"/>
        <pc:sldMkLst>
          <pc:docMk/>
          <pc:sldMk cId="0" sldId="292"/>
        </pc:sldMkLst>
      </pc:sldChg>
      <pc:sldChg chg="modTransition">
        <pc:chgData name="Jonathan Harris" userId="6cf7cbc5d4cae217" providerId="LiveId" clId="{7765849A-011A-4930-A8B4-E049158FF446}" dt="2022-07-06T00:48:30.864" v="123"/>
        <pc:sldMkLst>
          <pc:docMk/>
          <pc:sldMk cId="0" sldId="293"/>
        </pc:sldMkLst>
      </pc:sldChg>
      <pc:sldChg chg="modTransition">
        <pc:chgData name="Jonathan Harris" userId="6cf7cbc5d4cae217" providerId="LiveId" clId="{7765849A-011A-4930-A8B4-E049158FF446}" dt="2022-07-06T00:48:30.864" v="123"/>
        <pc:sldMkLst>
          <pc:docMk/>
          <pc:sldMk cId="3279008324" sldId="294"/>
        </pc:sldMkLst>
      </pc:sldChg>
      <pc:sldChg chg="addSp modSp del">
        <pc:chgData name="Jonathan Harris" userId="6cf7cbc5d4cae217" providerId="LiveId" clId="{7765849A-011A-4930-A8B4-E049158FF446}" dt="2022-07-06T00:41:48.875" v="81" actId="47"/>
        <pc:sldMkLst>
          <pc:docMk/>
          <pc:sldMk cId="3259672767" sldId="295"/>
        </pc:sldMkLst>
        <pc:spChg chg="add mod">
          <ac:chgData name="Jonathan Harris" userId="6cf7cbc5d4cae217" providerId="LiveId" clId="{7765849A-011A-4930-A8B4-E049158FF446}" dt="2022-07-06T00:41:12.071" v="79"/>
          <ac:spMkLst>
            <pc:docMk/>
            <pc:sldMk cId="3259672767" sldId="295"/>
            <ac:spMk id="3" creationId="{59D9391F-15D6-7F07-419E-68B6CDB290B2}"/>
          </ac:spMkLst>
        </pc:spChg>
      </pc:sldChg>
      <pc:sldMasterChg chg="modTransition modSldLayout">
        <pc:chgData name="Jonathan Harris" userId="6cf7cbc5d4cae217" providerId="LiveId" clId="{7765849A-011A-4930-A8B4-E049158FF446}" dt="2022-07-06T00:48:30.864" v="123"/>
        <pc:sldMasterMkLst>
          <pc:docMk/>
          <pc:sldMasterMk cId="0" sldId="2147483648"/>
        </pc:sldMasterMkLst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2025391543" sldId="2147483649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3150873443" sldId="2147483650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3865716625" sldId="2147483651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521910637" sldId="2147483652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788414763" sldId="2147483653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4197560926" sldId="2147483654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4091178142" sldId="2147483655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619396690" sldId="2147483656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2402436836" sldId="2147483657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406884699" sldId="2147483658"/>
          </pc:sldLayoutMkLst>
        </pc:sldLayoutChg>
        <pc:sldLayoutChg chg="modTransition">
          <pc:chgData name="Jonathan Harris" userId="6cf7cbc5d4cae217" providerId="LiveId" clId="{7765849A-011A-4930-A8B4-E049158FF446}" dt="2022-07-06T00:48:30.864" v="123"/>
          <pc:sldLayoutMkLst>
            <pc:docMk/>
            <pc:sldMasterMk cId="0" sldId="2147483648"/>
            <pc:sldLayoutMk cId="2536442711" sldId="214748365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lang="en-US" sz="1800"/>
              <a:t>Deforestation in the Brazilian Amazon, 2006–2021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Sq km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14250</c:v>
                </c:pt>
                <c:pt idx="1">
                  <c:v>11700</c:v>
                </c:pt>
                <c:pt idx="2">
                  <c:v>12900</c:v>
                </c:pt>
                <c:pt idx="3">
                  <c:v>7550</c:v>
                </c:pt>
                <c:pt idx="4">
                  <c:v>6900</c:v>
                </c:pt>
                <c:pt idx="5">
                  <c:v>6350</c:v>
                </c:pt>
                <c:pt idx="6">
                  <c:v>4450</c:v>
                </c:pt>
                <c:pt idx="7">
                  <c:v>5900</c:v>
                </c:pt>
                <c:pt idx="8">
                  <c:v>5000</c:v>
                </c:pt>
                <c:pt idx="9">
                  <c:v>6150</c:v>
                </c:pt>
                <c:pt idx="10">
                  <c:v>7900</c:v>
                </c:pt>
                <c:pt idx="11">
                  <c:v>6900</c:v>
                </c:pt>
                <c:pt idx="12">
                  <c:v>7650</c:v>
                </c:pt>
                <c:pt idx="13">
                  <c:v>10100</c:v>
                </c:pt>
                <c:pt idx="14">
                  <c:v>10851</c:v>
                </c:pt>
                <c:pt idx="15">
                  <c:v>13235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5-491E-91C9-3BA111D82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axId val="222755328"/>
        <c:axId val="1"/>
      </c:barChart>
      <c:catAx>
        <c:axId val="22275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5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4" b="1" i="0" u="none" strike="noStrike" baseline="0">
                <a:solidFill>
                  <a:srgbClr val="333333"/>
                </a:solidFill>
                <a:latin typeface="Helvetica Light"/>
                <a:ea typeface="Helvetica Light"/>
                <a:cs typeface="Helvetica Light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5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204" b="0" i="0" u="none" strike="noStrike" baseline="0">
                    <a:solidFill>
                      <a:srgbClr val="333333"/>
                    </a:solidFill>
                    <a:latin typeface="Helvetica Light"/>
                    <a:ea typeface="Helvetica Light"/>
                    <a:cs typeface="Helvetica Light"/>
                  </a:defRPr>
                </a:pPr>
                <a:r>
                  <a:rPr lang="en-US"/>
                  <a:t>Sq km</a:t>
                </a:r>
              </a:p>
            </c:rich>
          </c:tx>
          <c:layout>
            <c:manualLayout>
              <c:xMode val="edge"/>
              <c:yMode val="edge"/>
              <c:x val="1.2681194455956165E-2"/>
              <c:y val="0.4591283251755692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vert="horz"/>
          <a:lstStyle/>
          <a:p>
            <a:pPr>
              <a:defRPr sz="1204" b="1" i="0" u="none" strike="noStrike" baseline="0">
                <a:solidFill>
                  <a:srgbClr val="333333"/>
                </a:solidFill>
                <a:latin typeface="Helvetica Light"/>
                <a:ea typeface="Helvetica Light"/>
                <a:cs typeface="Helvetica Light"/>
              </a:defRPr>
            </a:pPr>
            <a:endParaRPr lang="en-US"/>
          </a:p>
        </c:txPr>
        <c:crossAx val="222755328"/>
        <c:crosses val="autoZero"/>
        <c:crossBetween val="between"/>
      </c:valAx>
      <c:spPr>
        <a:noFill/>
        <a:ln w="2548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4" b="0" i="0" u="none" strike="noStrike" baseline="0">
          <a:solidFill>
            <a:srgbClr val="000000"/>
          </a:solidFill>
          <a:latin typeface="Helvetica"/>
          <a:ea typeface="Helvetica"/>
          <a:cs typeface="Helvetic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2F5405-4719-CCD2-DDB3-13E011AADE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04E7E0-C2BF-4A72-EA14-21D5B16EDD4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D3481D-9084-4D45-B8A0-7DE71C90307C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9959F7D-7004-6F16-1B6C-2BC30CDE72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950741B-F138-A2E9-C031-1AFF33FB1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2F49D-9D6E-9561-90C2-41828F2218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26386-1B85-DC98-C7B2-C0CC08D00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64A1E4F-3081-4C85-AB37-2D983B15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E2899FCD-DF1F-660C-2AAF-90042D0FC7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5841432-940D-45B7-ABF3-E9D46962A448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EF06BEA9-C7B1-55FB-60A8-BC56C2639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63B5B70-9F81-50F3-655A-5016524FB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1C6B42B0-C0F9-F5C0-1B76-4F642A1140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DEB9492B-3C9C-5D09-1434-4D43C7795D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79033E8E-FEB1-8B01-9CCC-9F083EEB6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39E3C63-8B5B-4AA0-B16C-98C53B9B2D3D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5DECDE48-1CF2-F3AF-3D6C-E2032DF620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83E10C09-947D-8FFF-5EC8-6978ADC509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AAFF66ED-0B9C-77AA-1450-36F1BC887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DF0E4F-5650-452D-AD71-689C0AF132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655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A1E4F-3081-4C85-AB37-2D983B15149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9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B0B2A-5B28-B3AC-3A58-EED92683E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4C1F4-9680-4652-91B7-CDC6E3467677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F2C77-48D0-A651-8CC7-487F814E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6389E-9CC3-DE16-7318-0BD7DD700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E96AB-6099-4F8C-BFC2-63B86968A0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39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95F0D-FE5A-BEA6-7667-B9B4A65AA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C399A-89C6-4B2C-BB33-37D9CCC51F71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E5369-3768-D7E2-3831-04730D32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FC12E-6A3C-B35A-25B3-BFAA6ABE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43AC-5BBB-49EB-82A9-92BC9C9FEB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087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19EB3-0646-6F28-64FF-2B9CCA2F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35E70-EC20-41B8-86FC-E47F205281B3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93B3C-4924-9434-1251-1765978DA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55214-C6DC-5D7D-6583-88635F534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BFEE0-435B-450B-8872-ADFE5DCC30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71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AFF0B2-D075-E8CA-1731-C285E4A6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A9B71-21E2-4CED-84AC-37F30BBD62C9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6F4FB2-D042-4093-3DF3-195297C2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E3F108-4357-A8C3-436F-41E8EF2DE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79561-2004-4265-9811-1F2510B8D2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91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DF9232-A0DA-CA98-474E-65B8F9E6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EA948-6390-4E68-B7F7-4D7F65A5E070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D8FD8F8-1FF8-12BB-D387-B1B3C0FD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5000462-0337-A523-2491-E0EFB827E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F712B-D7E1-489C-9145-282354F42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841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955E2EB-FACF-43CA-4E93-02ACABA40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6F615-6115-4E59-B737-88041163B29C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3A3771E-9EB8-186C-A0CB-DE52692F2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3B156A3-1850-107D-69D6-20336FEC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441A-0EC6-457D-BDB9-002920A9ED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56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6920231-05F1-A2EF-BF98-8B2C967A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AFEE6-D32E-4A34-84D9-B259F6E6A98C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F4E648-0DFB-0AF4-E2DD-4EE15BC6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6BD8B84-3762-8ECD-8860-10EB2ED4D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5D9E0-6E63-43BD-B548-7D71991039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17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A9FF89-2B87-DED3-79DC-9B62BDF0F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AFCA0-D88F-4F4E-975A-036B0B5891AA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CEC067-DA8A-071E-C1C2-CF8E368F1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F2BAFA-2A55-3A8E-EF21-0DF06CAB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E981A-A9F1-497C-A79A-1C0E0B2AD8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396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861FE6-94A3-DD6A-4676-85A2D59DB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12B52-EEA6-403B-A90F-CCCB548B1227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7254985-D215-C97E-28B2-2852CBD32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5BBCE2-99E9-B113-A0D0-7CDA3C90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75935-5A1C-425D-A933-DF30D7988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43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A55EA-D3B1-3C29-6145-3CB15CDAB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65B9C-E588-4880-965D-ACCB14EEB1A6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2F813-3FC4-EB43-FB2F-CCABDE706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A7ED3-317E-C3FD-25E3-EA231DC5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EEF72-233B-4296-B821-AFB75E9BCF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84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CBF6D-CC9B-846B-A339-1B9AAFD3A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ACD1A-4032-4D86-8B38-3A4CD87AEA90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52B1A-F7C5-9435-1077-84A1A49E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CFD46-E3E7-6BD8-03F9-9061D27D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7CDAD-657A-4927-A7B8-197619E85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42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F88E02B-BCC4-127B-488A-51FA268E613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EB606BC-3E43-88F4-FFED-6CE62F1468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623C9-3D2E-0275-BF07-A1E41B8E3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B96B79-4689-4FE4-92A1-88812C4D90C3}" type="datetimeFigureOut">
              <a:rPr lang="en-US"/>
              <a:pPr>
                <a:defRPr/>
              </a:pPr>
              <a:t>7/6/22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A3CD1-E466-791A-204E-691827003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846E2-0611-3927-5732-901F4C046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7ABC254-C33C-45EF-8E58-CA45E32766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hyperlink" Target="https://www.ipcc.ch/report/ar5/wg3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ifor.cgiar.org/fctoolbox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cdiac.ornl.gov/trends/landuse/houghton/houghton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cdiac.ornl.gov/trends/landuse/houghton/houghton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3/ca9825en/ca9825e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893-021-00803-6" TargetMode="External"/><Relationship Id="rId2" Type="http://schemas.openxmlformats.org/officeDocument/2006/relationships/hyperlink" Target="https://www.sciencenews.org/article/climate-change-natural-carbon-stores-new-map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https://www.sciencenews.org/wp-content/uploads/2021/11/111821_jl_carbon_inline_mobile_rev.png" TargetMode="Externa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hyperlink" Target="https://www.fao.org/3/ca9825en/ca9825en.pdf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news.mongabay.com/2021/11/amazon-deforestation-unexpectedly-surges-22-to-highest-level-since-2006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ggjalliance.org/posters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unredd.net/index.php?option=com_docman&amp;view=list&amp;slug=redd-academy-asia-pacific-presentations-3616&amp;Itemid=134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149AFD4D-698B-D0C6-6FA4-39BD22455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2098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Forests and Climate:</a:t>
            </a:r>
            <a:br>
              <a:rPr lang="en-US" altLang="en-US" b="1" dirty="0"/>
            </a:br>
            <a:r>
              <a:rPr lang="en-US" altLang="en-US" b="1" dirty="0"/>
              <a:t>Economics and Policy Issues</a:t>
            </a:r>
            <a:br>
              <a:rPr lang="en-US" altLang="en-US" sz="4000" b="1" dirty="0"/>
            </a:br>
            <a:r>
              <a:rPr lang="en-US" altLang="en-US" sz="4000" b="1" dirty="0"/>
              <a:t> </a:t>
            </a:r>
            <a:r>
              <a:rPr lang="en-US" altLang="en-US" sz="3600" b="1" dirty="0"/>
              <a:t>Figures and Tables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F137D1C-16B0-496F-E9B1-41D5F8B123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04938"/>
            <a:ext cx="6400800" cy="29196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By Anne-Marie Codur,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Jonathan M. Harris,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and Maliheh Birjandi-Feriz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dirty="0">
                <a:solidFill>
                  <a:schemeClr val="tx1"/>
                </a:solidFill>
              </a:rPr>
              <a:t>Copyright </a:t>
            </a:r>
            <a:r>
              <a:rPr lang="en-US" sz="1800" dirty="0">
                <a:solidFill>
                  <a:schemeClr val="tx1"/>
                </a:solidFill>
                <a:cs typeface="Arial" pitchFamily="34" charset="0"/>
              </a:rPr>
              <a:t>©</a:t>
            </a:r>
            <a:r>
              <a:rPr lang="en-US" sz="1800" dirty="0">
                <a:solidFill>
                  <a:schemeClr val="tx1"/>
                </a:solidFill>
              </a:rPr>
              <a:t> 2022 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Economics in Context Initiative,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Global Development Policy Center, Boston University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>
            <a:extLst>
              <a:ext uri="{FF2B5EF4-FFF2-40B4-BE49-F238E27FC236}">
                <a16:creationId xmlns:a16="http://schemas.microsoft.com/office/drawing/2014/main" id="{69C08F8A-1C46-23A8-0BBB-DEB51D43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 dirty="0"/>
              <a:t>Figure 1. Global carbon budget</a:t>
            </a:r>
            <a:br>
              <a:rPr lang="en-US" altLang="en-US" sz="3200" dirty="0"/>
            </a:br>
            <a:endParaRPr lang="en-US" altLang="en-US" sz="3200" dirty="0"/>
          </a:p>
        </p:txBody>
      </p:sp>
      <p:sp>
        <p:nvSpPr>
          <p:cNvPr id="16386" name="TextBox 5">
            <a:extLst>
              <a:ext uri="{FF2B5EF4-FFF2-40B4-BE49-F238E27FC236}">
                <a16:creationId xmlns:a16="http://schemas.microsoft.com/office/drawing/2014/main" id="{D121EE4E-DB7D-4D67-F3CF-63DE01065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6018"/>
            <a:ext cx="8489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Figure adapted from Global Carbon Budget, Global Carbon Atlas 2021. Consulted at http://www.globalcarbonatlas.org/en/content/global-carbon-budget</a:t>
            </a:r>
          </a:p>
        </p:txBody>
      </p:sp>
      <p:pic>
        <p:nvPicPr>
          <p:cNvPr id="16387" name="Picture 2" descr="Diagram&#10;&#10;Description automatically generated">
            <a:extLst>
              <a:ext uri="{FF2B5EF4-FFF2-40B4-BE49-F238E27FC236}">
                <a16:creationId xmlns:a16="http://schemas.microsoft.com/office/drawing/2014/main" id="{2F0DA9A9-6913-B8A8-048B-6E557EEE1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47244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91F2E720-E0AC-A5E7-E3E4-936EFA5B1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2. The distribution of biomass on earth</a:t>
            </a:r>
            <a:br>
              <a:rPr lang="en-US" altLang="en-US" sz="2800" b="1"/>
            </a:br>
            <a:r>
              <a:rPr lang="en-US" altLang="en-US" sz="2800" b="1"/>
              <a:t>(in gigatons of carbon)</a:t>
            </a:r>
          </a:p>
        </p:txBody>
      </p:sp>
      <p:sp>
        <p:nvSpPr>
          <p:cNvPr id="17411" name="TextBox 3">
            <a:extLst>
              <a:ext uri="{FF2B5EF4-FFF2-40B4-BE49-F238E27FC236}">
                <a16:creationId xmlns:a16="http://schemas.microsoft.com/office/drawing/2014/main" id="{184BE648-0FB7-1D67-BA80-B364F6661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03" y="6400800"/>
            <a:ext cx="838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Bar-On et al., 2018</a:t>
            </a:r>
          </a:p>
        </p:txBody>
      </p:sp>
      <p:grpSp>
        <p:nvGrpSpPr>
          <p:cNvPr id="17412" name="Group 2">
            <a:extLst>
              <a:ext uri="{FF2B5EF4-FFF2-40B4-BE49-F238E27FC236}">
                <a16:creationId xmlns:a16="http://schemas.microsoft.com/office/drawing/2014/main" id="{01681E5C-47FC-705D-06AA-6D032666CFE6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219200"/>
            <a:ext cx="5791200" cy="4791075"/>
            <a:chOff x="1752600" y="1143000"/>
            <a:chExt cx="5791200" cy="4791075"/>
          </a:xfrm>
        </p:grpSpPr>
        <p:grpSp>
          <p:nvGrpSpPr>
            <p:cNvPr id="17413" name="Group 4">
              <a:extLst>
                <a:ext uri="{FF2B5EF4-FFF2-40B4-BE49-F238E27FC236}">
                  <a16:creationId xmlns:a16="http://schemas.microsoft.com/office/drawing/2014/main" id="{56D6C174-DB34-B147-D0DD-1F46870EA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1143001"/>
              <a:ext cx="5791200" cy="4791074"/>
              <a:chOff x="0" y="0"/>
              <a:chExt cx="2637626" cy="2229485"/>
            </a:xfrm>
          </p:grpSpPr>
          <p:pic>
            <p:nvPicPr>
              <p:cNvPr id="17415" name="Picture 5">
                <a:extLst>
                  <a:ext uri="{FF2B5EF4-FFF2-40B4-BE49-F238E27FC236}">
                    <a16:creationId xmlns:a16="http://schemas.microsoft.com/office/drawing/2014/main" id="{C9147002-0F1E-E884-5CBD-D1A2170238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5946"/>
              <a:stretch>
                <a:fillRect/>
              </a:stretch>
            </p:blipFill>
            <p:spPr bwMode="auto">
              <a:xfrm>
                <a:off x="0" y="0"/>
                <a:ext cx="2517140" cy="2229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5123EC1-A4EA-1D4C-B77E-EC0DA9BCA35F}"/>
                  </a:ext>
                </a:extLst>
              </p:cNvPr>
              <p:cNvSpPr/>
              <p:nvPr/>
            </p:nvSpPr>
            <p:spPr>
              <a:xfrm>
                <a:off x="2301416" y="1280218"/>
                <a:ext cx="336210" cy="7342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4879FD1-D241-9979-F763-7338324DB359}"/>
                </a:ext>
              </a:extLst>
            </p:cNvPr>
            <p:cNvSpPr/>
            <p:nvPr/>
          </p:nvSpPr>
          <p:spPr>
            <a:xfrm>
              <a:off x="1752600" y="1143000"/>
              <a:ext cx="609600" cy="533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502EA0C5-0135-ADCE-9CFA-432CD9CB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52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3. AFOLU greenhouse gases emissions</a:t>
            </a:r>
            <a:endParaRPr lang="en-US" altLang="en-US" sz="3200"/>
          </a:p>
        </p:txBody>
      </p:sp>
      <p:sp>
        <p:nvSpPr>
          <p:cNvPr id="18434" name="TextBox 3">
            <a:extLst>
              <a:ext uri="{FF2B5EF4-FFF2-40B4-BE49-F238E27FC236}">
                <a16:creationId xmlns:a16="http://schemas.microsoft.com/office/drawing/2014/main" id="{D85C8029-5035-B627-F3E6-C2E4D52D5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162675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IPCC 5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 assessment (2014). consulted at </a:t>
            </a:r>
            <a:r>
              <a:rPr lang="en-US" altLang="en-US" sz="1600" dirty="0">
                <a:hlinkClick r:id="rId2"/>
              </a:rPr>
              <a:t>https://www.ipcc.ch/report/ar5/wg3/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/>
          </a:p>
        </p:txBody>
      </p:sp>
      <p:graphicFrame>
        <p:nvGraphicFramePr>
          <p:cNvPr id="18435" name="Chart 4">
            <a:extLst>
              <a:ext uri="{FF2B5EF4-FFF2-40B4-BE49-F238E27FC236}">
                <a16:creationId xmlns:a16="http://schemas.microsoft.com/office/drawing/2014/main" id="{D8DC0D51-3053-A752-5A7D-429C3D784CA7}"/>
              </a:ext>
            </a:extLst>
          </p:cNvPr>
          <p:cNvGraphicFramePr>
            <a:graphicFrameLocks/>
          </p:cNvGraphicFramePr>
          <p:nvPr/>
        </p:nvGraphicFramePr>
        <p:xfrm>
          <a:off x="101600" y="1239838"/>
          <a:ext cx="52070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205554" imgH="4632577" progId="Excel.Chart.8">
                  <p:embed followColorScheme="full"/>
                </p:oleObj>
              </mc:Choice>
              <mc:Fallback>
                <p:oleObj name="Chart" r:id="rId3" imgW="5205554" imgH="4632577" progId="Excel.Chart.8">
                  <p:embed followColorScheme="full"/>
                  <p:pic>
                    <p:nvPicPr>
                      <p:cNvPr id="18435" name="Chart 4">
                        <a:extLst>
                          <a:ext uri="{FF2B5EF4-FFF2-40B4-BE49-F238E27FC236}">
                            <a16:creationId xmlns:a16="http://schemas.microsoft.com/office/drawing/2014/main" id="{D8DC0D51-3053-A752-5A7D-429C3D784CA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1239838"/>
                        <a:ext cx="52070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Chart 5">
            <a:extLst>
              <a:ext uri="{FF2B5EF4-FFF2-40B4-BE49-F238E27FC236}">
                <a16:creationId xmlns:a16="http://schemas.microsoft.com/office/drawing/2014/main" id="{5D90AADF-9723-3A57-D5BF-CC2F196920E9}"/>
              </a:ext>
            </a:extLst>
          </p:cNvPr>
          <p:cNvGraphicFramePr>
            <a:graphicFrameLocks/>
          </p:cNvGraphicFramePr>
          <p:nvPr/>
        </p:nvGraphicFramePr>
        <p:xfrm>
          <a:off x="4140200" y="1778000"/>
          <a:ext cx="45974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4596004" imgH="3730444" progId="Excel.Chart.8">
                  <p:embed followColorScheme="full"/>
                </p:oleObj>
              </mc:Choice>
              <mc:Fallback>
                <p:oleObj name="Chart" r:id="rId5" imgW="4596004" imgH="3730444" progId="Excel.Chart.8">
                  <p:embed followColorScheme="full"/>
                  <p:pic>
                    <p:nvPicPr>
                      <p:cNvPr id="18436" name="Chart 5">
                        <a:extLst>
                          <a:ext uri="{FF2B5EF4-FFF2-40B4-BE49-F238E27FC236}">
                            <a16:creationId xmlns:a16="http://schemas.microsoft.com/office/drawing/2014/main" id="{5D90AADF-9723-3A57-D5BF-CC2F196920E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778000"/>
                        <a:ext cx="45974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>
            <a:extLst>
              <a:ext uri="{FF2B5EF4-FFF2-40B4-BE49-F238E27FC236}">
                <a16:creationId xmlns:a16="http://schemas.microsoft.com/office/drawing/2014/main" id="{49571518-8C29-A990-C3A7-9BE8AEAA2AAA}"/>
              </a:ext>
            </a:extLst>
          </p:cNvPr>
          <p:cNvSpPr/>
          <p:nvPr/>
        </p:nvSpPr>
        <p:spPr>
          <a:xfrm rot="20819076">
            <a:off x="3975100" y="3992563"/>
            <a:ext cx="963613" cy="215900"/>
          </a:xfrm>
          <a:prstGeom prst="rightArrow">
            <a:avLst>
              <a:gd name="adj1" fmla="val 55102"/>
              <a:gd name="adj2" fmla="val 52054"/>
            </a:avLst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2FBACBBC-E8B1-01FA-EA66-7EA663E6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4. Forests as carbon stocks and Carbon Fluxes    </a:t>
            </a:r>
            <a:br>
              <a:rPr lang="en-US" altLang="en-US" sz="2800"/>
            </a:br>
            <a:endParaRPr lang="en-US" altLang="en-US" sz="280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FED543F0-9DE8-267B-23BE-5319FDEF9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3429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>
            <a:extLst>
              <a:ext uri="{FF2B5EF4-FFF2-40B4-BE49-F238E27FC236}">
                <a16:creationId xmlns:a16="http://schemas.microsoft.com/office/drawing/2014/main" id="{5BCBE3CF-3979-AD7C-EED5-4BE08B249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2743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1">
            <a:extLst>
              <a:ext uri="{FF2B5EF4-FFF2-40B4-BE49-F238E27FC236}">
                <a16:creationId xmlns:a16="http://schemas.microsoft.com/office/drawing/2014/main" id="{E0A9898E-B6A6-3A5F-1282-A650338BC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939344"/>
            <a:ext cx="8153400" cy="5847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Source: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CIFOR, World Agroforestry Centre and USAID 2009 Forest and climate change toolbox [PowerPoint presentation]. Available </a:t>
            </a:r>
            <a:r>
              <a:rPr lang="en-US" altLang="en-US" sz="1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n-US" altLang="en-US" sz="1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://www.cifor.cgiar.org/fctoolbox/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1600" dirty="0">
              <a:latin typeface="+mn-lt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C3E19208-DD31-4BE4-2F19-4ED13142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5a.  Annual net flux of carbon to the atmosphere from land use change,</a:t>
            </a:r>
            <a:br>
              <a:rPr lang="en-US" altLang="en-US" sz="2800" b="1"/>
            </a:br>
            <a:r>
              <a:rPr lang="en-US" altLang="en-US" sz="2800" b="1"/>
              <a:t>South America, Africa, and Asia: 1850–2005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5CFF6A8C-343D-7807-56A4-D327729B3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024563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Houghton, R. A. 2008.  “Carbon flux to the atmosphere from land-use changes: 1850-2005”. </a:t>
            </a:r>
            <a:r>
              <a:rPr lang="en-US" altLang="en-US" sz="1600" i="1" dirty="0"/>
              <a:t>Oak Ridge National Laboratory </a:t>
            </a:r>
            <a:r>
              <a:rPr lang="en-US" altLang="en-US" sz="1600" u="sng" dirty="0">
                <a:hlinkClick r:id="rId2"/>
              </a:rPr>
              <a:t>http://cdiac.ornl.gov/trends/landuse/houghton/houghton.html</a:t>
            </a:r>
            <a:endParaRPr lang="en-US" altLang="en-US" sz="1600" dirty="0"/>
          </a:p>
        </p:txBody>
      </p:sp>
      <p:pic>
        <p:nvPicPr>
          <p:cNvPr id="7" name="Chart 6">
            <a:extLst>
              <a:ext uri="{FF2B5EF4-FFF2-40B4-BE49-F238E27FC236}">
                <a16:creationId xmlns:a16="http://schemas.microsoft.com/office/drawing/2014/main" id="{0BE2A0CE-9C8B-DAC8-C019-1EE71932DB8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82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E4442D92-7EB7-5C15-C2B5-A658B891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5b.  Annual Net Flux of Carbon to the Atmosphere from Land Use Change,</a:t>
            </a:r>
            <a:br>
              <a:rPr lang="en-US" altLang="en-US" sz="2800"/>
            </a:br>
            <a:r>
              <a:rPr lang="en-US" altLang="en-US" sz="2800" b="1"/>
              <a:t>Europe, China, Former USSR, and USA: 1850–2005</a:t>
            </a:r>
            <a:r>
              <a:rPr lang="en-US" altLang="en-US" sz="2800"/>
              <a:t> 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71D0998-2769-53FC-603A-C2718DC4A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895975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Houghton, R. A. 2008.  “Carbon flux to the atmosphere from land-use changes: 1850-2005”. </a:t>
            </a:r>
            <a:r>
              <a:rPr lang="en-US" altLang="en-US" sz="1600" i="1" dirty="0"/>
              <a:t>Oak Ridge National </a:t>
            </a:r>
            <a:r>
              <a:rPr lang="en-US" altLang="en-US" sz="1600" i="1" dirty="0" err="1"/>
              <a:t>Laborator</a:t>
            </a:r>
            <a:r>
              <a:rPr lang="en-US" altLang="en-US" sz="1600" i="1" dirty="0"/>
              <a:t> </a:t>
            </a:r>
            <a:r>
              <a:rPr lang="en-US" altLang="en-US" sz="1600" u="sng" dirty="0">
                <a:hlinkClick r:id="rId2"/>
              </a:rPr>
              <a:t>http://cdiac.ornl.gov/trends/landuse/houghton/houghton.html</a:t>
            </a:r>
            <a:endParaRPr lang="en-US" altLang="en-US" sz="1600" dirty="0"/>
          </a:p>
        </p:txBody>
      </p:sp>
      <p:pic>
        <p:nvPicPr>
          <p:cNvPr id="7" name="Chart 6">
            <a:extLst>
              <a:ext uri="{FF2B5EF4-FFF2-40B4-BE49-F238E27FC236}">
                <a16:creationId xmlns:a16="http://schemas.microsoft.com/office/drawing/2014/main" id="{AA140EA3-AAE3-E0B8-EEA3-971079EAB80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6400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A1EF9F94-AD12-7FA0-E5A7-C0F48A0B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69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6. Changes in carbon stock in forest biomass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2C4E78C2-4E8A-77F9-61FD-5334953AD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307138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Source: 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FAO 2020 Global Forests Resources Assessment, Figure 24 (p. 53),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hlinkClick r:id="rId3"/>
              </a:rPr>
              <a:t>https://www.fao.org/3/ca9825en/ca9825en.pdf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3555" name="Chart 1">
            <a:extLst>
              <a:ext uri="{FF2B5EF4-FFF2-40B4-BE49-F238E27FC236}">
                <a16:creationId xmlns:a16="http://schemas.microsoft.com/office/drawing/2014/main" id="{D92F291A-2400-5AE6-3D8D-1E7924D5D3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4050791"/>
              </p:ext>
            </p:extLst>
          </p:nvPr>
        </p:nvGraphicFramePr>
        <p:xfrm>
          <a:off x="0" y="990600"/>
          <a:ext cx="9144000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655604" imgH="4925161" progId="Excel.Chart.8">
                  <p:embed followColorScheme="full"/>
                </p:oleObj>
              </mc:Choice>
              <mc:Fallback>
                <p:oleObj name="Chart" r:id="rId4" imgW="8655604" imgH="4925161" progId="Excel.Chart.8">
                  <p:embed followColorScheme="full"/>
                  <p:pic>
                    <p:nvPicPr>
                      <p:cNvPr id="23555" name="Chart 1">
                        <a:extLst>
                          <a:ext uri="{FF2B5EF4-FFF2-40B4-BE49-F238E27FC236}">
                            <a16:creationId xmlns:a16="http://schemas.microsoft.com/office/drawing/2014/main" id="{D92F291A-2400-5AE6-3D8D-1E7924D5D34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90600"/>
                        <a:ext cx="9144000" cy="5410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00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3BBDAE17-7ABF-4E3D-E7D0-953FE8104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1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2800" b="1" dirty="0"/>
              <a:t>Figure 7. Irrecoverable carbon stores across the planet</a:t>
            </a:r>
          </a:p>
        </p:txBody>
      </p:sp>
      <p:sp>
        <p:nvSpPr>
          <p:cNvPr id="26627" name="Rectangle 1">
            <a:extLst>
              <a:ext uri="{FF2B5EF4-FFF2-40B4-BE49-F238E27FC236}">
                <a16:creationId xmlns:a16="http://schemas.microsoft.com/office/drawing/2014/main" id="{05E8249A-6168-F379-B1B3-E779FB4B2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22491"/>
            <a:ext cx="8305800" cy="107721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Source: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“The carbon most crucial to avoiding climate disaster has been mapped,” </a:t>
            </a:r>
            <a:r>
              <a:rPr lang="en-US" altLang="en-US" sz="16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Science News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https://www.sciencenews.org/article/climate-change-natural-carbon-stores-new-map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Noon et al, “Mapping the Irrecoverable Carbon in Earth’s Ecosystems,” </a:t>
            </a:r>
            <a:r>
              <a:rPr lang="en-US" altLang="en-US" sz="16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Nature Sustainability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https://www.nature.com/articles/s41893-021-00803-6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 sz="1600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25603" name="Rectangle 5">
            <a:extLst>
              <a:ext uri="{FF2B5EF4-FFF2-40B4-BE49-F238E27FC236}">
                <a16:creationId xmlns:a16="http://schemas.microsoft.com/office/drawing/2014/main" id="{B4598497-3A29-31D7-C4AB-37BF3159D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417638"/>
            <a:ext cx="12006263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5604" name="Picture 25" descr="global map of irrecoverable carbon stores">
            <a:extLst>
              <a:ext uri="{FF2B5EF4-FFF2-40B4-BE49-F238E27FC236}">
                <a16:creationId xmlns:a16="http://schemas.microsoft.com/office/drawing/2014/main" id="{B3C81920-3891-5419-6323-F0CA0ED3E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00417"/>
            <a:ext cx="65532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61A9FAEB-253E-D6D8-8BFF-410EE19C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8. Annual net forest area by region in millions of ha between 1990 and 2020</a:t>
            </a:r>
            <a:endParaRPr lang="en-US" altLang="en-US" sz="2800"/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752C9F6C-DCCE-F590-54C1-4D5935812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6275974"/>
            <a:ext cx="8486775" cy="33855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Low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FAO 2020 assessment, Figure 7 (p. 17),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https://www.fao.org/3/ca9825en/ca9825en.pdf</a:t>
            </a:r>
            <a:endParaRPr lang="en-US" altLang="en-US" sz="1600" dirty="0">
              <a:latin typeface="+mn-lt"/>
              <a:ea typeface="Calibri" panose="020F0502020204030204" pitchFamily="34" charset="0"/>
            </a:endParaRPr>
          </a:p>
        </p:txBody>
      </p:sp>
      <p:graphicFrame>
        <p:nvGraphicFramePr>
          <p:cNvPr id="26627" name="Chart 1">
            <a:extLst>
              <a:ext uri="{FF2B5EF4-FFF2-40B4-BE49-F238E27FC236}">
                <a16:creationId xmlns:a16="http://schemas.microsoft.com/office/drawing/2014/main" id="{310641B4-8A1B-5BD0-65CC-CC72F1A800C6}"/>
              </a:ext>
            </a:extLst>
          </p:cNvPr>
          <p:cNvGraphicFramePr>
            <a:graphicFrameLocks/>
          </p:cNvGraphicFramePr>
          <p:nvPr/>
        </p:nvGraphicFramePr>
        <p:xfrm>
          <a:off x="939800" y="1366838"/>
          <a:ext cx="7264400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7259736" imgH="4736200" progId="Excel.Chart.8">
                  <p:embed followColorScheme="full"/>
                </p:oleObj>
              </mc:Choice>
              <mc:Fallback>
                <p:oleObj name="Chart" r:id="rId3" imgW="7259736" imgH="4736200" progId="Excel.Chart.8">
                  <p:embed followColorScheme="full"/>
                  <p:pic>
                    <p:nvPicPr>
                      <p:cNvPr id="26627" name="Chart 1">
                        <a:extLst>
                          <a:ext uri="{FF2B5EF4-FFF2-40B4-BE49-F238E27FC236}">
                            <a16:creationId xmlns:a16="http://schemas.microsoft.com/office/drawing/2014/main" id="{310641B4-8A1B-5BD0-65CC-CC72F1A800C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366838"/>
                        <a:ext cx="7264400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A27C8238-8742-BCCE-0AE2-E41BAEE67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9.  Net annual change in forest area</a:t>
            </a:r>
          </a:p>
        </p:txBody>
      </p:sp>
      <p:sp>
        <p:nvSpPr>
          <p:cNvPr id="28675" name="Rectangle 1">
            <a:extLst>
              <a:ext uri="{FF2B5EF4-FFF2-40B4-BE49-F238E27FC236}">
                <a16:creationId xmlns:a16="http://schemas.microsoft.com/office/drawing/2014/main" id="{248409C8-40C4-B0DD-54A9-D245E678A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6414085"/>
            <a:ext cx="8470900" cy="33855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Low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Source: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Food and Agriculture Organization (FAO). 2020. </a:t>
            </a:r>
            <a:r>
              <a:rPr lang="en-US" altLang="en-US" sz="16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Global Forest Resources Assessment 2020.</a:t>
            </a:r>
            <a:endParaRPr lang="en-US" altLang="en-US" sz="1600" dirty="0"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5" name="Chart 4">
            <a:extLst>
              <a:ext uri="{FF2B5EF4-FFF2-40B4-BE49-F238E27FC236}">
                <a16:creationId xmlns:a16="http://schemas.microsoft.com/office/drawing/2014/main" id="{5D8ABD84-39D4-9DFB-5AAC-F1D5FBA30C1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850900"/>
            <a:ext cx="8928100" cy="557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B8760EF1-C9F7-6A3C-4ABC-D090F584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10.  Causes of forest decline</a:t>
            </a:r>
            <a:endParaRPr lang="en-US" altLang="en-US" sz="2800"/>
          </a:p>
        </p:txBody>
      </p:sp>
      <p:sp>
        <p:nvSpPr>
          <p:cNvPr id="28674" name="Rectangle 17">
            <a:extLst>
              <a:ext uri="{FF2B5EF4-FFF2-40B4-BE49-F238E27FC236}">
                <a16:creationId xmlns:a16="http://schemas.microsoft.com/office/drawing/2014/main" id="{CA04F697-CD4F-C9B6-4B98-607BA002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6372225"/>
            <a:ext cx="8458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Adapted from Contreras- Hermosilla, 2000. </a:t>
            </a:r>
            <a:r>
              <a:rPr lang="en-US" altLang="en-US" sz="1600" i="1" dirty="0"/>
              <a:t>The underlying causes of forest decline, </a:t>
            </a:r>
            <a:r>
              <a:rPr lang="en-US" altLang="en-US" sz="1600" dirty="0"/>
              <a:t>Citeseer</a:t>
            </a:r>
          </a:p>
        </p:txBody>
      </p:sp>
      <p:grpSp>
        <p:nvGrpSpPr>
          <p:cNvPr id="28675" name="Group 34">
            <a:extLst>
              <a:ext uri="{FF2B5EF4-FFF2-40B4-BE49-F238E27FC236}">
                <a16:creationId xmlns:a16="http://schemas.microsoft.com/office/drawing/2014/main" id="{13C5FC12-F690-EC13-3C99-478CCD7BBC8A}"/>
              </a:ext>
            </a:extLst>
          </p:cNvPr>
          <p:cNvGrpSpPr>
            <a:grpSpLocks/>
          </p:cNvGrpSpPr>
          <p:nvPr/>
        </p:nvGrpSpPr>
        <p:grpSpPr bwMode="auto">
          <a:xfrm>
            <a:off x="873125" y="1303338"/>
            <a:ext cx="7229475" cy="4540250"/>
            <a:chOff x="-443936" y="4111"/>
            <a:chExt cx="6929327" cy="358128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9B2EBB2-8CEA-D7BE-63AB-5EDA1910130C}"/>
                </a:ext>
              </a:extLst>
            </p:cNvPr>
            <p:cNvCxnSpPr>
              <a:cxnSpLocks/>
            </p:cNvCxnSpPr>
            <p:nvPr/>
          </p:nvCxnSpPr>
          <p:spPr>
            <a:xfrm>
              <a:off x="2297972" y="2166658"/>
              <a:ext cx="0" cy="1339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E657D36-81AF-A753-1BF0-592736A5B04B}"/>
                </a:ext>
              </a:extLst>
            </p:cNvPr>
            <p:cNvCxnSpPr>
              <a:cxnSpLocks/>
            </p:cNvCxnSpPr>
            <p:nvPr/>
          </p:nvCxnSpPr>
          <p:spPr>
            <a:xfrm>
              <a:off x="2926389" y="2702599"/>
              <a:ext cx="19932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C4A5BCE-FAE3-E4CD-F06D-A28BEF7F5DD0}"/>
                </a:ext>
              </a:extLst>
            </p:cNvPr>
            <p:cNvSpPr/>
            <p:nvPr/>
          </p:nvSpPr>
          <p:spPr>
            <a:xfrm>
              <a:off x="1725853" y="4111"/>
              <a:ext cx="2239782" cy="3255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anchor="ctr"/>
            <a:lstStyle/>
            <a:p>
              <a:pPr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CAUSES OF FOREST DECLINE</a:t>
              </a:r>
              <a:endParaRPr lang="en-US" sz="12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E5AB5388-3E1C-389D-BF67-22FE8E309638}"/>
                </a:ext>
              </a:extLst>
            </p:cNvPr>
            <p:cNvSpPr/>
            <p:nvPr/>
          </p:nvSpPr>
          <p:spPr>
            <a:xfrm rot="16200000" flipH="1">
              <a:off x="2767482" y="-1517501"/>
              <a:ext cx="156524" cy="387092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7307203-AF87-AADC-ADC4-862038A7DA8F}"/>
                </a:ext>
              </a:extLst>
            </p:cNvPr>
            <p:cNvSpPr/>
            <p:nvPr/>
          </p:nvSpPr>
          <p:spPr>
            <a:xfrm>
              <a:off x="259039" y="506242"/>
              <a:ext cx="1247705" cy="270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Direct</a:t>
              </a:r>
              <a:endParaRPr lang="en-US" sz="12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F84346-8A9B-77F7-ADCB-5B51A9C1CAC8}"/>
                </a:ext>
              </a:extLst>
            </p:cNvPr>
            <p:cNvSpPr/>
            <p:nvPr/>
          </p:nvSpPr>
          <p:spPr>
            <a:xfrm>
              <a:off x="4157356" y="506242"/>
              <a:ext cx="1247705" cy="270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Indirect</a:t>
              </a:r>
              <a:endParaRPr lang="en-US" sz="120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D34D74-3E06-62AF-1C5F-CBFDA4A4EE29}"/>
                </a:ext>
              </a:extLst>
            </p:cNvPr>
            <p:cNvSpPr/>
            <p:nvPr/>
          </p:nvSpPr>
          <p:spPr>
            <a:xfrm>
              <a:off x="762686" y="881902"/>
              <a:ext cx="1838082" cy="12847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Human Causes</a:t>
              </a:r>
              <a:endPara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Agricultural Expansion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Cattle Ranching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Logging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Mining &amp; oil Extraction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Dam Construction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Roads</a:t>
              </a:r>
              <a:endParaRPr lang="en-US" sz="1000" dirty="0">
                <a:solidFill>
                  <a:srgbClr val="1F497D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Biomass/biofuel production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A155DB-9C8E-9307-5702-FF078CD42DBA}"/>
                </a:ext>
              </a:extLst>
            </p:cNvPr>
            <p:cNvSpPr/>
            <p:nvPr/>
          </p:nvSpPr>
          <p:spPr>
            <a:xfrm>
              <a:off x="-443936" y="881902"/>
              <a:ext cx="1062071" cy="7989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Natural Causes</a:t>
              </a:r>
              <a:endPara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Hurricanes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Natural fires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Pests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Flood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Left Brace 41">
              <a:extLst>
                <a:ext uri="{FF2B5EF4-FFF2-40B4-BE49-F238E27FC236}">
                  <a16:creationId xmlns:a16="http://schemas.microsoft.com/office/drawing/2014/main" id="{FF9EDF8C-BED8-3785-73F1-837C4D6E2400}"/>
                </a:ext>
              </a:extLst>
            </p:cNvPr>
            <p:cNvSpPr/>
            <p:nvPr/>
          </p:nvSpPr>
          <p:spPr>
            <a:xfrm rot="16200000" flipH="1">
              <a:off x="841569" y="-1479"/>
              <a:ext cx="82645" cy="16615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8685" name="Group 42">
              <a:extLst>
                <a:ext uri="{FF2B5EF4-FFF2-40B4-BE49-F238E27FC236}">
                  <a16:creationId xmlns:a16="http://schemas.microsoft.com/office/drawing/2014/main" id="{2EEC782C-9FA6-47E4-B427-82CA81BEDD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5597" y="870820"/>
              <a:ext cx="3359794" cy="2239407"/>
              <a:chOff x="523799" y="-15301"/>
              <a:chExt cx="3359794" cy="223965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9E33DDE-AAC2-E58F-C205-92E4CA48FC33}"/>
                  </a:ext>
                </a:extLst>
              </p:cNvPr>
              <p:cNvSpPr/>
              <p:nvPr/>
            </p:nvSpPr>
            <p:spPr>
              <a:xfrm>
                <a:off x="523920" y="-15489"/>
                <a:ext cx="3359673" cy="224043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anchor="ctr"/>
              <a:lstStyle/>
              <a:p>
                <a:pPr algn="ct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75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</a:rPr>
                  <a:t> </a:t>
                </a:r>
                <a:endParaRPr lang="en-US" sz="12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0DF7BFF-DDEC-5605-CB86-1783F716721C}"/>
                  </a:ext>
                </a:extLst>
              </p:cNvPr>
              <p:cNvSpPr/>
              <p:nvPr/>
            </p:nvSpPr>
            <p:spPr>
              <a:xfrm>
                <a:off x="565003" y="45875"/>
                <a:ext cx="1798521" cy="211770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anchor="ctr"/>
              <a:lstStyle/>
              <a:p>
                <a:pPr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b="1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</a:rPr>
                  <a:t>Market Failure</a:t>
                </a:r>
                <a:endParaRPr lang="en-US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Unpriced forest goods &amp; services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Monopolistic forces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b="1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</a:rPr>
                  <a:t>Mistaken Policy Interventions</a:t>
                </a:r>
                <a:endParaRPr lang="en-US" sz="1200" b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Wrong incentives &amp; regulatory mechanisms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Government investment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b="1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</a:rPr>
                  <a:t>Governance Weaknesses</a:t>
                </a:r>
                <a:endParaRPr lang="en-US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Concentration of land ownership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Weak/nonexistent land ownership &amp; tenure requirements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8FA34D6-ECD3-BEE8-B6B3-0E57C9FDA727}"/>
                  </a:ext>
                </a:extLst>
              </p:cNvPr>
              <p:cNvSpPr/>
              <p:nvPr/>
            </p:nvSpPr>
            <p:spPr>
              <a:xfrm>
                <a:off x="2276793" y="-1713"/>
                <a:ext cx="1567239" cy="20563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anchor="ctr"/>
              <a:lstStyle/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Illegal activities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Corruption</a:t>
                </a:r>
                <a:endParaRPr lang="en-US" sz="1000" dirty="0">
                  <a:latin typeface="Palatino Linotype" panose="0204050205050503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b="1" dirty="0">
                    <a:solidFill>
                      <a:srgbClr val="1F497D"/>
                    </a:solidFill>
                    <a:latin typeface="Avenir" panose="02000503020000020003" pitchFamily="2" charset="0"/>
                    <a:ea typeface="Times New Roman" panose="02020603050405020304" pitchFamily="18" charset="0"/>
                  </a:rPr>
                  <a:t>Socio-economic &amp; Political Causes</a:t>
                </a:r>
                <a:endParaRPr lang="en-US" sz="1200" b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Population growth &amp; increased density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Economic growth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Power distribution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Excessive consumption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Toxification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Global climate change</a:t>
                </a:r>
              </a:p>
              <a:p>
                <a:pPr marL="171450" indent="-17145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000" dirty="0">
                    <a:solidFill>
                      <a:srgbClr val="1F497D"/>
                    </a:solidFill>
                    <a:latin typeface="Avenir" panose="02000503020000020003" pitchFamily="2" charset="0"/>
                    <a:ea typeface="Calibri" panose="020F0502020204030204" pitchFamily="34" charset="0"/>
                    <a:cs typeface="Arial" panose="020B0604020202020204" pitchFamily="34" charset="0"/>
                  </a:rPr>
                  <a:t>War</a:t>
                </a:r>
                <a:endParaRPr lang="en-US" sz="1000" dirty="0">
                  <a:latin typeface="Palatino Linotype" panose="0204050205050503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7F15E814-00A8-C0B7-6DBD-3FE9F394E32C}"/>
                </a:ext>
              </a:extLst>
            </p:cNvPr>
            <p:cNvSpPr/>
            <p:nvPr/>
          </p:nvSpPr>
          <p:spPr>
            <a:xfrm rot="16200000" flipH="1">
              <a:off x="4747265" y="92012"/>
              <a:ext cx="66366" cy="146833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EE4BD54-93CF-2976-9E24-E50BA76F515E}"/>
                </a:ext>
              </a:extLst>
            </p:cNvPr>
            <p:cNvSpPr/>
            <p:nvPr/>
          </p:nvSpPr>
          <p:spPr>
            <a:xfrm>
              <a:off x="500973" y="2300643"/>
              <a:ext cx="2425417" cy="12847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solidFill>
                    <a:srgbClr val="1F497D"/>
                  </a:solidFill>
                  <a:latin typeface="Avenir" panose="02000503020000020003" pitchFamily="2" charset="0"/>
                  <a:ea typeface="Times New Roman" panose="02020603050405020304" pitchFamily="18" charset="0"/>
                </a:rPr>
                <a:t>Agents</a:t>
              </a:r>
              <a:endPara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Slash &amp; burn farmers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Agribusiness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Cattle Ranchers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Miners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Oil corporations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Loggers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dirty="0">
                  <a:solidFill>
                    <a:srgbClr val="1F497D"/>
                  </a:solidFill>
                  <a:latin typeface="Avenir" panose="02000503020000020003" pitchFamily="2" charset="0"/>
                  <a:ea typeface="Calibri" panose="020F0502020204030204" pitchFamily="34" charset="0"/>
                  <a:cs typeface="Arial" panose="020B0604020202020204" pitchFamily="34" charset="0"/>
                </a:rPr>
                <a:t>Non-timber commercial corporations</a:t>
              </a:r>
              <a:endParaRPr lang="en-US" sz="1000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0FF13069-0237-E1ED-E7AD-FEFFE6E7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11. Regional reduction of intact forest land area and causes of change, 2000–2013</a:t>
            </a:r>
            <a:endParaRPr lang="en-US" altLang="en-US" sz="2800"/>
          </a:p>
        </p:txBody>
      </p:sp>
      <p:sp>
        <p:nvSpPr>
          <p:cNvPr id="29701" name="Rectangle 1">
            <a:extLst>
              <a:ext uri="{FF2B5EF4-FFF2-40B4-BE49-F238E27FC236}">
                <a16:creationId xmlns:a16="http://schemas.microsoft.com/office/drawing/2014/main" id="{EEB8CBD1-4C2B-6A2A-4140-853314C59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141036"/>
            <a:ext cx="8534400" cy="33855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Potapov et al., 2017.</a:t>
            </a:r>
            <a:endParaRPr lang="en-US" altLang="en-US" sz="1600" dirty="0"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29699" name="Picture 6">
            <a:extLst>
              <a:ext uri="{FF2B5EF4-FFF2-40B4-BE49-F238E27FC236}">
                <a16:creationId xmlns:a16="http://schemas.microsoft.com/office/drawing/2014/main" id="{1B357E1A-94AC-2CE2-D0A4-71F1238A5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1562100"/>
            <a:ext cx="71691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7EB9D23E-D2E5-5A65-B0EF-7EE4D796C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Table 1. Percent decrease in intact forests, 2000–2013</a:t>
            </a:r>
            <a:endParaRPr lang="en-US" altLang="en-US" sz="2800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D5595ADD-8807-D179-2AB2-144A623A9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8550"/>
            <a:ext cx="7467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alt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Potapov et al., 2017.</a:t>
            </a:r>
            <a:endParaRPr lang="en-US" altLang="en-US" sz="1600" dirty="0">
              <a:ea typeface="Calibri" panose="020F050202020403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C7E608-4CB4-0D9C-69FF-D204A6A71AF3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828800"/>
          <a:ext cx="7680325" cy="3657600"/>
        </p:xfrm>
        <a:graphic>
          <a:graphicData uri="http://schemas.openxmlformats.org/drawingml/2006/table">
            <a:tbl>
              <a:tblPr firstRow="1" firstCol="1" bandRow="1" bandCol="1">
                <a:tableStyleId>{F2DE63D5-997A-4646-A377-4702673A728D}</a:tableStyleId>
              </a:tblPr>
              <a:tblGrid>
                <a:gridCol w="5150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Region</a:t>
                      </a:r>
                      <a:endParaRPr lang="en-US" sz="190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% Intact Forest Loss</a:t>
                      </a:r>
                      <a:endParaRPr lang="en-US" sz="190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South America, tropical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7.3%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Eurasia, southern boreal and temperate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9.1%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Africa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10.1%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North America, northern boreal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3.3%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Southeast Asia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13.9%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South America, southern boreal and temperate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15.5%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Eurasia, northern boreal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4.4%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Australia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21.9%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South America, temperate</a:t>
                      </a:r>
                      <a:endParaRPr lang="en-US" sz="1900" b="0" u="none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0" u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</a:rPr>
                        <a:t>1.3%</a:t>
                      </a:r>
                      <a:endParaRPr lang="en-US" sz="1900" b="0" u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9719" marR="109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C7AFF4C4-9A8E-1CAC-3C16-F2826C30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Figure 12. Drivers of deforestation and forest degradation</a:t>
            </a:r>
            <a:endParaRPr lang="en-US" altLang="en-US" sz="2800"/>
          </a:p>
        </p:txBody>
      </p:sp>
      <p:sp>
        <p:nvSpPr>
          <p:cNvPr id="31746" name="Rectangle 9">
            <a:extLst>
              <a:ext uri="{FF2B5EF4-FFF2-40B4-BE49-F238E27FC236}">
                <a16:creationId xmlns:a16="http://schemas.microsoft.com/office/drawing/2014/main" id="{B7D60522-3F31-95E0-FF39-9C5CBDD5F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307137"/>
            <a:ext cx="7924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Kissinger et al., 2012.</a:t>
            </a:r>
          </a:p>
        </p:txBody>
      </p:sp>
      <p:pic>
        <p:nvPicPr>
          <p:cNvPr id="31747" name="Picture 9">
            <a:extLst>
              <a:ext uri="{FF2B5EF4-FFF2-40B4-BE49-F238E27FC236}">
                <a16:creationId xmlns:a16="http://schemas.microsoft.com/office/drawing/2014/main" id="{9423FB3B-F3DF-3FAC-1469-4C6D16435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" b="2737"/>
          <a:stretch>
            <a:fillRect/>
          </a:stretch>
        </p:blipFill>
        <p:spPr bwMode="auto">
          <a:xfrm>
            <a:off x="658813" y="1295400"/>
            <a:ext cx="78263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514A2CC3-919E-7414-130C-261AC144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 dirty="0"/>
              <a:t>Figure 13. Deforestation in Brazil</a:t>
            </a:r>
          </a:p>
        </p:txBody>
      </p:sp>
      <p:sp>
        <p:nvSpPr>
          <p:cNvPr id="32770" name="Rectangle 71">
            <a:extLst>
              <a:ext uri="{FF2B5EF4-FFF2-40B4-BE49-F238E27FC236}">
                <a16:creationId xmlns:a16="http://schemas.microsoft.com/office/drawing/2014/main" id="{539458B4-07D0-8389-CAE5-A74CD1247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54738"/>
            <a:ext cx="7696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Adapted from Brazil’s national space research institute INPE, quoted in Mongabay, </a:t>
            </a:r>
            <a:r>
              <a:rPr lang="en-US" altLang="en-US" sz="1600" dirty="0">
                <a:hlinkClick r:id="rId2"/>
              </a:rPr>
              <a:t>https://news.mongabay.com/2021/11/amazon-deforestation-unexpectedly-surges-22-to-highest-level-since-2006/</a:t>
            </a:r>
            <a:endParaRPr lang="en-US" altLang="en-US" sz="16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6EAB687-ED6D-9639-2D92-F4E3736C5B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672637"/>
              </p:ext>
            </p:extLst>
          </p:nvPr>
        </p:nvGraphicFramePr>
        <p:xfrm>
          <a:off x="203200" y="1041400"/>
          <a:ext cx="87122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FD8E0322-1CBD-CF62-4806-0270BBBF059D}"/>
              </a:ext>
            </a:extLst>
          </p:cNvPr>
          <p:cNvSpPr/>
          <p:nvPr/>
        </p:nvSpPr>
        <p:spPr>
          <a:xfrm>
            <a:off x="2057400" y="1662113"/>
            <a:ext cx="3886200" cy="3533775"/>
          </a:xfrm>
          <a:custGeom>
            <a:avLst/>
            <a:gdLst>
              <a:gd name="connsiteX0" fmla="*/ 0 w 3220630"/>
              <a:gd name="connsiteY0" fmla="*/ 3528128 h 3528128"/>
              <a:gd name="connsiteX1" fmla="*/ 2071561 w 3220630"/>
              <a:gd name="connsiteY1" fmla="*/ 2346691 h 3528128"/>
              <a:gd name="connsiteX2" fmla="*/ 3220630 w 3220630"/>
              <a:gd name="connsiteY2" fmla="*/ 0 h 352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0630" h="3528128">
                <a:moveTo>
                  <a:pt x="0" y="3528128"/>
                </a:moveTo>
                <a:cubicBezTo>
                  <a:pt x="767394" y="3231420"/>
                  <a:pt x="1534789" y="2934712"/>
                  <a:pt x="2071561" y="2346691"/>
                </a:cubicBezTo>
                <a:cubicBezTo>
                  <a:pt x="2608333" y="1758670"/>
                  <a:pt x="2914481" y="879335"/>
                  <a:pt x="3220630" y="0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794" name="Title 1">
            <a:extLst>
              <a:ext uri="{FF2B5EF4-FFF2-40B4-BE49-F238E27FC236}">
                <a16:creationId xmlns:a16="http://schemas.microsoft.com/office/drawing/2014/main" id="{F0432FF0-F3F1-93B8-D3E4-DEA6D736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14. REDD+ supply curve</a:t>
            </a:r>
          </a:p>
        </p:txBody>
      </p:sp>
      <p:sp>
        <p:nvSpPr>
          <p:cNvPr id="33795" name="Rectangle 71">
            <a:extLst>
              <a:ext uri="{FF2B5EF4-FFF2-40B4-BE49-F238E27FC236}">
                <a16:creationId xmlns:a16="http://schemas.microsoft.com/office/drawing/2014/main" id="{C8127B9C-7A4C-BA9C-7600-74E42A4D4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030367"/>
            <a:ext cx="89153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600" b="1" dirty="0">
                <a:latin typeface="+mn-lt"/>
              </a:rPr>
              <a:t>Source:</a:t>
            </a:r>
            <a:r>
              <a:rPr lang="en-US" altLang="en-US" sz="1600" dirty="0">
                <a:latin typeface="+mn-lt"/>
              </a:rPr>
              <a:t> Adapted from </a:t>
            </a:r>
            <a:r>
              <a:rPr lang="en-US" sz="1600" i="1" dirty="0">
                <a:effectLst/>
                <a:latin typeface="+mn-lt"/>
                <a:ea typeface="Times New Roman" panose="02020603050405020304" pitchFamily="18" charset="0"/>
              </a:rPr>
              <a:t>Estimating the Costs of Reducing Forest Emissions 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</a:rPr>
              <a:t>(Wertz-Kanounnikoff 2008.)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8A10831-1341-91B4-77C0-A17E1A222CF2}"/>
              </a:ext>
            </a:extLst>
          </p:cNvPr>
          <p:cNvCxnSpPr/>
          <p:nvPr/>
        </p:nvCxnSpPr>
        <p:spPr>
          <a:xfrm flipV="1">
            <a:off x="2043113" y="1477963"/>
            <a:ext cx="0" cy="3810000"/>
          </a:xfrm>
          <a:prstGeom prst="straightConnector1">
            <a:avLst/>
          </a:prstGeom>
          <a:ln w="508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C68385-D3EF-A9D7-A8F2-D0499D17E437}"/>
              </a:ext>
            </a:extLst>
          </p:cNvPr>
          <p:cNvCxnSpPr>
            <a:cxnSpLocks/>
          </p:cNvCxnSpPr>
          <p:nvPr/>
        </p:nvCxnSpPr>
        <p:spPr>
          <a:xfrm>
            <a:off x="1966913" y="5211763"/>
            <a:ext cx="4738687" cy="0"/>
          </a:xfrm>
          <a:prstGeom prst="straightConnector1">
            <a:avLst/>
          </a:prstGeom>
          <a:ln w="508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8" name="TextBox 19">
            <a:extLst>
              <a:ext uri="{FF2B5EF4-FFF2-40B4-BE49-F238E27FC236}">
                <a16:creationId xmlns:a16="http://schemas.microsoft.com/office/drawing/2014/main" id="{E35B7239-C8D9-D338-22E2-F4B9FCE9A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373188"/>
            <a:ext cx="766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>
                <a:latin typeface="Helvetica Light" pitchFamily="34" charset="0"/>
              </a:rPr>
              <a:t>Price</a:t>
            </a:r>
          </a:p>
        </p:txBody>
      </p:sp>
      <p:sp>
        <p:nvSpPr>
          <p:cNvPr id="33799" name="TextBox 22">
            <a:extLst>
              <a:ext uri="{FF2B5EF4-FFF2-40B4-BE49-F238E27FC236}">
                <a16:creationId xmlns:a16="http://schemas.microsoft.com/office/drawing/2014/main" id="{0A85DCC9-2714-43F8-2FF8-BE2809650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348288"/>
            <a:ext cx="1198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>
                <a:latin typeface="Helvetica Light" pitchFamily="34" charset="0"/>
              </a:rPr>
              <a:t>Quantity</a:t>
            </a:r>
          </a:p>
        </p:txBody>
      </p:sp>
      <p:sp>
        <p:nvSpPr>
          <p:cNvPr id="33800" name="TextBox 24">
            <a:extLst>
              <a:ext uri="{FF2B5EF4-FFF2-40B4-BE49-F238E27FC236}">
                <a16:creationId xmlns:a16="http://schemas.microsoft.com/office/drawing/2014/main" id="{8944E239-641A-3836-BC98-3973A1B9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2900363"/>
            <a:ext cx="9048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Helvetica Light" pitchFamily="34" charset="0"/>
              </a:rPr>
              <a:t>$ per tCO</a:t>
            </a:r>
            <a:r>
              <a:rPr lang="en-US" altLang="en-US" sz="2400" baseline="-25000">
                <a:latin typeface="Helvetica Light" pitchFamily="34" charset="0"/>
              </a:rPr>
              <a:t>2</a:t>
            </a:r>
          </a:p>
        </p:txBody>
      </p:sp>
      <p:sp>
        <p:nvSpPr>
          <p:cNvPr id="33801" name="TextBox 25">
            <a:extLst>
              <a:ext uri="{FF2B5EF4-FFF2-40B4-BE49-F238E27FC236}">
                <a16:creationId xmlns:a16="http://schemas.microsoft.com/office/drawing/2014/main" id="{5E144055-E461-C4ED-11F8-C7719B3E5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50" y="5287963"/>
            <a:ext cx="25892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Helvetica Light" pitchFamily="34" charset="0"/>
              </a:rPr>
              <a:t>MMtCO</a:t>
            </a:r>
            <a:r>
              <a:rPr lang="en-US" altLang="en-US" sz="2400" baseline="-25000">
                <a:latin typeface="Helvetica Light" pitchFamily="34" charset="0"/>
              </a:rPr>
              <a:t>2</a:t>
            </a:r>
            <a:r>
              <a:rPr lang="en-US" altLang="en-US" sz="2400">
                <a:latin typeface="Helvetica Light" pitchFamily="34" charset="0"/>
              </a:rPr>
              <a:t> per year</a:t>
            </a:r>
            <a:endParaRPr lang="en-US" altLang="en-US" sz="2400" baseline="-25000">
              <a:latin typeface="Helvetica Light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37B8B6-7705-7647-E888-E67EB741A6F5}"/>
              </a:ext>
            </a:extLst>
          </p:cNvPr>
          <p:cNvCxnSpPr>
            <a:cxnSpLocks/>
          </p:cNvCxnSpPr>
          <p:nvPr/>
        </p:nvCxnSpPr>
        <p:spPr>
          <a:xfrm flipH="1" flipV="1">
            <a:off x="2043113" y="2590800"/>
            <a:ext cx="3441700" cy="7938"/>
          </a:xfrm>
          <a:prstGeom prst="line">
            <a:avLst/>
          </a:prstGeom>
          <a:ln w="50800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59372D-07D6-7D13-D8AB-447FD5C116CE}"/>
              </a:ext>
            </a:extLst>
          </p:cNvPr>
          <p:cNvCxnSpPr>
            <a:cxnSpLocks/>
          </p:cNvCxnSpPr>
          <p:nvPr/>
        </p:nvCxnSpPr>
        <p:spPr>
          <a:xfrm flipH="1" flipV="1">
            <a:off x="2043113" y="2590800"/>
            <a:ext cx="3441700" cy="725488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AA4695-F149-256A-2615-B8F12AA7EDB0}"/>
              </a:ext>
            </a:extLst>
          </p:cNvPr>
          <p:cNvCxnSpPr>
            <a:cxnSpLocks/>
          </p:cNvCxnSpPr>
          <p:nvPr/>
        </p:nvCxnSpPr>
        <p:spPr>
          <a:xfrm flipH="1" flipV="1">
            <a:off x="2043113" y="2590800"/>
            <a:ext cx="3441700" cy="1754188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Title 1">
            <a:extLst>
              <a:ext uri="{FF2B5EF4-FFF2-40B4-BE49-F238E27FC236}">
                <a16:creationId xmlns:a16="http://schemas.microsoft.com/office/drawing/2014/main" id="{4DC90CC6-0FCB-8CDF-8DC1-496FF4660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15. Illustration of baseline credit system</a:t>
            </a:r>
          </a:p>
        </p:txBody>
      </p:sp>
      <p:sp>
        <p:nvSpPr>
          <p:cNvPr id="34821" name="Rectangle 71">
            <a:extLst>
              <a:ext uri="{FF2B5EF4-FFF2-40B4-BE49-F238E27FC236}">
                <a16:creationId xmlns:a16="http://schemas.microsoft.com/office/drawing/2014/main" id="{A9183530-D3CB-5236-0497-2B2019230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090206"/>
            <a:ext cx="7696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+mj-lt"/>
              </a:rPr>
              <a:t>Source:</a:t>
            </a:r>
            <a:r>
              <a:rPr lang="en-US" altLang="en-US" sz="1600" dirty="0">
                <a:latin typeface="+mj-lt"/>
              </a:rPr>
              <a:t> Adapted from Eliasch, </a:t>
            </a:r>
            <a:r>
              <a:rPr lang="en-US" sz="1600" i="1" dirty="0">
                <a:effectLst/>
                <a:latin typeface="+mj-lt"/>
                <a:ea typeface="Times New Roman" panose="02020603050405020304" pitchFamily="18" charset="0"/>
              </a:rPr>
              <a:t>Climate change: Financing global forests,</a:t>
            </a:r>
            <a:r>
              <a:rPr lang="en-US" altLang="en-US" sz="1600" dirty="0">
                <a:latin typeface="+mj-lt"/>
              </a:rPr>
              <a:t>2008.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E3223C6-9E7B-1BF0-4383-DD9690404C0B}"/>
              </a:ext>
            </a:extLst>
          </p:cNvPr>
          <p:cNvCxnSpPr/>
          <p:nvPr/>
        </p:nvCxnSpPr>
        <p:spPr>
          <a:xfrm flipV="1">
            <a:off x="2043113" y="1477963"/>
            <a:ext cx="0" cy="3810000"/>
          </a:xfrm>
          <a:prstGeom prst="straightConnector1">
            <a:avLst/>
          </a:prstGeom>
          <a:ln w="508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E996BA-7083-7A54-5549-14F31B81D2CA}"/>
              </a:ext>
            </a:extLst>
          </p:cNvPr>
          <p:cNvCxnSpPr>
            <a:cxnSpLocks/>
          </p:cNvCxnSpPr>
          <p:nvPr/>
        </p:nvCxnSpPr>
        <p:spPr>
          <a:xfrm>
            <a:off x="1966913" y="5211763"/>
            <a:ext cx="5957887" cy="0"/>
          </a:xfrm>
          <a:prstGeom prst="straightConnector1">
            <a:avLst/>
          </a:prstGeom>
          <a:ln w="508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4" name="TextBox 7">
            <a:extLst>
              <a:ext uri="{FF2B5EF4-FFF2-40B4-BE49-F238E27FC236}">
                <a16:creationId xmlns:a16="http://schemas.microsoft.com/office/drawing/2014/main" id="{D9113648-5226-678F-1F8B-AC0BE0E1A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2900363"/>
            <a:ext cx="15922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latin typeface="Helvetica Light" pitchFamily="34" charset="0"/>
              </a:rPr>
              <a:t>Forest emissions</a:t>
            </a:r>
          </a:p>
        </p:txBody>
      </p:sp>
      <p:sp>
        <p:nvSpPr>
          <p:cNvPr id="34825" name="TextBox 8">
            <a:extLst>
              <a:ext uri="{FF2B5EF4-FFF2-40B4-BE49-F238E27FC236}">
                <a16:creationId xmlns:a16="http://schemas.microsoft.com/office/drawing/2014/main" id="{2878607D-CA9A-55A7-FC12-E32F55EBD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913" y="5284788"/>
            <a:ext cx="59578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latin typeface="Helvetica Light" pitchFamily="34" charset="0"/>
              </a:rPr>
              <a:t>Time</a:t>
            </a:r>
          </a:p>
        </p:txBody>
      </p:sp>
      <p:sp>
        <p:nvSpPr>
          <p:cNvPr id="34826" name="TextBox 26">
            <a:extLst>
              <a:ext uri="{FF2B5EF4-FFF2-40B4-BE49-F238E27FC236}">
                <a16:creationId xmlns:a16="http://schemas.microsoft.com/office/drawing/2014/main" id="{B9952975-6265-EC45-06D2-68328346C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2162175"/>
            <a:ext cx="374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Helvetica Light" pitchFamily="34" charset="0"/>
              </a:rPr>
              <a:t>Historical level carried forward</a:t>
            </a:r>
          </a:p>
        </p:txBody>
      </p:sp>
      <p:sp>
        <p:nvSpPr>
          <p:cNvPr id="34827" name="TextBox 27">
            <a:extLst>
              <a:ext uri="{FF2B5EF4-FFF2-40B4-BE49-F238E27FC236}">
                <a16:creationId xmlns:a16="http://schemas.microsoft.com/office/drawing/2014/main" id="{EE814930-95EA-9C97-D365-21727B51A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163" y="2798763"/>
            <a:ext cx="1174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Helvetica Light" pitchFamily="34" charset="0"/>
              </a:rPr>
              <a:t>Baseline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9100B7CB-EDBD-D79F-8A22-B0D31F5B9FC6}"/>
              </a:ext>
            </a:extLst>
          </p:cNvPr>
          <p:cNvSpPr/>
          <p:nvPr/>
        </p:nvSpPr>
        <p:spPr>
          <a:xfrm>
            <a:off x="5575300" y="3311525"/>
            <a:ext cx="228600" cy="1004888"/>
          </a:xfrm>
          <a:prstGeom prst="rightBrace">
            <a:avLst>
              <a:gd name="adj1" fmla="val 35916"/>
              <a:gd name="adj2" fmla="val 50000"/>
            </a:avLst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29" name="TextBox 29">
            <a:extLst>
              <a:ext uri="{FF2B5EF4-FFF2-40B4-BE49-F238E27FC236}">
                <a16:creationId xmlns:a16="http://schemas.microsoft.com/office/drawing/2014/main" id="{E38A542B-042D-CACD-EE88-823CD574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0" y="3921125"/>
            <a:ext cx="1019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Helvetica Light" pitchFamily="34" charset="0"/>
              </a:rPr>
              <a:t>Actual</a:t>
            </a:r>
          </a:p>
        </p:txBody>
      </p:sp>
      <p:sp>
        <p:nvSpPr>
          <p:cNvPr id="34830" name="TextBox 30">
            <a:extLst>
              <a:ext uri="{FF2B5EF4-FFF2-40B4-BE49-F238E27FC236}">
                <a16:creationId xmlns:a16="http://schemas.microsoft.com/office/drawing/2014/main" id="{47E447F5-EA67-A725-FA82-B77BF49F2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900" y="3411538"/>
            <a:ext cx="27638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 dirty="0">
                <a:latin typeface="Helvetica Light" pitchFamily="34" charset="0"/>
              </a:rPr>
              <a:t>Credits awarded based on difference between baseline and actual emissions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4F203E0C-FC11-2443-E5E9-27040D6DA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16. Posters of Indigenous peoples’ protests against REDD schemes</a:t>
            </a:r>
          </a:p>
        </p:txBody>
      </p:sp>
      <p:sp>
        <p:nvSpPr>
          <p:cNvPr id="35842" name="Rectangle 71">
            <a:extLst>
              <a:ext uri="{FF2B5EF4-FFF2-40B4-BE49-F238E27FC236}">
                <a16:creationId xmlns:a16="http://schemas.microsoft.com/office/drawing/2014/main" id="{79A2FDAD-9E39-4095-19EF-1EF79B44E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54738"/>
            <a:ext cx="7696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</a:t>
            </a:r>
            <a:r>
              <a:rPr lang="en-US" altLang="en-US" sz="1600" dirty="0">
                <a:hlinkClick r:id="rId2"/>
              </a:rPr>
              <a:t>http://ggjalliance.org/posters</a:t>
            </a:r>
            <a:endParaRPr lang="en-US" altLang="en-US" sz="1600" dirty="0"/>
          </a:p>
        </p:txBody>
      </p:sp>
      <p:pic>
        <p:nvPicPr>
          <p:cNvPr id="35843" name="Picture 11">
            <a:extLst>
              <a:ext uri="{FF2B5EF4-FFF2-40B4-BE49-F238E27FC236}">
                <a16:creationId xmlns:a16="http://schemas.microsoft.com/office/drawing/2014/main" id="{F6CA46A6-4481-237B-9C40-A52CE5BE3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r="2472"/>
          <a:stretch>
            <a:fillRect/>
          </a:stretch>
        </p:blipFill>
        <p:spPr bwMode="auto">
          <a:xfrm>
            <a:off x="1235075" y="1412875"/>
            <a:ext cx="6673850" cy="468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A9E96CE1-D28F-554C-081A-86C414F3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Figure 17. REDD+ funding vs. global subsidies for biofuels and fossil fuels</a:t>
            </a:r>
          </a:p>
        </p:txBody>
      </p:sp>
      <p:sp>
        <p:nvSpPr>
          <p:cNvPr id="36866" name="Rectangle 71">
            <a:extLst>
              <a:ext uri="{FF2B5EF4-FFF2-40B4-BE49-F238E27FC236}">
                <a16:creationId xmlns:a16="http://schemas.microsoft.com/office/drawing/2014/main" id="{7BC51B04-A8BF-97F9-994A-8EB3F9205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54738"/>
            <a:ext cx="7696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Source:</a:t>
            </a:r>
            <a:r>
              <a:rPr lang="en-US" altLang="en-US" sz="1600" dirty="0"/>
              <a:t> UN REDD+ Programme, 2014. </a:t>
            </a:r>
            <a:r>
              <a:rPr lang="en-US" altLang="en-US" sz="1600" dirty="0">
                <a:hlinkClick r:id="rId2"/>
              </a:rPr>
              <a:t>https://www.unredd.net/index.php?option=com_docman&amp;view=list&amp;slug=redd-academy-asia-pacific-presentations-3616&amp;Itemid=134</a:t>
            </a:r>
            <a:endParaRPr lang="en-US" altLang="en-US" sz="1600" dirty="0"/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71B70592-46CF-3359-504F-C8E52A64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r="1059" b="7549"/>
          <a:stretch>
            <a:fillRect/>
          </a:stretch>
        </p:blipFill>
        <p:spPr bwMode="auto">
          <a:xfrm>
            <a:off x="1190625" y="1419225"/>
            <a:ext cx="6962775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6044</TotalTime>
  <Words>925</Words>
  <Application>Microsoft Macintosh PowerPoint</Application>
  <PresentationFormat>On-screen Show (4:3)</PresentationFormat>
  <Paragraphs>127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Avenir</vt:lpstr>
      <vt:lpstr>Avenir Book</vt:lpstr>
      <vt:lpstr>Calibri</vt:lpstr>
      <vt:lpstr>Helvetica</vt:lpstr>
      <vt:lpstr>Helvetica Light</vt:lpstr>
      <vt:lpstr>Palatino Linotype</vt:lpstr>
      <vt:lpstr>Times New Roman</vt:lpstr>
      <vt:lpstr>Office Theme</vt:lpstr>
      <vt:lpstr>Chart</vt:lpstr>
      <vt:lpstr>Forests and Climate: Economics and Policy Issues  Figures and Tables</vt:lpstr>
      <vt:lpstr>Figure 1. Global carbon budget </vt:lpstr>
      <vt:lpstr>Figure 2. The distribution of biomass on earth (in gigatons of carbon)</vt:lpstr>
      <vt:lpstr>Figure 3. AFOLU greenhouse gases emissions</vt:lpstr>
      <vt:lpstr>Figure 4. Forests as carbon stocks and Carbon Fluxes     </vt:lpstr>
      <vt:lpstr>Figure 5a.  Annual net flux of carbon to the atmosphere from land use change, South America, Africa, and Asia: 1850–2005</vt:lpstr>
      <vt:lpstr>Figure 5b.  Annual Net Flux of Carbon to the Atmosphere from Land Use Change, Europe, China, Former USSR, and USA: 1850–2005 </vt:lpstr>
      <vt:lpstr>Figure 6. Changes in carbon stock in forest biomass</vt:lpstr>
      <vt:lpstr>Figure 7. Irrecoverable carbon stores across the planet</vt:lpstr>
      <vt:lpstr>Figure 8. Annual net forest area by region in millions of ha between 1990 and 2020</vt:lpstr>
      <vt:lpstr>Figure 9.  Net annual change in forest area</vt:lpstr>
      <vt:lpstr>Figure 10.  Causes of forest decline</vt:lpstr>
      <vt:lpstr>Figure 11. Regional reduction of intact forest land area and causes of change, 2000–2013</vt:lpstr>
      <vt:lpstr>Table 1. Percent decrease in intact forests, 2000–2013</vt:lpstr>
      <vt:lpstr>Figure 12. Drivers of deforestation and forest degradation</vt:lpstr>
      <vt:lpstr>Figure 13. Deforestation in Brazil</vt:lpstr>
      <vt:lpstr>Figure 14. REDD+ supply curve</vt:lpstr>
      <vt:lpstr>Figure 15. Illustration of baseline credit system</vt:lpstr>
      <vt:lpstr>Figure 16. Posters of Indigenous peoples’ protests against REDD schemes</vt:lpstr>
      <vt:lpstr>Figure 17. REDD+ funding vs. global subsidies for biofuels and fossil fuels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Mona</dc:creator>
  <cp:lastModifiedBy>Pratistha Joshi</cp:lastModifiedBy>
  <cp:revision>117</cp:revision>
  <dcterms:created xsi:type="dcterms:W3CDTF">2006-08-16T00:00:00Z</dcterms:created>
  <dcterms:modified xsi:type="dcterms:W3CDTF">2022-07-06T12:33:07Z</dcterms:modified>
</cp:coreProperties>
</file>