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8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1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/>
    <p:restoredTop sz="94673"/>
  </p:normalViewPr>
  <p:slideViewPr>
    <p:cSldViewPr snapToGrid="0">
      <p:cViewPr varScale="1">
        <p:scale>
          <a:sx n="59" d="100"/>
          <a:sy n="59" d="100"/>
        </p:scale>
        <p:origin x="8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9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Economic Fluctuations and Macroeconomic Theory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9.1 U.S. Real GDP and Recessions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782" y="6438291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Bureau of Economic Analysis quarterly data 1985–2019, and National Bureau of Economic Research.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06" y="874479"/>
            <a:ext cx="8720384" cy="556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9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9.2 U.S. Unemployment Rate and Recessions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782" y="6438291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 dirty="0"/>
              <a:t>Source: </a:t>
            </a:r>
            <a:r>
              <a:rPr lang="en-US" dirty="0"/>
              <a:t>Bureau of Labor Statistics monthly data 1985–2019, and National Bureau of Economic Research.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91" y="943401"/>
            <a:ext cx="7414910" cy="542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25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2704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9.3 U.S. Inflation Rate and Recessions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211669"/>
            <a:ext cx="1076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i="1"/>
              <a:t>Source: </a:t>
            </a:r>
            <a:r>
              <a:rPr lang="en-US"/>
              <a:t>“Economic Report of the President” 1985–2019; rate is calculated as a three-month moving average of the Consumer Price Index (CPI); National Bureau of Economic Research.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77" y="874480"/>
            <a:ext cx="7415645" cy="512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9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5920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9.4 A Stylized Business Cycle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59" y="874480"/>
            <a:ext cx="7455273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7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05920"/>
            <a:ext cx="10515600" cy="537931"/>
          </a:xfrm>
        </p:spPr>
        <p:txBody>
          <a:bodyPr>
            <a:normAutofit fontScale="90000"/>
          </a:bodyPr>
          <a:lstStyle/>
          <a:p>
            <a:pPr eaLnBrk="0" hangingPunct="0"/>
            <a:r>
              <a:rPr lang="en-US" sz="2800" b="1" dirty="0"/>
              <a:t>Figure 9.5 The Output-Income-Spending Flow of an Economy in Equilibrium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/>
          <a:stretch/>
        </p:blipFill>
        <p:spPr>
          <a:xfrm>
            <a:off x="1304476" y="908462"/>
            <a:ext cx="9583045" cy="553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5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4149"/>
            <a:ext cx="10515600" cy="537931"/>
          </a:xfrm>
        </p:spPr>
        <p:txBody>
          <a:bodyPr>
            <a:noAutofit/>
          </a:bodyPr>
          <a:lstStyle/>
          <a:p>
            <a:pPr eaLnBrk="0" hangingPunct="0"/>
            <a:r>
              <a:rPr lang="en-US" sz="2400" b="1" dirty="0"/>
              <a:t>Figure 9.6 The Output-Income-Spending Flow with Leakages and Injections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0"/>
          <a:stretch/>
        </p:blipFill>
        <p:spPr>
          <a:xfrm>
            <a:off x="2087253" y="690331"/>
            <a:ext cx="8764773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4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9.7 The Classical Model of the Market for Loanable Funds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294" y="874480"/>
            <a:ext cx="8044234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2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400" b="1" dirty="0"/>
              <a:t>Figure 9.8 Adjustment to a Reduction in Intended Investment in the Classical Model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502" y="874480"/>
            <a:ext cx="7418996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7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3263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400" b="1" dirty="0"/>
              <a:t>Figure 9.9 Macroeconomic Equilibrium at Full Employment in the Classical Model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874480"/>
            <a:ext cx="83439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67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0670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9.10 A Keynesian Unemployment Equilibrium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171" y="780339"/>
            <a:ext cx="8143174" cy="607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26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9720"/>
            <a:ext cx="10515600" cy="537931"/>
          </a:xfrm>
        </p:spPr>
        <p:txBody>
          <a:bodyPr>
            <a:normAutofit/>
          </a:bodyPr>
          <a:lstStyle/>
          <a:p>
            <a:pPr eaLnBrk="0" hangingPunct="0"/>
            <a:r>
              <a:rPr lang="en-US" sz="2800" b="1" dirty="0"/>
              <a:t>Figure 9.11 The Multiplier at Work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5421A4-CCD2-4EC8-9560-4E80E5B5F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003" y="667652"/>
            <a:ext cx="9620834" cy="573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1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11657</TotalTime>
  <Words>178</Words>
  <Application>Microsoft Office PowerPoint</Application>
  <PresentationFormat>Widescreen</PresentationFormat>
  <Paragraphs>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Chapter 9  Economic Fluctuations and Macroeconomic Theory</vt:lpstr>
      <vt:lpstr>Figure 9.1 U.S. Real GDP and Recessions</vt:lpstr>
      <vt:lpstr>Figure 9.2 U.S. Unemployment Rate and Recessions</vt:lpstr>
      <vt:lpstr>Figure 9.3 U.S. Inflation Rate and Recessions</vt:lpstr>
      <vt:lpstr>Figure 9.4 A Stylized Business Cycle</vt:lpstr>
      <vt:lpstr>Figure 9.5 The Output-Income-Spending Flow of an Economy in Equilibrium</vt:lpstr>
      <vt:lpstr>Figure 9.6 The Output-Income-Spending Flow with Leakages and Injections</vt:lpstr>
      <vt:lpstr>Figure 9.7 The Classical Model of the Market for Loanable Funds</vt:lpstr>
      <vt:lpstr>Figure 9.8 Adjustment to a Reduction in Intended Investment in the Classical Model</vt:lpstr>
      <vt:lpstr>Figure 9.9 Macroeconomic Equilibrium at Full Employment in the Classical Model</vt:lpstr>
      <vt:lpstr>Figure 9.10 A Keynesian Unemployment Equilibrium</vt:lpstr>
      <vt:lpstr>Figure 9.11 The Multiplier at Work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47</cp:revision>
  <cp:lastPrinted>2020-05-25T17:21:26Z</cp:lastPrinted>
  <dcterms:created xsi:type="dcterms:W3CDTF">2018-11-14T16:53:11Z</dcterms:created>
  <dcterms:modified xsi:type="dcterms:W3CDTF">2020-07-08T19:30:51Z</dcterms:modified>
</cp:coreProperties>
</file>