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5" r:id="rId2"/>
    <p:sldId id="297" r:id="rId3"/>
    <p:sldId id="298" r:id="rId4"/>
    <p:sldId id="299" r:id="rId5"/>
    <p:sldId id="267" r:id="rId6"/>
    <p:sldId id="293" r:id="rId7"/>
    <p:sldId id="294" r:id="rId8"/>
    <p:sldId id="300" r:id="rId9"/>
    <p:sldId id="295" r:id="rId10"/>
    <p:sldId id="301" r:id="rId11"/>
    <p:sldId id="296" r:id="rId12"/>
    <p:sldId id="285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1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/>
    <p:restoredTop sz="94673"/>
  </p:normalViewPr>
  <p:slideViewPr>
    <p:cSldViewPr snapToGrid="0">
      <p:cViewPr varScale="1">
        <p:scale>
          <a:sx n="59" d="100"/>
          <a:sy n="59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8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Macroeconomic Measurement 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46048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Table 8.1 Gross Domestic Product, Spending Approach, 2018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1669"/>
            <a:ext cx="1076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U.S.</a:t>
            </a:r>
            <a:r>
              <a:rPr lang="en-US" i="1" dirty="0"/>
              <a:t> </a:t>
            </a:r>
            <a:r>
              <a:rPr lang="en-US" dirty="0"/>
              <a:t>Bureau of Economic Analysis, National Income and Products Account, Table 1.1.5, October 4, 2019. </a:t>
            </a:r>
          </a:p>
          <a:p>
            <a:pPr eaLnBrk="0" hangingPunct="0"/>
            <a:r>
              <a:rPr lang="en-US" i="1" dirty="0"/>
              <a:t>Note: </a:t>
            </a:r>
            <a:r>
              <a:rPr lang="en-US" dirty="0"/>
              <a:t>Totals may not add up exactly due to rounding.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518" y="583978"/>
            <a:ext cx="4969225" cy="567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46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Table 8.2 Calculation of Nominal GDP in an “Apples-and-Oranges” Economy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41" y="874480"/>
            <a:ext cx="8653318" cy="570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Table 8.3 Calculation of Constant-Dollar Real GDP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14" y="874480"/>
            <a:ext cx="8560972" cy="60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1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8.1 Real versus Nominal GDP, Chained 2009 Dollars, 1980–2018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U.S. Bureau of Economic Analysis National Income and Product Accounts, Tables 1.1.5 and 1.1.6.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82" y="787291"/>
            <a:ext cx="8873836" cy="5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6398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8.2 Rate of change in GDP deflator vs. CPI, 1960-2018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1669"/>
            <a:ext cx="1076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U.S. Bureau of Economic Analysis, National Income and Product Accounts Tables 1.1.4 and U.S. Bureau of Labor Statistics, Table on CPI-All urban consumers.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41" y="744329"/>
            <a:ext cx="7430445" cy="546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51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128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8.3 Who is in the Labor Force?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05540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U.S. Bureau of Labor Statistics, The Employment Situation – September 2019, News Release.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14" y="689496"/>
            <a:ext cx="7395936" cy="55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9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606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Table 8.4 Unemployment Rates for Different Groups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657671"/>
            <a:ext cx="1197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BLS News Release, “The Employment Situation—September 2019,” October 8, 2019. </a:t>
            </a:r>
          </a:p>
          <a:p>
            <a:pPr eaLnBrk="0" hangingPunct="0"/>
            <a:r>
              <a:rPr lang="en-US" dirty="0"/>
              <a:t>* People are allowed to indicate more than one racial group. However, data from people who indicated more than one race are not included in these statistics. </a:t>
            </a:r>
          </a:p>
          <a:p>
            <a:pPr eaLnBrk="0" hangingPunct="0"/>
            <a:r>
              <a:rPr lang="en-US" dirty="0"/>
              <a:t>**Data on unemployment by education is for the age-group 25 years and over.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08" y="678537"/>
            <a:ext cx="5605940" cy="49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1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8.4 Average Subjective Well-Being and GDP per Capita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657671"/>
            <a:ext cx="10762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Sources: </a:t>
            </a:r>
            <a:r>
              <a:rPr lang="en-US" dirty="0"/>
              <a:t>SWB from World Values Survey online data analysis, 2005–2008 survey wave; GDP from World Development Indicators online database.</a:t>
            </a:r>
          </a:p>
          <a:p>
            <a:pPr eaLnBrk="0" hangingPunct="0"/>
            <a:r>
              <a:rPr lang="en-US" i="1" dirty="0"/>
              <a:t>Note:</a:t>
            </a:r>
            <a:r>
              <a:rPr lang="en-US" dirty="0"/>
              <a:t> The trend line is a statistically fitted line showing a “best fit” estimate of the relationship between the two variables on the graph, GDP per capita and SWB.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13" y="788422"/>
            <a:ext cx="8083716" cy="48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720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Table 8.5 Genuine Progress Indicator ($2012 per Capita), United States 2014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 err="1"/>
              <a:t>Talberth</a:t>
            </a:r>
            <a:r>
              <a:rPr lang="en-US" dirty="0"/>
              <a:t> and </a:t>
            </a:r>
            <a:r>
              <a:rPr lang="en-US" dirty="0" err="1"/>
              <a:t>Weisdorf</a:t>
            </a:r>
            <a:r>
              <a:rPr lang="en-US" dirty="0"/>
              <a:t>, 2017.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973" y="667651"/>
            <a:ext cx="5165684" cy="595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43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it-IT" sz="2800" b="1" dirty="0"/>
              <a:t>Figure 8.5 GPI vs. GDP per Capita, 1950-2004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1669"/>
            <a:ext cx="1076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 err="1"/>
              <a:t>Talberth</a:t>
            </a:r>
            <a:r>
              <a:rPr lang="en-US" dirty="0"/>
              <a:t>, John, Clifford Cobb, and Noah Slattery. 2007. “The Genuine Progress Indicator 2006: A Tool For Sustainable Development.” Redefining Progress. February, 2007.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335" y="874480"/>
            <a:ext cx="8737329" cy="533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82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8.6 BLI for Selected Countries, 2015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/>
              <a:t>Source: </a:t>
            </a:r>
            <a:r>
              <a:rPr lang="en-US"/>
              <a:t>OECD, 2015.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22" y="850427"/>
            <a:ext cx="7566155" cy="56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2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286"/>
            <a:ext cx="10515600" cy="537931"/>
          </a:xfrm>
        </p:spPr>
        <p:txBody>
          <a:bodyPr>
            <a:normAutofit fontScale="90000"/>
          </a:bodyPr>
          <a:lstStyle/>
          <a:p>
            <a:pPr eaLnBrk="0" hangingPunct="0"/>
            <a:r>
              <a:rPr lang="en-US" sz="2800" b="1" dirty="0"/>
              <a:t>Figure 8.7 Selected Countries as Ranked in the Human Development Index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UNDP, Human Development Report, 2016 data.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43" y="754120"/>
            <a:ext cx="7666914" cy="569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75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422</Words>
  <Application>Microsoft Office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Chapter 8  Macroeconomic Measurement  </vt:lpstr>
      <vt:lpstr>Table 8.1 Gross Domestic Product, Spending Approach, 2018</vt:lpstr>
      <vt:lpstr>Table 8.2 Calculation of Nominal GDP in an “Apples-and-Oranges” Economy</vt:lpstr>
      <vt:lpstr>Table 8.3 Calculation of Constant-Dollar Real GDP</vt:lpstr>
      <vt:lpstr>Figure 8.1 Real versus Nominal GDP, Chained 2009 Dollars, 1980–2018</vt:lpstr>
      <vt:lpstr>Figure 8.2 Rate of change in GDP deflator vs. CPI, 1960-2018</vt:lpstr>
      <vt:lpstr>Figure 8.3 Who is in the Labor Force?</vt:lpstr>
      <vt:lpstr>Table 8.4 Unemployment Rates for Different Groups</vt:lpstr>
      <vt:lpstr>Figure 8.4 Average Subjective Well-Being and GDP per Capita</vt:lpstr>
      <vt:lpstr>Table 8.5 Genuine Progress Indicator ($2012 per Capita), United States 2014</vt:lpstr>
      <vt:lpstr>Figure 8.5 GPI vs. GDP per Capita, 1950-2004</vt:lpstr>
      <vt:lpstr>Figure 8.6 BLI for Selected Countries, 2015</vt:lpstr>
      <vt:lpstr>Figure 8.7 Selected Countries as Ranked in the Human Development Index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47</cp:revision>
  <cp:lastPrinted>2020-05-25T17:21:26Z</cp:lastPrinted>
  <dcterms:created xsi:type="dcterms:W3CDTF">2018-11-14T16:53:11Z</dcterms:created>
  <dcterms:modified xsi:type="dcterms:W3CDTF">2020-07-08T19:24:28Z</dcterms:modified>
</cp:coreProperties>
</file>