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5" r:id="rId2"/>
    <p:sldId id="267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h Mirviss" initials="HM" lastIdx="1" clrIdx="0"/>
  <p:cmAuthor id="2" name="Hannah Mirviss" initials="HM [2]" lastIdx="1" clrIdx="1"/>
  <p:cmAuthor id="3" name="Hannah Mirviss" initials="HM [2] [2]" lastIdx="1" clrIdx="2"/>
  <p:cmAuthor id="4" name="Hannah Mirviss" initials="HM [2] [3]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0"/>
    <p:restoredTop sz="94673"/>
  </p:normalViewPr>
  <p:slideViewPr>
    <p:cSldViewPr snapToGrid="0">
      <p:cViewPr varScale="1">
        <p:scale>
          <a:sx n="59" d="100"/>
          <a:sy n="59" d="100"/>
        </p:scale>
        <p:origin x="8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46779-1BC3-4A44-86B6-F2543A49829D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05266-6A5E-9B48-B7CF-2B46F6FC6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4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03B77-E1F4-49B5-9CE4-BA6870B1810C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3F3E5-AB8C-4B4B-9D50-3B0E29DF5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96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F8C6-7C61-4179-987D-4E2701E91FF7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B3A6F-5D2A-42BB-ABD7-CC7A1335E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67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F8C6-7C61-4179-987D-4E2701E91FF7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B3A6F-5D2A-42BB-ABD7-CC7A1335E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17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F8C6-7C61-4179-987D-4E2701E91FF7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B3A6F-5D2A-42BB-ABD7-CC7A1335E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7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F8C6-7C61-4179-987D-4E2701E91FF7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B3A6F-5D2A-42BB-ABD7-CC7A1335E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65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F8C6-7C61-4179-987D-4E2701E91FF7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B3A6F-5D2A-42BB-ABD7-CC7A1335E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2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F8C6-7C61-4179-987D-4E2701E91FF7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B3A6F-5D2A-42BB-ABD7-CC7A1335E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96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F8C6-7C61-4179-987D-4E2701E91FF7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B3A6F-5D2A-42BB-ABD7-CC7A1335E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9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F8C6-7C61-4179-987D-4E2701E91FF7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B3A6F-5D2A-42BB-ABD7-CC7A1335E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7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F8C6-7C61-4179-987D-4E2701E91FF7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B3A6F-5D2A-42BB-ABD7-CC7A1335E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4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F8C6-7C61-4179-987D-4E2701E91FF7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B3A6F-5D2A-42BB-ABD7-CC7A1335E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95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F8C6-7C61-4179-987D-4E2701E91FF7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B3A6F-5D2A-42BB-ABD7-CC7A1335E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5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4F8C6-7C61-4179-987D-4E2701E91FF7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B3A6F-5D2A-42BB-ABD7-CC7A1335E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3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29A09B-EAE8-46F9-92F7-0666E6EA60E7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rgbClr val="BA4F3E"/>
          </a:solidFill>
          <a:ln>
            <a:solidFill>
              <a:srgbClr val="C37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25A00B-9748-4C46-93C5-B1F4DD226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0313" y="947057"/>
            <a:ext cx="5354629" cy="5192486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>
                <a:solidFill>
                  <a:schemeClr val="bg1">
                    <a:lumMod val="95000"/>
                  </a:schemeClr>
                </a:solidFill>
              </a:rPr>
              <a:t>Chapter 7</a:t>
            </a:r>
            <a:br>
              <a:rPr lang="en-US" sz="5400" b="1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US" sz="5400" b="1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5400" b="1">
                <a:solidFill>
                  <a:schemeClr val="bg1">
                    <a:lumMod val="95000"/>
                  </a:schemeClr>
                </a:solidFill>
              </a:rPr>
              <a:t>Markets for Labor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2C5E8A19-F22D-475F-A43B-F8FFFF1AD5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13" y="0"/>
            <a:ext cx="4777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75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270" y="408269"/>
            <a:ext cx="10515600" cy="537931"/>
          </a:xfrm>
        </p:spPr>
        <p:txBody>
          <a:bodyPr>
            <a:normAutofit/>
          </a:bodyPr>
          <a:lstStyle/>
          <a:p>
            <a:r>
              <a:rPr lang="en-US" sz="2800" b="1" dirty="0"/>
              <a:t>Figure 7.9 Average Annual Hours Worked, Select Countries, 2018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453714"/>
            <a:ext cx="11116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Source:</a:t>
            </a:r>
            <a:r>
              <a:rPr lang="en-US" dirty="0"/>
              <a:t> OECD, OECD. Stat, “Average Annual Hours Actually Worked per Worker.”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507" y="1021175"/>
            <a:ext cx="7123219" cy="548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35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270" y="533772"/>
            <a:ext cx="10515600" cy="537931"/>
          </a:xfrm>
        </p:spPr>
        <p:txBody>
          <a:bodyPr>
            <a:noAutofit/>
          </a:bodyPr>
          <a:lstStyle/>
          <a:p>
            <a:r>
              <a:rPr lang="en-US" sz="2800" b="1" dirty="0"/>
              <a:t>Figure 7.10 Real Nonfarm Median Wages and Labor Productivity, 1947-2018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453714"/>
            <a:ext cx="11116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Source:</a:t>
            </a:r>
            <a:r>
              <a:rPr lang="en-US" dirty="0"/>
              <a:t> OECD, OECD. Stat, “Average Annual Hours Actually Worked per Worker.”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694" y="1071703"/>
            <a:ext cx="7191190" cy="523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96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270" y="533772"/>
            <a:ext cx="10515600" cy="537931"/>
          </a:xfrm>
        </p:spPr>
        <p:txBody>
          <a:bodyPr>
            <a:noAutofit/>
          </a:bodyPr>
          <a:lstStyle/>
          <a:p>
            <a:r>
              <a:rPr lang="en-US" sz="2500" b="1" dirty="0"/>
              <a:t>Figure 7.11  Real Median Weekly Wages Versus Real Corporate Profits, United States, 1980-2018</a:t>
            </a:r>
            <a:endParaRPr lang="en-US" sz="25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184773"/>
            <a:ext cx="11116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Sources:</a:t>
            </a:r>
            <a:r>
              <a:rPr lang="en-US" dirty="0"/>
              <a:t> U.S. Bureau of Economic Analysis, National Income and Products Accounts, Corporate Profits before Tax, Table 6.17; U.S. Bureau of Labor Statistics, Weekly and Hourly Earnings Data from the Current Population Survey.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403" y="1237222"/>
            <a:ext cx="6582220" cy="493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46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6549"/>
            <a:ext cx="10515600" cy="537931"/>
          </a:xfrm>
        </p:spPr>
        <p:txBody>
          <a:bodyPr>
            <a:normAutofit/>
          </a:bodyPr>
          <a:lstStyle/>
          <a:p>
            <a:r>
              <a:rPr lang="en-US" sz="2800" b="1" dirty="0"/>
              <a:t>Figure 7.1  An Individual Firm’s Labor Demand Curve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781" y="874480"/>
            <a:ext cx="7640437" cy="586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93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6549"/>
            <a:ext cx="10515600" cy="537931"/>
          </a:xfrm>
        </p:spPr>
        <p:txBody>
          <a:bodyPr>
            <a:normAutofit/>
          </a:bodyPr>
          <a:lstStyle/>
          <a:p>
            <a:r>
              <a:rPr lang="en-US" sz="2800" b="1" dirty="0"/>
              <a:t>Figure 7.2  Upward-Sloping Labor Supply Curve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282" y="1111623"/>
            <a:ext cx="7203435" cy="55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77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6549"/>
            <a:ext cx="10515600" cy="537931"/>
          </a:xfrm>
        </p:spPr>
        <p:txBody>
          <a:bodyPr>
            <a:normAutofit/>
          </a:bodyPr>
          <a:lstStyle/>
          <a:p>
            <a:r>
              <a:rPr lang="en-US" sz="2800" b="1" dirty="0"/>
              <a:t>Figure 7.3  Backward-bending Individual Labor Supply Curve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495" y="1021976"/>
            <a:ext cx="7587009" cy="558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09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6549"/>
            <a:ext cx="10515600" cy="537931"/>
          </a:xfrm>
        </p:spPr>
        <p:txBody>
          <a:bodyPr>
            <a:normAutofit/>
          </a:bodyPr>
          <a:lstStyle/>
          <a:p>
            <a:r>
              <a:rPr lang="en-US" sz="2800" b="1" dirty="0"/>
              <a:t>Figure 7.4  The Labor Market for Real Estate Agents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874" y="989494"/>
            <a:ext cx="7232251" cy="586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21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6549"/>
            <a:ext cx="10515600" cy="537931"/>
          </a:xfrm>
        </p:spPr>
        <p:txBody>
          <a:bodyPr>
            <a:normAutofit/>
          </a:bodyPr>
          <a:lstStyle/>
          <a:p>
            <a:r>
              <a:rPr lang="en-US" sz="2800" b="1" dirty="0"/>
              <a:t>Figure 7.5 Unemployment due to Minimum Wage Regulations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65" y="874480"/>
            <a:ext cx="8231589" cy="592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75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6549"/>
            <a:ext cx="10515600" cy="537931"/>
          </a:xfrm>
        </p:spPr>
        <p:txBody>
          <a:bodyPr>
            <a:normAutofit/>
          </a:bodyPr>
          <a:lstStyle/>
          <a:p>
            <a:r>
              <a:rPr lang="en-US" sz="2800" b="1" dirty="0"/>
              <a:t>Figure 7.6  Union Membership in the United States, 1950–2018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185646"/>
            <a:ext cx="11116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Sources:</a:t>
            </a:r>
            <a:r>
              <a:rPr lang="en-US" dirty="0"/>
              <a:t> Mayer, Gerald. 2004. “Union Membership Trends in the United States.” Congressional Research Service, Washington, DC. U.S. Bureau of Labor Statistics, 2019.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059" y="874480"/>
            <a:ext cx="6238115" cy="531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3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270" y="533772"/>
            <a:ext cx="10515600" cy="537931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Figure 7.7  Median Weekly Earnings, Select Groups of U.S. Workers, Age 25 and Over, 2018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453714"/>
            <a:ext cx="11116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Source:</a:t>
            </a:r>
            <a:r>
              <a:rPr lang="en-US" dirty="0"/>
              <a:t> U.S. Bureau of Labor Statistics, 2019.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18" y="959144"/>
            <a:ext cx="6275294" cy="557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5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5320"/>
            <a:ext cx="10515600" cy="537931"/>
          </a:xfrm>
        </p:spPr>
        <p:txBody>
          <a:bodyPr>
            <a:normAutofit/>
          </a:bodyPr>
          <a:lstStyle/>
          <a:p>
            <a:r>
              <a:rPr lang="en-US" sz="2800" b="1" dirty="0"/>
              <a:t>Figure 7.8 Labor Force Participation Rates, 1960-2018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453714"/>
            <a:ext cx="11116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Source: </a:t>
            </a:r>
            <a:r>
              <a:rPr lang="en-US" dirty="0"/>
              <a:t>U.S. Bureau of Labor Statistics, 2019.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383" y="673251"/>
            <a:ext cx="7060674" cy="582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1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263</Words>
  <Application>Microsoft Office PowerPoint</Application>
  <PresentationFormat>Widescreen</PresentationFormat>
  <Paragraphs>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Chapter 7  Markets for Labor </vt:lpstr>
      <vt:lpstr>Figure 7.1  An Individual Firm’s Labor Demand Curve</vt:lpstr>
      <vt:lpstr>Figure 7.2  Upward-Sloping Labor Supply Curve</vt:lpstr>
      <vt:lpstr>Figure 7.3  Backward-bending Individual Labor Supply Curve</vt:lpstr>
      <vt:lpstr>Figure 7.4  The Labor Market for Real Estate Agents</vt:lpstr>
      <vt:lpstr>Figure 7.5 Unemployment due to Minimum Wage Regulations</vt:lpstr>
      <vt:lpstr>Figure 7.6  Union Membership in the United States, 1950–2018</vt:lpstr>
      <vt:lpstr>Figure 7.7  Median Weekly Earnings, Select Groups of U.S. Workers, Age 25 and Over, 2018</vt:lpstr>
      <vt:lpstr>Figure 7.8 Labor Force Participation Rates, 1960-2018</vt:lpstr>
      <vt:lpstr>Figure 7.9 Average Annual Hours Worked, Select Countries, 2018</vt:lpstr>
      <vt:lpstr>Figure 7.10 Real Nonfarm Median Wages and Labor Productivity, 1947-2018</vt:lpstr>
      <vt:lpstr>Figure 7.11  Real Median Weekly Wages Versus Real Corporate Profits, United States, 1980-2018</vt:lpstr>
    </vt:vector>
  </TitlesOfParts>
  <Company>Tufts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Figures</dc:title>
  <dc:creator>Rajkarnikar, Pratistha Joshi</dc:creator>
  <cp:lastModifiedBy>Pratistha Joshi</cp:lastModifiedBy>
  <cp:revision>42</cp:revision>
  <cp:lastPrinted>2020-05-25T17:21:26Z</cp:lastPrinted>
  <dcterms:created xsi:type="dcterms:W3CDTF">2018-11-14T16:53:11Z</dcterms:created>
  <dcterms:modified xsi:type="dcterms:W3CDTF">2020-07-08T18:39:46Z</dcterms:modified>
</cp:coreProperties>
</file>