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5" r:id="rId2"/>
    <p:sldId id="319" r:id="rId3"/>
    <p:sldId id="320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329" r:id="rId13"/>
    <p:sldId id="33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ah Mirviss" initials="HM" lastIdx="4" clrIdx="0"/>
  <p:cmAuthor id="2" name="Hannah Mirviss" initials="HM [2]" lastIdx="1" clrIdx="1"/>
  <p:cmAuthor id="3" name="Hannah Mirviss" initials="HM [2] [2]" lastIdx="1" clrIdx="2"/>
  <p:cmAuthor id="4" name="Hannah Mirviss" initials="HM [2] [3]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67"/>
    <p:restoredTop sz="94673"/>
  </p:normalViewPr>
  <p:slideViewPr>
    <p:cSldViewPr snapToGrid="0">
      <p:cViewPr varScale="1">
        <p:scale>
          <a:sx n="59" d="100"/>
          <a:sy n="59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46779-1BC3-4A44-86B6-F2543A49829D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05266-6A5E-9B48-B7CF-2B46F6FC6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4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03B77-E1F4-49B5-9CE4-BA6870B1810C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3F3E5-AB8C-4B4B-9D50-3B0E29DF5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9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67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6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2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9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9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7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4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9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1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7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4F8C6-7C61-4179-987D-4E2701E91FF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3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climateactiontracker.org/global/temperatures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29A09B-EAE8-46F9-92F7-0666E6EA60E7}"/>
              </a:ext>
            </a:extLst>
          </p:cNvPr>
          <p:cNvSpPr/>
          <p:nvPr/>
        </p:nvSpPr>
        <p:spPr>
          <a:xfrm>
            <a:off x="1" y="0"/>
            <a:ext cx="12192000" cy="6857999"/>
          </a:xfrm>
          <a:prstGeom prst="rect">
            <a:avLst/>
          </a:prstGeom>
          <a:solidFill>
            <a:srgbClr val="BA4F3E"/>
          </a:solidFill>
          <a:ln>
            <a:solidFill>
              <a:srgbClr val="C372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5A00B-9748-4C46-93C5-B1F4DD226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0313" y="947057"/>
            <a:ext cx="5354629" cy="5192486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Chapter 16</a:t>
            </a: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Economics of </a:t>
            </a:r>
            <a:r>
              <a:rPr lang="en-US" sz="5400" b="1">
                <a:solidFill>
                  <a:schemeClr val="bg1">
                    <a:lumMod val="95000"/>
                  </a:schemeClr>
                </a:solidFill>
              </a:rPr>
              <a:t>the Environment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2C5E8A19-F22D-475F-A43B-F8FFFF1AD5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3" y="0"/>
            <a:ext cx="477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11568954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16.1  Key Global Trends, 1961-2017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119336"/>
            <a:ext cx="113320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Sources:</a:t>
            </a:r>
            <a:r>
              <a:rPr lang="en-US" sz="1400" dirty="0"/>
              <a:t> World Bank, World Development Indicators; U.S. Energy Information Administration, International Energy Statistics; U.N. Food and Agriculture Organization, FAOSTAT; International Energy Agency, World Energy Balances; Organization of the Petroleum Exporting Countries, Annual Statistical Bulletin, 2018; BP, Statistical Review of World Energy, 2019.</a:t>
            </a:r>
            <a:endParaRPr lang="en-US" sz="1400" dirty="0"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001" y="915119"/>
            <a:ext cx="7296026" cy="520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01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11568954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16.2 United Nations Global Population Projections, 2020-2100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550223"/>
            <a:ext cx="11332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/>
              <a:t>Source:</a:t>
            </a:r>
            <a:r>
              <a:rPr lang="en-US" sz="1400"/>
              <a:t> United Nations, World Population Prospects 2019.</a:t>
            </a:r>
            <a:r>
              <a:rPr lang="en-US" sz="1400" b="1"/>
              <a:t> </a:t>
            </a:r>
            <a:endParaRPr lang="en-US" sz="140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57" y="874479"/>
            <a:ext cx="8596776" cy="567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33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11568954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16.3  Average Particulate Matter Concentration, Selected Major Cities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354280"/>
            <a:ext cx="113320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</a:t>
            </a:r>
            <a:r>
              <a:rPr lang="en-US" sz="1400" dirty="0"/>
              <a:t> World Health Organization, Ambient Air Quality Database</a:t>
            </a:r>
          </a:p>
          <a:p>
            <a:r>
              <a:rPr lang="en-US" sz="1400" i="1" dirty="0"/>
              <a:t>Notes:</a:t>
            </a:r>
            <a:r>
              <a:rPr lang="en-US" sz="1400" dirty="0"/>
              <a:t> Particulate matter concentrations in µg/m</a:t>
            </a:r>
            <a:r>
              <a:rPr lang="en-US" sz="1400" baseline="30000" dirty="0"/>
              <a:t>3</a:t>
            </a:r>
            <a:r>
              <a:rPr lang="en-US" sz="1400" dirty="0"/>
              <a:t>; data year varies by city, from 2012 to 2015.</a:t>
            </a:r>
          </a:p>
          <a:p>
            <a:endParaRPr lang="en-US" sz="14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863" y="874479"/>
            <a:ext cx="7542277" cy="547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93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11568954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16.4  Analysis of Negative Externality</a:t>
            </a:r>
            <a:endParaRPr lang="en-US" sz="28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87" y="839544"/>
            <a:ext cx="7786913" cy="601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92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11568954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16.5 Analysis of a Positive Externality</a:t>
            </a:r>
            <a:endParaRPr lang="en-US" sz="28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800" y="741497"/>
            <a:ext cx="7834086" cy="61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78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11568954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16.6  Common Property Model of a Fishery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822792"/>
            <a:ext cx="8552543" cy="604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57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11568954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16.7 Environmental Kuznets Curve for Particulate Matter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550223"/>
            <a:ext cx="12556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</a:t>
            </a:r>
            <a:r>
              <a:rPr lang="en-US" sz="1400" dirty="0"/>
              <a:t> </a:t>
            </a:r>
            <a:r>
              <a:rPr lang="en-US" sz="1400" dirty="0" err="1"/>
              <a:t>Mazurek</a:t>
            </a:r>
            <a:r>
              <a:rPr lang="en-US" sz="1400" dirty="0"/>
              <a:t>, </a:t>
            </a:r>
            <a:r>
              <a:rPr lang="en-US" sz="1400" dirty="0" err="1"/>
              <a:t>Jiří</a:t>
            </a:r>
            <a:r>
              <a:rPr lang="en-US" sz="1400" dirty="0"/>
              <a:t>. 2011. “Environmental Kuznets Curve – A Tie between Environmental Quality and Economic </a:t>
            </a:r>
            <a:r>
              <a:rPr lang="en-US" sz="1400" dirty="0" err="1"/>
              <a:t>Propsperity</a:t>
            </a:r>
            <a:r>
              <a:rPr lang="en-US" sz="1400" dirty="0"/>
              <a:t>.” </a:t>
            </a:r>
            <a:r>
              <a:rPr lang="en-US" sz="1400" i="1" dirty="0" err="1"/>
              <a:t>Ekonomie</a:t>
            </a:r>
            <a:r>
              <a:rPr lang="en-US" sz="1400" i="1" dirty="0"/>
              <a:t> a Management</a:t>
            </a:r>
            <a:r>
              <a:rPr lang="en-US" sz="1400" dirty="0"/>
              <a:t>, 14(4):22-31.</a:t>
            </a:r>
            <a:endParaRPr lang="en-US" sz="14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414" y="750805"/>
            <a:ext cx="7817757" cy="579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04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11568954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16.8 Relationship between Carbon Dioxide Emissions and GDP per Capita, 2014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550223"/>
            <a:ext cx="12556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</a:t>
            </a:r>
            <a:r>
              <a:rPr lang="en-US" sz="1400" dirty="0"/>
              <a:t> World Bank, World Development Indicators database</a:t>
            </a:r>
            <a:endParaRPr lang="en-US" sz="14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06" y="921831"/>
            <a:ext cx="7689851" cy="565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08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9644744" cy="537931"/>
          </a:xfrm>
        </p:spPr>
        <p:txBody>
          <a:bodyPr>
            <a:noAutofit/>
          </a:bodyPr>
          <a:lstStyle/>
          <a:p>
            <a:r>
              <a:rPr lang="en-US" sz="2800" b="1"/>
              <a:t>Figure 16.9 Jobs Created by Investing $1 Million in Clean Energy versus Fossil Fuels</a:t>
            </a:r>
            <a:endParaRPr lang="en-US" sz="280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550223"/>
            <a:ext cx="12556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</a:t>
            </a:r>
            <a:r>
              <a:rPr lang="en-US" sz="1400" dirty="0"/>
              <a:t> </a:t>
            </a:r>
            <a:r>
              <a:rPr lang="en-US" sz="1400" dirty="0" err="1"/>
              <a:t>Pollin</a:t>
            </a:r>
            <a:r>
              <a:rPr lang="en-US" sz="1400" dirty="0"/>
              <a:t>, Robert. 2015. </a:t>
            </a:r>
            <a:r>
              <a:rPr lang="en-US" sz="1400" u="sng" dirty="0"/>
              <a:t>Greening the Global Economy</a:t>
            </a:r>
            <a:r>
              <a:rPr lang="en-US" sz="1400" dirty="0"/>
              <a:t>. MIT Press, Cambridge, MA.</a:t>
            </a:r>
            <a:endParaRPr lang="en-US" sz="14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235" y="1021513"/>
            <a:ext cx="7301594" cy="552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190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36549"/>
            <a:ext cx="9644744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16.10  A No-Growth Scenario for the Canadian Economy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550223"/>
            <a:ext cx="12556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</a:t>
            </a:r>
            <a:r>
              <a:rPr lang="en-US" sz="1400" dirty="0"/>
              <a:t> Victor, Peter. 2019. </a:t>
            </a:r>
            <a:r>
              <a:rPr lang="en-US" sz="1400" u="sng" dirty="0"/>
              <a:t>Managing Without Growth, Slower by Design, not Disaster</a:t>
            </a:r>
            <a:r>
              <a:rPr lang="en-US" sz="1400" dirty="0"/>
              <a:t>. Edward Elgar: Northampton, MA.</a:t>
            </a:r>
            <a:endParaRPr lang="en-US" sz="14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563" y="874480"/>
            <a:ext cx="8474016" cy="567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800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336549"/>
            <a:ext cx="10657115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16.11  Global Ecological Footprint, by Impact Type, 1961-2016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550223"/>
            <a:ext cx="12556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</a:t>
            </a:r>
            <a:r>
              <a:rPr lang="en-US" sz="1400" dirty="0"/>
              <a:t> Global Footprint Network, NFA 2019 National Footprint and </a:t>
            </a:r>
            <a:r>
              <a:rPr lang="en-US" sz="1400" dirty="0" err="1"/>
              <a:t>Biocapacity</a:t>
            </a:r>
            <a:r>
              <a:rPr lang="en-US" sz="1400" dirty="0"/>
              <a:t> Accounts dataset</a:t>
            </a:r>
            <a:endParaRPr lang="en-US" sz="14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014" y="874480"/>
            <a:ext cx="9310915" cy="556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906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336549"/>
            <a:ext cx="10657115" cy="537931"/>
          </a:xfrm>
        </p:spPr>
        <p:txBody>
          <a:bodyPr>
            <a:noAutofit/>
          </a:bodyPr>
          <a:lstStyle/>
          <a:p>
            <a:r>
              <a:rPr lang="en-US" sz="2800" b="1" dirty="0"/>
              <a:t>Figure 16.12  Global Greenhouse Gas Emissions under Alternative Scenarios</a:t>
            </a:r>
            <a:endParaRPr lang="en-US" sz="2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334780"/>
            <a:ext cx="12556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</a:t>
            </a:r>
            <a:r>
              <a:rPr lang="en-US" sz="1400" dirty="0"/>
              <a:t> Climate Action Tracker, </a:t>
            </a:r>
            <a:r>
              <a:rPr lang="en-US" sz="1400" u="sng" dirty="0">
                <a:hlinkClick r:id="rId2"/>
              </a:rPr>
              <a:t>https://climateactiontracker.org/global/temperatures/</a:t>
            </a:r>
            <a:r>
              <a:rPr lang="en-US" sz="1400" dirty="0"/>
              <a:t>.</a:t>
            </a:r>
          </a:p>
          <a:p>
            <a:r>
              <a:rPr lang="en-US" sz="1400" i="1" dirty="0"/>
              <a:t>Note:</a:t>
            </a:r>
            <a:r>
              <a:rPr lang="en-US" sz="1400" dirty="0"/>
              <a:t> GtCO</a:t>
            </a:r>
            <a:r>
              <a:rPr lang="en-US" sz="1400" baseline="-25000" dirty="0"/>
              <a:t>2</a:t>
            </a:r>
            <a:r>
              <a:rPr lang="en-US" sz="1400" dirty="0"/>
              <a:t>e is </a:t>
            </a:r>
            <a:r>
              <a:rPr lang="en-US" sz="1400" dirty="0" err="1"/>
              <a:t>gigatons</a:t>
            </a:r>
            <a:r>
              <a:rPr lang="en-US" sz="1400" dirty="0"/>
              <a:t> of CO</a:t>
            </a:r>
            <a:r>
              <a:rPr lang="en-US" sz="1400" baseline="-25000" dirty="0"/>
              <a:t>2</a:t>
            </a:r>
            <a:r>
              <a:rPr lang="en-US" sz="1400" dirty="0"/>
              <a:t> equivalent, with all non-CO</a:t>
            </a:r>
            <a:r>
              <a:rPr lang="en-US" sz="1400" baseline="-25000" dirty="0"/>
              <a:t>2</a:t>
            </a:r>
            <a:r>
              <a:rPr lang="en-US" sz="1400" dirty="0"/>
              <a:t> greenhouse gases converted to an equivalent amount of CO</a:t>
            </a:r>
            <a:r>
              <a:rPr lang="en-US" sz="1400" baseline="-25000" dirty="0"/>
              <a:t>2</a:t>
            </a:r>
            <a:r>
              <a:rPr lang="en-US" sz="1400" dirty="0"/>
              <a:t> warming.  </a:t>
            </a:r>
            <a:endParaRPr lang="en-US" sz="14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564" y="927571"/>
            <a:ext cx="9684407" cy="535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158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11747</TotalTime>
  <Words>363</Words>
  <Application>Microsoft Office PowerPoint</Application>
  <PresentationFormat>Widescreen</PresentationFormat>
  <Paragraphs>24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Chapter 16  Economics of the Environment </vt:lpstr>
      <vt:lpstr>Figure 16.1  Key Global Trends, 1961-2017</vt:lpstr>
      <vt:lpstr>Figure 16.2 United Nations Global Population Projections, 2020-2100</vt:lpstr>
      <vt:lpstr>Figure 16.3  Average Particulate Matter Concentration, Selected Major Cities</vt:lpstr>
      <vt:lpstr>Figure 16.4  Analysis of Negative Externality</vt:lpstr>
      <vt:lpstr>Figure 16.5 Analysis of a Positive Externality</vt:lpstr>
      <vt:lpstr>Figure 16.6  Common Property Model of a Fishery</vt:lpstr>
      <vt:lpstr>Figure 16.7 Environmental Kuznets Curve for Particulate Matter</vt:lpstr>
      <vt:lpstr>Figure 16.8 Relationship between Carbon Dioxide Emissions and GDP per Capita, 2014</vt:lpstr>
      <vt:lpstr>Figure 16.9 Jobs Created by Investing $1 Million in Clean Energy versus Fossil Fuels</vt:lpstr>
      <vt:lpstr>Figure 16.10  A No-Growth Scenario for the Canadian Economy</vt:lpstr>
      <vt:lpstr>Figure 16.11  Global Ecological Footprint, by Impact Type, 1961-2016</vt:lpstr>
      <vt:lpstr>Figure 16.12  Global Greenhouse Gas Emissions under Alternative Scenarios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Figures</dc:title>
  <dc:creator>Rajkarnikar, Pratistha Joshi</dc:creator>
  <cp:lastModifiedBy>Pratistha Joshi</cp:lastModifiedBy>
  <cp:revision>64</cp:revision>
  <cp:lastPrinted>2020-05-25T17:21:26Z</cp:lastPrinted>
  <dcterms:created xsi:type="dcterms:W3CDTF">2018-11-14T16:53:11Z</dcterms:created>
  <dcterms:modified xsi:type="dcterms:W3CDTF">2020-07-09T13:30:25Z</dcterms:modified>
</cp:coreProperties>
</file>