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5" r:id="rId2"/>
    <p:sldId id="309" r:id="rId3"/>
    <p:sldId id="315" r:id="rId4"/>
    <p:sldId id="314" r:id="rId5"/>
    <p:sldId id="320" r:id="rId6"/>
    <p:sldId id="321" r:id="rId7"/>
    <p:sldId id="322" r:id="rId8"/>
    <p:sldId id="318" r:id="rId9"/>
    <p:sldId id="317" r:id="rId10"/>
    <p:sldId id="31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4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7"/>
    <p:restoredTop sz="94673"/>
  </p:normalViewPr>
  <p:slideViewPr>
    <p:cSldViewPr snapToGrid="0">
      <p:cViewPr varScale="1">
        <p:scale>
          <a:sx n="59" d="100"/>
          <a:sy n="59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15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How Economies Grow </a:t>
            </a: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and Develop 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15.1 Economic Growth in the AS/AD Model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850128"/>
            <a:ext cx="6816271" cy="600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96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15.2 Global Growth in Population, Food Production, Economic Production, and Energy Consumption, 1965-2017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211669"/>
            <a:ext cx="1133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Sources:</a:t>
            </a:r>
            <a:r>
              <a:rPr lang="en-US" dirty="0"/>
              <a:t> World Bank, World Development Indicators; BP, Statistical Review of World Energy 2018.</a:t>
            </a:r>
          </a:p>
          <a:p>
            <a:pPr eaLnBrk="0" hangingPunct="0"/>
            <a:r>
              <a:rPr lang="en-US" i="1" dirty="0"/>
              <a:t>Notes:</a:t>
            </a:r>
            <a:r>
              <a:rPr lang="en-US" dirty="0"/>
              <a:t> GWP is gross world product. Global food production index not available from 2015 to 2017.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957" y="979801"/>
            <a:ext cx="6720113" cy="523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1645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Table 15.1 Income, Growth, and Population Comparisons, Selected Countries and Country Groups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C84FE1-8B53-4718-9D9D-B7A5ED54C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45" y="853982"/>
            <a:ext cx="11321253" cy="53100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AB2C4A-CFEE-4BF5-A7E0-C34E854FDA12}"/>
              </a:ext>
            </a:extLst>
          </p:cNvPr>
          <p:cNvSpPr txBox="1"/>
          <p:nvPr/>
        </p:nvSpPr>
        <p:spPr>
          <a:xfrm>
            <a:off x="599245" y="6367390"/>
            <a:ext cx="8767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World Bank, World Development Indicators Database, 2019. </a:t>
            </a:r>
          </a:p>
        </p:txBody>
      </p:sp>
    </p:spTree>
    <p:extLst>
      <p:ext uri="{BB962C8B-B14F-4D97-AF65-F5344CB8AC3E}">
        <p14:creationId xmlns:p14="http://schemas.microsoft.com/office/powerpoint/2010/main" val="328482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Table 15.2 Growth Rates and Changes in Poverty Rates, Select Countries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1363" y="6198285"/>
            <a:ext cx="1186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Bank, World Development Indicators Database, 2019.</a:t>
            </a:r>
          </a:p>
          <a:p>
            <a:pPr eaLnBrk="0" hangingPunct="0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poverty rate is based on a poverty line of $1.90 per day (2011 PPP).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1ADB70-0499-443D-A2E6-C1CE83E09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04" y="998364"/>
            <a:ext cx="11254191" cy="52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01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Table 15.3 Population in Multidimensional Poverty and Income Poverty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9E3699-EA65-4A08-877E-79A6788F7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71" y="1031771"/>
            <a:ext cx="10723793" cy="42919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66423E-410B-45EE-8C5D-F498B802D9F5}"/>
              </a:ext>
            </a:extLst>
          </p:cNvPr>
          <p:cNvSpPr txBox="1"/>
          <p:nvPr/>
        </p:nvSpPr>
        <p:spPr>
          <a:xfrm>
            <a:off x="478971" y="5481018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Source: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Human Development Report, 2018.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00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Table 15.4 Average Per Capita Annual Real GDP Growth, Select Latin American Countries, 1961-2018 (%)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186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Bank, World Development Indicators Database, 2019.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49" y="1133533"/>
            <a:ext cx="9013372" cy="541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6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pPr eaLnBrk="0" hangingPunct="0"/>
            <a:r>
              <a:rPr lang="it-IT" sz="2800" b="1" dirty="0"/>
              <a:t>Figure 15.3 GDP per Capita in 2017 (in </a:t>
            </a:r>
            <a:r>
              <a:rPr lang="it-IT" sz="2800" b="1" dirty="0" err="1"/>
              <a:t>constant</a:t>
            </a:r>
            <a:r>
              <a:rPr lang="it-IT" sz="2800" b="1" dirty="0"/>
              <a:t> 2011 PPP $)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11332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/>
              <a:t>Source:</a:t>
            </a:r>
            <a:r>
              <a:rPr lang="en-US"/>
              <a:t> World Bank, World Development Indicators Database, 2019.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49" y="874480"/>
            <a:ext cx="8162543" cy="561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41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pPr eaLnBrk="0" hangingPunct="0"/>
            <a:r>
              <a:rPr lang="it-IT" sz="2800" b="1" dirty="0"/>
              <a:t>Figure 15.4 Gini Coefficient for Income and Wealth, Select Countries, 2018.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11332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it-IT" i="1" dirty="0"/>
              <a:t>Source: </a:t>
            </a:r>
            <a:r>
              <a:rPr lang="it-IT" dirty="0"/>
              <a:t>The World </a:t>
            </a:r>
            <a:r>
              <a:rPr lang="it-IT" dirty="0" err="1"/>
              <a:t>Economic</a:t>
            </a:r>
            <a:r>
              <a:rPr lang="it-IT" dirty="0"/>
              <a:t> </a:t>
            </a:r>
            <a:r>
              <a:rPr lang="it-IT" dirty="0" err="1"/>
              <a:t>Forum’s</a:t>
            </a:r>
            <a:r>
              <a:rPr lang="it-IT" dirty="0"/>
              <a:t> Inclusive Development Index 2018.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871" y="822341"/>
            <a:ext cx="8164286" cy="566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48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800" b="1" dirty="0"/>
              <a:t>Figure 15.5 The Relation Between Life Expectancy and Income, with Area Proportional to Population, 2017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88668"/>
            <a:ext cx="11332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World Bank, World Development Indicators Database, 2019.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32" y="976957"/>
            <a:ext cx="7109279" cy="540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0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11753</TotalTime>
  <Words>271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Chapter 15  How Economies Grow and Develop  </vt:lpstr>
      <vt:lpstr>Figure 15.1 Economic Growth in the AS/AD Model</vt:lpstr>
      <vt:lpstr>Figure 15.2 Global Growth in Population, Food Production, Economic Production, and Energy Consumption, 1965-2017</vt:lpstr>
      <vt:lpstr>Table 15.1 Income, Growth, and Population Comparisons, Selected Countries and Country Groups</vt:lpstr>
      <vt:lpstr>Table 15.2 Growth Rates and Changes in Poverty Rates, Select Countries</vt:lpstr>
      <vt:lpstr>Table 15.3 Population in Multidimensional Poverty and Income Poverty</vt:lpstr>
      <vt:lpstr>Table 15.4 Average Per Capita Annual Real GDP Growth, Select Latin American Countries, 1961-2018 (%)</vt:lpstr>
      <vt:lpstr>Figure 15.3 GDP per Capita in 2017 (in constant 2011 PPP $)</vt:lpstr>
      <vt:lpstr>Figure 15.4 Gini Coefficient for Income and Wealth, Select Countries, 2018. </vt:lpstr>
      <vt:lpstr>Figure 15.5 The Relation Between Life Expectancy and Income, with Area Proportional to Population, 2017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65</cp:revision>
  <cp:lastPrinted>2020-05-25T17:21:26Z</cp:lastPrinted>
  <dcterms:created xsi:type="dcterms:W3CDTF">2018-11-14T16:53:11Z</dcterms:created>
  <dcterms:modified xsi:type="dcterms:W3CDTF">2020-07-09T13:26:22Z</dcterms:modified>
</cp:coreProperties>
</file>