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5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6" r:id="rId10"/>
    <p:sldId id="300" r:id="rId11"/>
    <p:sldId id="301" r:id="rId12"/>
    <p:sldId id="302" r:id="rId13"/>
    <p:sldId id="303" r:id="rId14"/>
    <p:sldId id="304" r:id="rId15"/>
    <p:sldId id="30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4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7"/>
    <p:restoredTop sz="94673"/>
  </p:normalViewPr>
  <p:slideViewPr>
    <p:cSldViewPr snapToGrid="0">
      <p:cViewPr varScale="1">
        <p:scale>
          <a:sx n="56" d="100"/>
          <a:sy n="5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03F3E5-AB8C-4B4B-9D50-3B0E29DF5D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4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3F3E5-AB8C-4B4B-9D50-3B0E29DF5D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8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13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Financial Instability and Economic Inequality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13.1 Housing Bubble and Credit Access, 1975 – 2019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876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Sources: </a:t>
            </a:r>
            <a:r>
              <a:rPr lang="en-US" dirty="0"/>
              <a:t>Federal Reserve; Shiller dataset </a:t>
            </a:r>
            <a:r>
              <a:rPr lang="en-US" dirty="0" err="1"/>
              <a:t>www.econ.yale.edu</a:t>
            </a:r>
            <a:r>
              <a:rPr lang="en-US" dirty="0"/>
              <a:t>/~</a:t>
            </a:r>
            <a:r>
              <a:rPr lang="en-US" dirty="0" err="1"/>
              <a:t>shiller</a:t>
            </a:r>
            <a:r>
              <a:rPr lang="en-US" dirty="0"/>
              <a:t>/</a:t>
            </a:r>
            <a:r>
              <a:rPr lang="en-US" dirty="0" err="1"/>
              <a:t>data.htm</a:t>
            </a:r>
            <a:r>
              <a:rPr lang="en-US" dirty="0"/>
              <a:t>.</a:t>
            </a:r>
            <a:endParaRPr lang="en-US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621" y="951014"/>
            <a:ext cx="7236758" cy="546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7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13.2 (a) Traditional Mortgage Lending Structure</a:t>
            </a:r>
            <a:endParaRPr lang="en-US" sz="28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365" y="1219947"/>
            <a:ext cx="96393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57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13.2 (b) Basic Structure of Securitized Mortgage Lending System</a:t>
            </a:r>
            <a:endParaRPr lang="en-US" sz="28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12192000" cy="379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12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13.3 Vicious Cycle of Unemployment</a:t>
            </a:r>
            <a:endParaRPr lang="en-US" sz="28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1071702"/>
            <a:ext cx="103886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97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13.4 GDP per capita Growth Rates, 1999-2018 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876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World Development Indicators, World Bank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218" y="757965"/>
            <a:ext cx="7985312" cy="584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4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13.5 Increasing Bank Size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876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Federal Deposit Insurance Corporation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85" y="874480"/>
            <a:ext cx="7584077" cy="561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7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13.6 Finance as a Share of the Economy and Financial Profits as a Percentage of Corporate Profits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27003"/>
            <a:ext cx="11905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Source: </a:t>
            </a:r>
            <a:r>
              <a:rPr lang="en-US" sz="1600" dirty="0"/>
              <a:t>U.S. Bureau of Economic Analysis, National Income and Product Accounts, Tables 6.2A-6.2D, and Thomas Piketty, Emmanuel </a:t>
            </a:r>
            <a:r>
              <a:rPr lang="en-US" sz="1600" dirty="0" err="1"/>
              <a:t>Saez</a:t>
            </a:r>
            <a:r>
              <a:rPr lang="en-US" sz="1600" dirty="0"/>
              <a:t>, and Gabriel </a:t>
            </a:r>
            <a:r>
              <a:rPr lang="en-US" sz="1600" dirty="0" err="1"/>
              <a:t>Zucman</a:t>
            </a:r>
            <a:r>
              <a:rPr lang="en-US" sz="1600" dirty="0"/>
              <a:t>. “Distributional National Accounts: Methods and Estimates for the United States,” Appendix tables II: Distributional series, National Bureau of Economic Research Working Paper Series, Working Paper 22945, December 2016.</a:t>
            </a:r>
            <a:endParaRPr lang="en-US" sz="16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136" y="1064172"/>
            <a:ext cx="6594946" cy="49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13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Table 13.1  Household Income Distribution in the United States, 2018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1186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Source</a:t>
            </a:r>
            <a:r>
              <a:rPr lang="en-US" i="1" dirty="0"/>
              <a:t>:</a:t>
            </a:r>
            <a:r>
              <a:rPr lang="en-US" dirty="0"/>
              <a:t> U.S. Census Bureau, Historical Income Tables: Households, Tables H-1 and H-2.</a:t>
            </a:r>
            <a:endParaRPr lang="en-US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" y="1531471"/>
            <a:ext cx="108839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2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13.7  Gini Coefficient in the United States, 1967-2018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876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</a:t>
            </a:r>
            <a:r>
              <a:rPr lang="en-US" dirty="0"/>
              <a:t> U.S. Census Bureau, Historical Income Tables: Households, Table H-4.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74" y="950769"/>
            <a:ext cx="7529278" cy="54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9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13.8 Median Household Income (2018) and Median Value of Household Assets (2016) in the United States by Race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211669"/>
            <a:ext cx="1186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</a:t>
            </a:r>
            <a:r>
              <a:rPr lang="en-US" dirty="0"/>
              <a:t> Bernadette D. Proctor, Jessica L. </a:t>
            </a:r>
            <a:r>
              <a:rPr lang="en-US" dirty="0" err="1"/>
              <a:t>Semega</a:t>
            </a:r>
            <a:r>
              <a:rPr lang="en-US" dirty="0"/>
              <a:t>, and Melissa A. </a:t>
            </a:r>
            <a:r>
              <a:rPr lang="en-US" dirty="0" err="1"/>
              <a:t>Kollar</a:t>
            </a:r>
            <a:r>
              <a:rPr lang="en-US" dirty="0"/>
              <a:t>. 2016, “Income and Poverty in the United States: 2015.” Current Population Reports, U.S. Census Bureau, September 2016. Table 1; U.S. Census Bureau, 2019.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58" y="1137037"/>
            <a:ext cx="7446683" cy="503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353801" cy="537931"/>
          </a:xfrm>
        </p:spPr>
        <p:txBody>
          <a:bodyPr>
            <a:noAutofit/>
          </a:bodyPr>
          <a:lstStyle/>
          <a:p>
            <a:r>
              <a:rPr lang="en-US" sz="2800" b="1"/>
              <a:t>Figure 13.9 Annual Growth Rates of Wages and Salaries and Corporate Profit</a:t>
            </a:r>
            <a:endParaRPr lang="en-US" sz="280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211669"/>
            <a:ext cx="1186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</a:t>
            </a:r>
            <a:r>
              <a:rPr lang="en-US" b="1" i="1" dirty="0"/>
              <a:t>: </a:t>
            </a:r>
            <a:r>
              <a:rPr lang="en-US" dirty="0"/>
              <a:t>U.S. Bureau of Economic Analysis (2017) National Income and Product Accounts, Table 1.14, 1.1.4; Bureau of Labor Statistics (2017). 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80" y="791346"/>
            <a:ext cx="7420910" cy="550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13.10 Union Membership and Income Inequality, 1917 – 2017</a:t>
            </a:r>
            <a:endParaRPr lang="en-US" sz="28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35" y="874480"/>
            <a:ext cx="9161929" cy="553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2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13.11 </a:t>
            </a:r>
            <a:r>
              <a:rPr lang="en-US" sz="2800" b="1" dirty="0" err="1"/>
              <a:t>Financialization</a:t>
            </a:r>
            <a:r>
              <a:rPr lang="en-US" sz="2800" b="1" dirty="0"/>
              <a:t> and Inequality, 1929-2014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27003"/>
            <a:ext cx="11869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Source: </a:t>
            </a:r>
            <a:r>
              <a:rPr lang="en-US" sz="1600" dirty="0"/>
              <a:t>U.S. Bureau of Economic Analysis, National Income and Product Accounts, Tables 6.2A-6.2D, BEA; Thomas Piketty, Emmanuel </a:t>
            </a:r>
            <a:r>
              <a:rPr lang="en-US" sz="1600" dirty="0" err="1"/>
              <a:t>Saez</a:t>
            </a:r>
            <a:r>
              <a:rPr lang="en-US" sz="1600" dirty="0"/>
              <a:t>, and Gabriel </a:t>
            </a:r>
            <a:r>
              <a:rPr lang="en-US" sz="1600" dirty="0" err="1"/>
              <a:t>Zucman</a:t>
            </a:r>
            <a:r>
              <a:rPr lang="en-US" sz="1600" dirty="0"/>
              <a:t>. 2016. “Distributional National Accounts: Methods and Estimates for the United States.” National Bureau of Economic Research Working Paper Series, Working Paper 22945, December 2016.</a:t>
            </a:r>
            <a:endParaRPr lang="en-US" sz="16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97" y="978756"/>
            <a:ext cx="7652876" cy="504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3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13.12 Change in Tax Rates by Income Group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934670"/>
            <a:ext cx="11869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Thomas, Piketty, Emmanuel </a:t>
            </a:r>
            <a:r>
              <a:rPr lang="en-US" dirty="0" err="1"/>
              <a:t>Saez</a:t>
            </a:r>
            <a:r>
              <a:rPr lang="en-US" dirty="0"/>
              <a:t>, and Gabriel </a:t>
            </a:r>
            <a:r>
              <a:rPr lang="en-US" dirty="0" err="1"/>
              <a:t>Zucman</a:t>
            </a:r>
            <a:r>
              <a:rPr lang="en-US" dirty="0"/>
              <a:t>. 2016. “Distributional National Accounts: Methods and Estimates for the United States.” National Bureau of Economic Research Working Paper Series, Working Paper 22945, December 2016.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874480"/>
            <a:ext cx="8356600" cy="502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31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11721</TotalTime>
  <Words>499</Words>
  <Application>Microsoft Office PowerPoint</Application>
  <PresentationFormat>Widescreen</PresentationFormat>
  <Paragraphs>27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Chapter 13  Financial Instability and Economic Inequality </vt:lpstr>
      <vt:lpstr>Figure 13.1 Housing Bubble and Credit Access, 1975 – 2019</vt:lpstr>
      <vt:lpstr>Figure 13.2 (a) Traditional Mortgage Lending Structure</vt:lpstr>
      <vt:lpstr>Figure 13.2 (b) Basic Structure of Securitized Mortgage Lending System</vt:lpstr>
      <vt:lpstr>Figure 13.3 Vicious Cycle of Unemployment</vt:lpstr>
      <vt:lpstr>Figure 13.4 GDP per capita Growth Rates, 1999-2018 </vt:lpstr>
      <vt:lpstr>Figure 13.5 Increasing Bank Size</vt:lpstr>
      <vt:lpstr>Figure 13.6 Finance as a Share of the Economy and Financial Profits as a Percentage of Corporate Profits</vt:lpstr>
      <vt:lpstr>Table 13.1  Household Income Distribution in the United States, 2018</vt:lpstr>
      <vt:lpstr>Figure 13.7  Gini Coefficient in the United States, 1967-2018</vt:lpstr>
      <vt:lpstr>Figure 13.8 Median Household Income (2018) and Median Value of Household Assets (2016) in the United States by Race</vt:lpstr>
      <vt:lpstr>Figure 13.9 Annual Growth Rates of Wages and Salaries and Corporate Profit</vt:lpstr>
      <vt:lpstr>Figure 13.10 Union Membership and Income Inequality, 1917 – 2017</vt:lpstr>
      <vt:lpstr>Figure 13.11 Financialization and Inequality, 1929-2014</vt:lpstr>
      <vt:lpstr>Figure 13.12 Change in Tax Rates by Income Group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58</cp:revision>
  <cp:lastPrinted>2020-05-25T17:21:26Z</cp:lastPrinted>
  <dcterms:created xsi:type="dcterms:W3CDTF">2018-11-14T16:53:11Z</dcterms:created>
  <dcterms:modified xsi:type="dcterms:W3CDTF">2020-07-08T20:56:52Z</dcterms:modified>
</cp:coreProperties>
</file>