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78" r:id="rId2"/>
    <p:sldId id="267" r:id="rId3"/>
    <p:sldId id="280" r:id="rId4"/>
    <p:sldId id="269" r:id="rId5"/>
    <p:sldId id="270" r:id="rId6"/>
    <p:sldId id="271" r:id="rId7"/>
    <p:sldId id="275" r:id="rId8"/>
    <p:sldId id="272" r:id="rId9"/>
    <p:sldId id="273" r:id="rId10"/>
    <p:sldId id="274" r:id="rId11"/>
    <p:sldId id="28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nnah Mirviss" initials="HM" lastIdx="3" clrIdx="0"/>
  <p:cmAuthor id="2" name="Hannah Mirviss" initials="HM [2]" lastIdx="1" clrIdx="1"/>
  <p:cmAuthor id="3" name="Hannah Mirviss" initials="HM [2] [2]" lastIdx="1" clrIdx="2"/>
  <p:cmAuthor id="4" name="Hannah Mirviss" initials="HM [2] [3]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0"/>
    <p:restoredTop sz="94673"/>
  </p:normalViewPr>
  <p:slideViewPr>
    <p:cSldViewPr snapToGrid="0">
      <p:cViewPr>
        <p:scale>
          <a:sx n="59" d="100"/>
          <a:sy n="59" d="100"/>
        </p:scale>
        <p:origin x="8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02T13:25:50.973" idx="3">
    <p:pos x="6372" y="3675"/>
    <p:text>No source listed</p:text>
    <p:extLst>
      <p:ext uri="{C676402C-5697-4E1C-873F-D02D1690AC5C}">
        <p15:threadingInfo xmlns:p15="http://schemas.microsoft.com/office/powerpoint/2012/main" timeZoneBias="24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146779-1BC3-4A44-86B6-F2543A49829D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205266-6A5E-9B48-B7CF-2B46F6FC6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146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F03B77-E1F4-49B5-9CE4-BA6870B1810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03F3E5-AB8C-4B4B-9D50-3B0E29DF5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296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467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365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52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296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995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573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148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95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45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617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677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839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hyperlink" Target="http://economy.com/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629A09B-EAE8-46F9-92F7-0666E6EA60E7}"/>
              </a:ext>
            </a:extLst>
          </p:cNvPr>
          <p:cNvSpPr/>
          <p:nvPr/>
        </p:nvSpPr>
        <p:spPr>
          <a:xfrm>
            <a:off x="1" y="0"/>
            <a:ext cx="12192000" cy="6857999"/>
          </a:xfrm>
          <a:prstGeom prst="rect">
            <a:avLst/>
          </a:prstGeom>
          <a:solidFill>
            <a:srgbClr val="BA4F3E"/>
          </a:solidFill>
          <a:ln>
            <a:solidFill>
              <a:srgbClr val="C372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225A00B-9748-4C46-93C5-B1F4DD226E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0313" y="947057"/>
            <a:ext cx="5354629" cy="5192486"/>
          </a:xfrm>
        </p:spPr>
        <p:txBody>
          <a:bodyPr>
            <a:normAutofit/>
          </a:bodyPr>
          <a:lstStyle/>
          <a:p>
            <a:pPr algn="l"/>
            <a:r>
              <a:rPr lang="en-US" sz="5400" b="1" dirty="0">
                <a:solidFill>
                  <a:schemeClr val="bg1">
                    <a:lumMod val="95000"/>
                  </a:schemeClr>
                </a:solidFill>
              </a:rPr>
              <a:t>Chapter 10</a:t>
            </a:r>
            <a:br>
              <a:rPr lang="en-US" sz="5400" b="1" dirty="0">
                <a:solidFill>
                  <a:schemeClr val="bg1">
                    <a:lumMod val="95000"/>
                  </a:schemeClr>
                </a:solidFill>
              </a:rPr>
            </a:br>
            <a:br>
              <a:rPr lang="en-US" sz="5400" b="1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5400" b="1">
                <a:solidFill>
                  <a:schemeClr val="bg1">
                    <a:lumMod val="95000"/>
                  </a:schemeClr>
                </a:solidFill>
              </a:rPr>
              <a:t>Fiscal Policy</a:t>
            </a:r>
            <a:br>
              <a:rPr lang="en-US" dirty="0">
                <a:solidFill>
                  <a:schemeClr val="bg1">
                    <a:lumMod val="95000"/>
                  </a:schemeClr>
                </a:solidFill>
              </a:rPr>
            </a:b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2C5E8A19-F22D-475F-A43B-F8FFFF1AD5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13" y="0"/>
            <a:ext cx="47776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075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147" y="167950"/>
            <a:ext cx="10841182" cy="537931"/>
          </a:xfrm>
        </p:spPr>
        <p:txBody>
          <a:bodyPr>
            <a:noAutofit/>
          </a:bodyPr>
          <a:lstStyle/>
          <a:p>
            <a:r>
              <a:rPr lang="en-US" sz="2200" b="1" dirty="0"/>
              <a:t>Figure 10.1 (a)  United States Government Source of Funds, Fiscal Year 2018</a:t>
            </a:r>
            <a:endParaRPr lang="en-US" sz="2200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782" y="6438291"/>
            <a:ext cx="10762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Source: </a:t>
            </a:r>
            <a:r>
              <a:rPr lang="en-US" dirty="0"/>
              <a:t>Economic Report of the President, 2019. Table 2.2. </a:t>
            </a:r>
            <a:endParaRPr lang="en-US" dirty="0">
              <a:effectLst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197" y="783772"/>
            <a:ext cx="6909117" cy="550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593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5543" y="143851"/>
            <a:ext cx="10841182" cy="537931"/>
          </a:xfrm>
        </p:spPr>
        <p:txBody>
          <a:bodyPr>
            <a:noAutofit/>
          </a:bodyPr>
          <a:lstStyle/>
          <a:p>
            <a:r>
              <a:rPr lang="en-US" sz="2200" b="1" dirty="0"/>
              <a:t>Figure 10.1 (b)  United States Government Source of Outlays, Fiscal Year 2018</a:t>
            </a:r>
            <a:endParaRPr lang="en-US" sz="2200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782" y="6438291"/>
            <a:ext cx="10762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Source: </a:t>
            </a:r>
            <a:r>
              <a:rPr lang="en-US" dirty="0"/>
              <a:t>Economic Report of the President, 2019. Table 3.2. </a:t>
            </a:r>
            <a:endParaRPr lang="en-US" dirty="0">
              <a:effectLst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395" y="1027015"/>
            <a:ext cx="7457209" cy="5258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655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782" y="6438291"/>
            <a:ext cx="10762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Source: </a:t>
            </a:r>
            <a:r>
              <a:rPr lang="en-US" dirty="0"/>
              <a:t>Economic Report of the President, 2019.</a:t>
            </a:r>
            <a:endParaRPr lang="en-US" dirty="0">
              <a:effectLst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4055" y="833422"/>
            <a:ext cx="7059163" cy="560486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BF64B95-C584-47CE-8295-897397A2109F}"/>
              </a:ext>
            </a:extLst>
          </p:cNvPr>
          <p:cNvSpPr txBox="1">
            <a:spLocks/>
          </p:cNvSpPr>
          <p:nvPr/>
        </p:nvSpPr>
        <p:spPr>
          <a:xfrm>
            <a:off x="609600" y="150743"/>
            <a:ext cx="10515600" cy="5379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b="1" dirty="0"/>
              <a:t>Figure 10.2 Federal Outlays, Receipts, and Surplus/Deficit, as a Percent of GDP, 1980–2018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523725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572" y="874480"/>
            <a:ext cx="8667173" cy="5729763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962CAE2-BFFD-44D0-AD67-02DB8A258B13}"/>
              </a:ext>
            </a:extLst>
          </p:cNvPr>
          <p:cNvSpPr txBox="1">
            <a:spLocks/>
          </p:cNvSpPr>
          <p:nvPr/>
        </p:nvSpPr>
        <p:spPr>
          <a:xfrm>
            <a:off x="838200" y="253757"/>
            <a:ext cx="10515600" cy="5379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/>
              <a:t>Figure 10.3 Federal Surplus or Deficit as a Percent of GDP, 1930-2018.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46146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3982" y="874480"/>
            <a:ext cx="7668490" cy="585593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B4C2D64-419C-41CA-AD8F-BF10B5831EC4}"/>
              </a:ext>
            </a:extLst>
          </p:cNvPr>
          <p:cNvSpPr txBox="1">
            <a:spLocks/>
          </p:cNvSpPr>
          <p:nvPr/>
        </p:nvSpPr>
        <p:spPr>
          <a:xfrm>
            <a:off x="718457" y="227692"/>
            <a:ext cx="10515600" cy="5379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b="1" dirty="0"/>
              <a:t>Figure 10.4 A Macroeconomic Model with Government Spending and Taxes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258414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62378"/>
            <a:ext cx="10515600" cy="537931"/>
          </a:xfrm>
        </p:spPr>
        <p:txBody>
          <a:bodyPr>
            <a:noAutofit/>
          </a:bodyPr>
          <a:lstStyle/>
          <a:p>
            <a:r>
              <a:rPr lang="en-US" sz="2800" b="1" dirty="0"/>
              <a:t>Table 10.1 Different Multiplier Effects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70114" y="6326290"/>
            <a:ext cx="11669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Source: </a:t>
            </a:r>
            <a:r>
              <a:rPr lang="en-US" dirty="0"/>
              <a:t>M. </a:t>
            </a:r>
            <a:r>
              <a:rPr lang="en-US" dirty="0" err="1"/>
              <a:t>Zandi</a:t>
            </a:r>
            <a:r>
              <a:rPr lang="en-US" dirty="0"/>
              <a:t>, “The Economic Impact of the American Recovery and Reinvestment Act,” Moody’s </a:t>
            </a:r>
            <a:r>
              <a:rPr lang="en-US" dirty="0">
                <a:hlinkClick r:id="rId2"/>
              </a:rPr>
              <a:t>Economy.com</a:t>
            </a:r>
            <a:r>
              <a:rPr lang="en-US" dirty="0"/>
              <a:t>, 2009.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9491E5-7810-4B91-A414-77951EBDA0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357"/>
          <a:stretch/>
        </p:blipFill>
        <p:spPr>
          <a:xfrm>
            <a:off x="2394857" y="700309"/>
            <a:ext cx="6966909" cy="5535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152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782" y="6438291"/>
            <a:ext cx="10762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Source: St. Louis Federal Reserve Bank</a:t>
            </a:r>
            <a:endParaRPr lang="en-US" dirty="0">
              <a:effectLst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491" y="874480"/>
            <a:ext cx="7847445" cy="565510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A663D49-D195-4BE9-877D-611796EFF574}"/>
              </a:ext>
            </a:extLst>
          </p:cNvPr>
          <p:cNvSpPr txBox="1">
            <a:spLocks/>
          </p:cNvSpPr>
          <p:nvPr/>
        </p:nvSpPr>
        <p:spPr>
          <a:xfrm>
            <a:off x="838200" y="227691"/>
            <a:ext cx="10515600" cy="5379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/>
              <a:t>Figure 10.5 Crowding Out in the Loanable Funds Market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47394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211669"/>
            <a:ext cx="107621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/>
              <a:t>Source: Treasury Department, 2016, Tables OFS-1; Distribution of Federal Securities by Class of Investors and Type of Issues, Table OFS-2; Estimated Ownership of US Treasury Securities and Table. </a:t>
            </a:r>
            <a:endParaRPr lang="en-US">
              <a:effectLst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581" y="855898"/>
            <a:ext cx="7543800" cy="5355771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D16FEC93-60C3-4C7E-8129-31730F733656}"/>
              </a:ext>
            </a:extLst>
          </p:cNvPr>
          <p:cNvSpPr txBox="1">
            <a:spLocks/>
          </p:cNvSpPr>
          <p:nvPr/>
        </p:nvSpPr>
        <p:spPr>
          <a:xfrm>
            <a:off x="1110343" y="209567"/>
            <a:ext cx="10515600" cy="5379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/>
              <a:t>Figure 10.6 U.S. National Debt as a Percentage of GDP, 1970-2018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38096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488668"/>
            <a:ext cx="10762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Source: St. Louis Federal Reserve Bank</a:t>
            </a:r>
            <a:endParaRPr lang="en-US" dirty="0">
              <a:effectLst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392" y="974624"/>
            <a:ext cx="7097743" cy="5514044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5A7466A-59B2-4BD0-8C0F-02A86B11C547}"/>
              </a:ext>
            </a:extLst>
          </p:cNvPr>
          <p:cNvSpPr txBox="1">
            <a:spLocks/>
          </p:cNvSpPr>
          <p:nvPr/>
        </p:nvSpPr>
        <p:spPr>
          <a:xfrm>
            <a:off x="1034142" y="369332"/>
            <a:ext cx="10515600" cy="5379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/>
              <a:t>Figure 10.7 Ownership of Gross Federal Debt, 2016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482052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91292C0-1908-49C6-AA9E-8425257B79C1}"/>
              </a:ext>
            </a:extLst>
          </p:cNvPr>
          <p:cNvSpPr txBox="1">
            <a:spLocks/>
          </p:cNvSpPr>
          <p:nvPr/>
        </p:nvSpPr>
        <p:spPr>
          <a:xfrm>
            <a:off x="838199" y="336549"/>
            <a:ext cx="10798629" cy="5379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/>
              <a:t>Figure 10.8 Domestic and Foreign Ownership of U.S. Debt (billions of dollars), 1970-2018</a:t>
            </a: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340275-F4E4-4353-932E-A44C05D65E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657" y="1105318"/>
            <a:ext cx="8550018" cy="52735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968513-AD18-4C74-9B9C-CB8BCA51B97D}"/>
              </a:ext>
            </a:extLst>
          </p:cNvPr>
          <p:cNvSpPr txBox="1"/>
          <p:nvPr/>
        </p:nvSpPr>
        <p:spPr>
          <a:xfrm>
            <a:off x="2046514" y="642499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/>
            <a:r>
              <a:rPr lang="en-US" sz="1800" i="1" dirty="0">
                <a:effectLst/>
              </a:rPr>
              <a:t>Source:</a:t>
            </a:r>
            <a:r>
              <a:rPr lang="en-US" sz="1800" dirty="0">
                <a:effectLst/>
              </a:rPr>
              <a:t> St. Louis Federal Reserve Bank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152338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11733</TotalTime>
  <Words>256</Words>
  <Application>Microsoft Office PowerPoint</Application>
  <PresentationFormat>Widescreen</PresentationFormat>
  <Paragraphs>19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Chapter 10  Fiscal Policy </vt:lpstr>
      <vt:lpstr>Figure 10.1 (a)  United States Government Source of Funds, Fiscal Year 2018</vt:lpstr>
      <vt:lpstr>Figure 10.1 (b)  United States Government Source of Outlays, Fiscal Year 2018</vt:lpstr>
      <vt:lpstr>PowerPoint Presentation</vt:lpstr>
      <vt:lpstr>PowerPoint Presentation</vt:lpstr>
      <vt:lpstr>PowerPoint Presentation</vt:lpstr>
      <vt:lpstr>Table 10.1 Different Multiplier Effects</vt:lpstr>
      <vt:lpstr>PowerPoint Presentation</vt:lpstr>
      <vt:lpstr>PowerPoint Presentation</vt:lpstr>
      <vt:lpstr>PowerPoint Presentation</vt:lpstr>
      <vt:lpstr>PowerPoint Presentation</vt:lpstr>
    </vt:vector>
  </TitlesOfParts>
  <Company>Tufts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Figures</dc:title>
  <dc:creator>Rajkarnikar, Pratistha Joshi</dc:creator>
  <cp:lastModifiedBy>Pratistha Joshi</cp:lastModifiedBy>
  <cp:revision>56</cp:revision>
  <cp:lastPrinted>2020-05-25T17:21:26Z</cp:lastPrinted>
  <dcterms:created xsi:type="dcterms:W3CDTF">2018-11-14T16:53:11Z</dcterms:created>
  <dcterms:modified xsi:type="dcterms:W3CDTF">2020-07-08T20:34:02Z</dcterms:modified>
</cp:coreProperties>
</file>