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4" r:id="rId2"/>
    <p:sldId id="267" r:id="rId3"/>
    <p:sldId id="268" r:id="rId4"/>
    <p:sldId id="269" r:id="rId5"/>
    <p:sldId id="270" r:id="rId6"/>
    <p:sldId id="271" r:id="rId7"/>
    <p:sldId id="27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7" autoAdjust="0"/>
    <p:restoredTop sz="94673"/>
  </p:normalViewPr>
  <p:slideViewPr>
    <p:cSldViewPr snapToGrid="0">
      <p:cViewPr>
        <p:scale>
          <a:sx n="50" d="100"/>
          <a:sy n="50" d="100"/>
        </p:scale>
        <p:origin x="48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5E481-0E8C-F94E-A699-7EBA183F987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1D325E-1FF6-5F4A-82DD-ADCA63871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97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A4AE7-1226-4E99-A887-780C54777341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9974B8-F6A4-461E-B30E-995CA976F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84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2681C-7CB7-4515-AE4A-4B6651CE5D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AD984-8C06-45B3-82E7-CC4F527C1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18ACB-87B9-473A-AA9E-D94C5E341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2B15-6C14-4398-9CEF-6635503F4EE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3137D-B564-4A89-B4BA-73FBD6FF8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E4248-3F17-4C6C-B408-5C592610F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A260D-1407-495A-8AC2-8AA189313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55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DAC58-F9C9-4C01-BE12-FE4893B2A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1DD0E-8F2F-4D51-B58A-AE81327BF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0B556-96C2-41B4-9838-0D6A00DC9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2B15-6C14-4398-9CEF-6635503F4EE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F7B4B-5069-4F7B-8EC5-1BAE2C2E2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71E47-4D02-4A59-A3E5-84A775C23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A260D-1407-495A-8AC2-8AA189313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83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5A00B-DC14-4E9C-A5F0-86CA2E98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48914-9D95-4409-BDEC-3D2A21BAE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613A1-20E8-43B8-8F69-E679F4FC6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2B15-6C14-4398-9CEF-6635503F4EE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31FA2-35DB-4A03-A53A-15EFA0CB5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2EC60-038A-4852-89E4-71A0504CF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A260D-1407-495A-8AC2-8AA189313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86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7D6B0-575E-4830-BE01-4C6189CB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D46E4-EE96-4976-8298-BF835C151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92E79F-9681-4A7B-B4CC-0DBB20A23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406946-C81A-47E5-B0EB-3C74B5805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2B15-6C14-4398-9CEF-6635503F4EE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F51E8-4D15-4A32-8B45-8DA3ED6FB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BCE290-61E7-4B6A-A145-0744D40C8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A260D-1407-495A-8AC2-8AA189313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46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2C11C-34E4-4480-AFCA-1E77D2D50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B79D5B-BF8B-4E89-ABB2-831EA2800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AFC87-0E52-48D6-8D99-CDE2AB84A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AEC712-8A7D-455C-B562-C392C1EA7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6AAB7D-37C9-45F2-8EC4-01B63965F9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39E687-3042-47CF-9575-D046EF3FC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2B15-6C14-4398-9CEF-6635503F4EE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F434B1-9057-45C4-805D-74CB8B41F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3B76E7-11CA-47ED-8BB8-1038D092B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A260D-1407-495A-8AC2-8AA189313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50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0D6A2-762A-42FD-B518-66E50E620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79D0DE-EB5B-4A05-88A5-28DE5D60F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2B15-6C14-4398-9CEF-6635503F4EE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5FBFB9-80EE-4D59-864A-975B0172F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3E3C15-E469-4F98-B61D-25DCCFDF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A260D-1407-495A-8AC2-8AA189313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459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30DE69-8E9D-4C83-AB44-8C1512AA5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2B15-6C14-4398-9CEF-6635503F4EE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B05870-F379-4FEC-8AC9-2C7CD8D1E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CA9EA3-344F-4005-A97A-573AE5ED9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A260D-1407-495A-8AC2-8AA189313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8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4C472-B541-42AE-849C-0BD7D5053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D8BC7-18EA-4E0B-BB2C-18EDF5F63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1DAB8-A508-43FA-AC91-1DEC51E31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1E07A-7007-4D7E-82BA-C0134F03A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2B15-6C14-4398-9CEF-6635503F4EE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F82C26-ED34-4279-81A1-D95592402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41BB54-A543-406F-B7E4-8829B6731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A260D-1407-495A-8AC2-8AA189313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28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BDF05-BD64-461E-B9DE-2FD2F0765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DB8B1C-F65C-4FF2-AD5C-FCC6AFCAB2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A3CDF-550F-45D6-AEB4-7F45978C8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ACD963-EF72-4915-A5B9-8F05A8B34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2B15-6C14-4398-9CEF-6635503F4EE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C2BE9-CE22-4E44-BBFC-DD43D658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98DFE-9894-4AF2-BA1B-FF79C8304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A260D-1407-495A-8AC2-8AA189313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98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90F6-D94D-4ACA-89DD-7A502D8FC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9D7F47-6DF2-4F62-B668-36A250E8E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99EE2-ACF6-4E7B-8EC9-D74EABFCB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2B15-6C14-4398-9CEF-6635503F4EE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A12FC-5539-41E8-9CF5-023533C69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71A1C-9946-49BE-88B7-585CA1725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A260D-1407-495A-8AC2-8AA189313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98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CD72CF-CB4E-4BEE-85B1-566C202EC4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C2DE04-259D-49B0-8FE7-6ED7748F7C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00736-8D98-4511-842B-CAD8B2864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2B15-6C14-4398-9CEF-6635503F4EE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0412E-B9C7-4C9F-A4B9-4A62A6FE3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AD392-01A4-4BF2-B4C3-1F497A48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A260D-1407-495A-8AC2-8AA189313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93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417901-44C4-4950-A37C-30911CC5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7DDF5-C224-45CB-B2EB-24F42563C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34EBC-D9B6-4DC8-9981-03B4401904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A2B15-6C14-4398-9CEF-6635503F4EE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18514-655C-4B00-87B4-5CD57B0849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81C52-A672-4AD1-A58F-7DB97E3BFF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A260D-1407-495A-8AC2-8AA189313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137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29A09B-EAE8-46F9-92F7-0666E6EA60E7}"/>
              </a:ext>
            </a:extLst>
          </p:cNvPr>
          <p:cNvSpPr/>
          <p:nvPr/>
        </p:nvSpPr>
        <p:spPr>
          <a:xfrm>
            <a:off x="1" y="0"/>
            <a:ext cx="12192000" cy="6857999"/>
          </a:xfrm>
          <a:prstGeom prst="rect">
            <a:avLst/>
          </a:prstGeom>
          <a:solidFill>
            <a:srgbClr val="BA4F3E"/>
          </a:solidFill>
          <a:ln>
            <a:solidFill>
              <a:srgbClr val="C372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5A00B-9748-4C46-93C5-B1F4DD226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0314" y="947057"/>
            <a:ext cx="4777686" cy="5192486"/>
          </a:xfrm>
        </p:spPr>
        <p:txBody>
          <a:bodyPr/>
          <a:lstStyle/>
          <a:p>
            <a:pPr algn="l"/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Chapter 1</a:t>
            </a: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Economic Activity in Context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C5E8A19-F22D-475F-A43B-F8FFFF1AD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3" y="0"/>
            <a:ext cx="477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3200" b="1" dirty="0"/>
              <a:t>Figure 1.1  “Bathtub”-Style Stock Flow Diagram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872" y="1627322"/>
            <a:ext cx="10192255" cy="440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42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3200" b="1" dirty="0"/>
              <a:t>Figure 1.2 Society’s Production Possibilities Frontier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B73BB4-CE71-4375-A881-670D6C995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056" y="1184217"/>
            <a:ext cx="7697457" cy="532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25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3200" b="1" dirty="0"/>
              <a:t>Figure 1.3  An Expanded Production Possibilities Frontier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900" y="874480"/>
            <a:ext cx="6426200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49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 fontScale="90000"/>
          </a:bodyPr>
          <a:lstStyle/>
          <a:p>
            <a:r>
              <a:rPr lang="en-US" sz="3200" b="1" dirty="0"/>
              <a:t>Figure 1.4  Society’s Choice between Current Production and Future Resource Availability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846" y="820574"/>
            <a:ext cx="6910307" cy="603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06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1.5  Potential Future Production Possibility Frontiers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882" y="824639"/>
            <a:ext cx="8068712" cy="603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33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3263"/>
            <a:ext cx="10515600" cy="537931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Table 1.1 One Possible List of Final Goals, as Components of Human Well-Being 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C20A85ED-499B-4D64-865F-7D5A84FEF5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213910"/>
              </p:ext>
            </p:extLst>
          </p:nvPr>
        </p:nvGraphicFramePr>
        <p:xfrm>
          <a:off x="838200" y="1003294"/>
          <a:ext cx="10287000" cy="53238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287000">
                  <a:extLst>
                    <a:ext uri="{9D8B030D-6E8A-4147-A177-3AD203B41FA5}">
                      <a16:colId xmlns:a16="http://schemas.microsoft.com/office/drawing/2014/main" val="2192574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1. Satisfaction of basic physical needs: including nutrition and care adequate for survival as well as a comfortable living environment.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8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2. </a:t>
                      </a:r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</a:rPr>
                        <a:t>Security: assurance that one’s basic needs will continue to be met throughout all stages of life, as well as security against aggression or unjust persecution.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729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3.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Happiness: adequate opportunity to experience feelings of contentment, pleasure, enjoyment and peace of mind.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30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4.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Ability to realize one’s potential, including one’s physical, intellectual, social, aesthetic and spiritual potential.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45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5. A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sense of meaning: a purpose to one’s life.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13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6. Fairness: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fair and equal treatment by others and within social institutions.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955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7.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Freedom: the ability to make personal decisions while not infringing on the freedom of others.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4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8. Participation: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opportunity to participate in the processes in which decisions are made that affect one’s society.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9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9.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social relations: having satisfying and trustful relations with friends, family, fellow citizens, and business associates, as well as peaceful relations among larger groups (such as nations).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84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10.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Ecological balance: protecting natural resources and where necessary, restoring them to a healthy state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058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3985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278</Words>
  <Application>Microsoft Office PowerPoint</Application>
  <PresentationFormat>Widescreen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Chapter 1  Economic Activity in Context </vt:lpstr>
      <vt:lpstr>Figure 1.1  “Bathtub”-Style Stock Flow Diagram</vt:lpstr>
      <vt:lpstr>Figure 1.2 Society’s Production Possibilities Frontier</vt:lpstr>
      <vt:lpstr>Figure 1.3  An Expanded Production Possibilities Frontier</vt:lpstr>
      <vt:lpstr>Figure 1.4  Society’s Choice between Current Production and Future Resource Availability</vt:lpstr>
      <vt:lpstr>Figure 1.5  Potential Future Production Possibility Frontiers</vt:lpstr>
      <vt:lpstr>Table 1.1 One Possible List of Final Goals, as Components of Human Well-Being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Essentials Chapter 1 Figures</dc:title>
  <dc:creator>Pratistha Joshi</dc:creator>
  <cp:lastModifiedBy>Pratistha Joshi</cp:lastModifiedBy>
  <cp:revision>12</cp:revision>
  <dcterms:created xsi:type="dcterms:W3CDTF">2019-12-03T15:28:03Z</dcterms:created>
  <dcterms:modified xsi:type="dcterms:W3CDTF">2020-07-08T16:34:54Z</dcterms:modified>
</cp:coreProperties>
</file>