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256" r:id="rId3"/>
    <p:sldId id="257" r:id="rId4"/>
    <p:sldId id="258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174F5-F5F5-AB4C-8774-182734D1BEDD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AAB36-98EB-2947-977F-5ED03C1CE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87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3DAAC-212B-A34C-A0F2-C1AE8654BE4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92176-756A-A641-AC07-91001D442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0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2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9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63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1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1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6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82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34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7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35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9DE64-0D58-AB45-B2CD-45FDF632326B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7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6063176" y="1225884"/>
            <a:ext cx="558487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/>
              <a:t>Chapter 9:</a:t>
            </a:r>
            <a:endParaRPr lang="en-US" altLang="en-US" sz="6600" dirty="0"/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Consumption and the Consumer Society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D079F3-84F5-4E43-A51D-9B89A35E8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6596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7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214" y="899263"/>
            <a:ext cx="7587174" cy="56903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-993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9.1 The Budget Line </a:t>
            </a:r>
          </a:p>
        </p:txBody>
      </p:sp>
    </p:spTree>
    <p:extLst>
      <p:ext uri="{BB962C8B-B14F-4D97-AF65-F5344CB8AC3E}">
        <p14:creationId xmlns:p14="http://schemas.microsoft.com/office/powerpoint/2010/main" val="1866706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526" y="978777"/>
            <a:ext cx="7587173" cy="56903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9.2 Effect of an Increase in Income </a:t>
            </a:r>
          </a:p>
        </p:txBody>
      </p:sp>
    </p:spTree>
    <p:extLst>
      <p:ext uri="{BB962C8B-B14F-4D97-AF65-F5344CB8AC3E}">
        <p14:creationId xmlns:p14="http://schemas.microsoft.com/office/powerpoint/2010/main" val="1920836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57" y="1058289"/>
            <a:ext cx="7587173" cy="56903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5226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9.3 Effect of a Fall in the Price of One Good </a:t>
            </a:r>
          </a:p>
        </p:txBody>
      </p:sp>
    </p:spTree>
    <p:extLst>
      <p:ext uri="{BB962C8B-B14F-4D97-AF65-F5344CB8AC3E}">
        <p14:creationId xmlns:p14="http://schemas.microsoft.com/office/powerpoint/2010/main" val="375087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5997" y="0"/>
            <a:ext cx="10950526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9.1 </a:t>
            </a:r>
            <a:r>
              <a:rPr lang="en-US" sz="3600" b="1" dirty="0" err="1"/>
              <a:t>Quong’s</a:t>
            </a:r>
            <a:r>
              <a:rPr lang="en-US" sz="3600" b="1" dirty="0"/>
              <a:t> Utility from Consuming Chocolate Bars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" y="1325563"/>
            <a:ext cx="10241280" cy="454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583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221" y="900332"/>
            <a:ext cx="7943557" cy="595766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199" y="2375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9.4 </a:t>
            </a:r>
            <a:r>
              <a:rPr lang="en-US" sz="3600" b="1" dirty="0" err="1"/>
              <a:t>Quong’s</a:t>
            </a:r>
            <a:r>
              <a:rPr lang="en-US" sz="3600" b="1" dirty="0"/>
              <a:t> Utility Function for Chocolate Bars </a:t>
            </a:r>
          </a:p>
        </p:txBody>
      </p:sp>
    </p:spTree>
    <p:extLst>
      <p:ext uri="{BB962C8B-B14F-4D97-AF65-F5344CB8AC3E}">
        <p14:creationId xmlns:p14="http://schemas.microsoft.com/office/powerpoint/2010/main" val="1232621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038" y="1044889"/>
            <a:ext cx="6990269" cy="524270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5258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9.5 Revolving Debt in the United States, 1968-2017, Adjusted for Inflation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C1C261-EC3E-6545-A5FA-BD3E6B883535}"/>
              </a:ext>
            </a:extLst>
          </p:cNvPr>
          <p:cNvSpPr txBox="1"/>
          <p:nvPr/>
        </p:nvSpPr>
        <p:spPr>
          <a:xfrm>
            <a:off x="1986775" y="6283712"/>
            <a:ext cx="82184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Sources: Federal Reserve, Consumer Credit (G.19); CPI data from the Bureau of Labor Statistics.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97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191" y="465815"/>
            <a:ext cx="8079542" cy="605965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3237" y="4225"/>
            <a:ext cx="11535507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9.6 Advertising Expenditures, by Country/Region, 2016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F40CB8-A493-E84B-A2AF-646FB70DD347}"/>
              </a:ext>
            </a:extLst>
          </p:cNvPr>
          <p:cNvSpPr txBox="1"/>
          <p:nvPr/>
        </p:nvSpPr>
        <p:spPr>
          <a:xfrm>
            <a:off x="4717478" y="6053631"/>
            <a:ext cx="6949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Advertising Age, 2015.</a:t>
            </a:r>
          </a:p>
        </p:txBody>
      </p:sp>
    </p:spTree>
    <p:extLst>
      <p:ext uri="{BB962C8B-B14F-4D97-AF65-F5344CB8AC3E}">
        <p14:creationId xmlns:p14="http://schemas.microsoft.com/office/powerpoint/2010/main" val="629875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413" y="958899"/>
            <a:ext cx="7587173" cy="56903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9.7 Ecological Footprint per Capita, Select Countries, 2012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50D14A-0558-0242-8828-37729A3C2F6B}"/>
              </a:ext>
            </a:extLst>
          </p:cNvPr>
          <p:cNvSpPr txBox="1"/>
          <p:nvPr/>
        </p:nvSpPr>
        <p:spPr>
          <a:xfrm>
            <a:off x="4555516" y="6152900"/>
            <a:ext cx="79285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Global Footprint Network, 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548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02" y="1283678"/>
            <a:ext cx="7432429" cy="557432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6713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Figure 9.8 The Relationship Between Average Income and Average Subjective Well-Being Across Countries, 2016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DCD4C1-A6CB-AA4D-8FFC-9B9C7BAADE81}"/>
              </a:ext>
            </a:extLst>
          </p:cNvPr>
          <p:cNvSpPr txBox="1"/>
          <p:nvPr/>
        </p:nvSpPr>
        <p:spPr>
          <a:xfrm>
            <a:off x="4684970" y="6400801"/>
            <a:ext cx="6523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Helliwell et al., 2017.</a:t>
            </a:r>
          </a:p>
        </p:txBody>
      </p:sp>
    </p:spTree>
    <p:extLst>
      <p:ext uri="{BB962C8B-B14F-4D97-AF65-F5344CB8AC3E}">
        <p14:creationId xmlns:p14="http://schemas.microsoft.com/office/powerpoint/2010/main" val="24027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059" y="745588"/>
            <a:ext cx="8149882" cy="611241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828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9.9 The Budget Line and Its Slope </a:t>
            </a:r>
          </a:p>
        </p:txBody>
      </p:sp>
    </p:spTree>
    <p:extLst>
      <p:ext uri="{BB962C8B-B14F-4D97-AF65-F5344CB8AC3E}">
        <p14:creationId xmlns:p14="http://schemas.microsoft.com/office/powerpoint/2010/main" val="1091274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84" y="784887"/>
            <a:ext cx="7779432" cy="583457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0899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9.10 An Indifference Curve </a:t>
            </a:r>
          </a:p>
        </p:txBody>
      </p:sp>
    </p:spTree>
    <p:extLst>
      <p:ext uri="{BB962C8B-B14F-4D97-AF65-F5344CB8AC3E}">
        <p14:creationId xmlns:p14="http://schemas.microsoft.com/office/powerpoint/2010/main" val="1542680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91" y="950664"/>
            <a:ext cx="7737230" cy="580292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3658" y="10441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9.11 Different Levels of Utility </a:t>
            </a:r>
          </a:p>
        </p:txBody>
      </p:sp>
    </p:spTree>
    <p:extLst>
      <p:ext uri="{BB962C8B-B14F-4D97-AF65-F5344CB8AC3E}">
        <p14:creationId xmlns:p14="http://schemas.microsoft.com/office/powerpoint/2010/main" val="1258790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432" y="742378"/>
            <a:ext cx="7995136" cy="599635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9.12 Utility Maximization </a:t>
            </a:r>
          </a:p>
        </p:txBody>
      </p:sp>
    </p:spTree>
    <p:extLst>
      <p:ext uri="{BB962C8B-B14F-4D97-AF65-F5344CB8AC3E}">
        <p14:creationId xmlns:p14="http://schemas.microsoft.com/office/powerpoint/2010/main" val="163405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635" y="775865"/>
            <a:ext cx="7910730" cy="593304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668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9.13 Response to a Change in Price</a:t>
            </a:r>
          </a:p>
        </p:txBody>
      </p:sp>
    </p:spTree>
    <p:extLst>
      <p:ext uri="{BB962C8B-B14F-4D97-AF65-F5344CB8AC3E}">
        <p14:creationId xmlns:p14="http://schemas.microsoft.com/office/powerpoint/2010/main" val="1325443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175</Words>
  <Application>Microsoft Macintosh PowerPoint</Application>
  <PresentationFormat>Widescreen</PresentationFormat>
  <Paragraphs>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Figure 9.1 The Budget Line </vt:lpstr>
      <vt:lpstr>Figure 9.2 Effect of an Increase in Income </vt:lpstr>
      <vt:lpstr>Figure 9.3 Effect of a Fall in the Price of One Good </vt:lpstr>
      <vt:lpstr>Table 9.1 Quong’s Utility from Consuming Chocolate Bars </vt:lpstr>
      <vt:lpstr>Figure 9.4 Quong’s Utility Function for Chocolate Bars </vt:lpstr>
      <vt:lpstr>Figure 9.5 Revolving Debt in the United States, 1968-2017, Adjusted for Inflation </vt:lpstr>
      <vt:lpstr>Figure 9.6 Advertising Expenditures, by Country/Region, 2016 </vt:lpstr>
      <vt:lpstr>Figure 9.7 Ecological Footprint per Capita, Select Countries, 2012 </vt:lpstr>
      <vt:lpstr>Figure 9.8 The Relationship Between Average Income and Average Subjective Well-Being Across Countries, 2016 </vt:lpstr>
      <vt:lpstr>Figure 9.9 The Budget Line and Its Slope </vt:lpstr>
      <vt:lpstr>Figure 9.10 An Indifference Curve </vt:lpstr>
      <vt:lpstr>Figure 9.11 Different Levels of Utility </vt:lpstr>
      <vt:lpstr>Figure 9.12 Utility Maximization </vt:lpstr>
      <vt:lpstr>Figure 9.13 Response to a Change in Price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8. </dc:title>
  <dc:creator>hannahjoy803@gmail.com</dc:creator>
  <cp:lastModifiedBy>GDAE_Student02</cp:lastModifiedBy>
  <cp:revision>22</cp:revision>
  <dcterms:created xsi:type="dcterms:W3CDTF">2018-11-06T17:31:00Z</dcterms:created>
  <dcterms:modified xsi:type="dcterms:W3CDTF">2019-07-24T15:55:46Z</dcterms:modified>
</cp:coreProperties>
</file>