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72" r:id="rId2"/>
    <p:sldId id="257" r:id="rId3"/>
    <p:sldId id="258" r:id="rId4"/>
    <p:sldId id="265" r:id="rId5"/>
    <p:sldId id="266" r:id="rId6"/>
    <p:sldId id="259" r:id="rId7"/>
    <p:sldId id="260" r:id="rId8"/>
    <p:sldId id="261" r:id="rId9"/>
    <p:sldId id="262" r:id="rId10"/>
    <p:sldId id="263" r:id="rId11"/>
    <p:sldId id="264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518"/>
    <p:restoredTop sz="94681"/>
  </p:normalViewPr>
  <p:slideViewPr>
    <p:cSldViewPr snapToGrid="0" snapToObjects="1">
      <p:cViewPr varScale="1">
        <p:scale>
          <a:sx n="126" d="100"/>
          <a:sy n="126" d="100"/>
        </p:scale>
        <p:origin x="208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A35BDB-6DB1-FC46-A484-E54DB160386E}" type="datetimeFigureOut">
              <a:rPr lang="en-US" smtClean="0"/>
              <a:t>7/24/19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FBC9B6-B818-4448-9B47-887DBC0D7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8079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1D9848-B879-8A4D-81DE-9A421CD2E2FC}" type="datetimeFigureOut">
              <a:rPr lang="en-US" smtClean="0"/>
              <a:t>7/24/19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9C7799-02FD-8842-9FA9-F338019E7E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4148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2DA2D-CC23-4E44-A395-8F50C1E17C3E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87812-E406-7642-8C7A-DC938F0368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8815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2DA2D-CC23-4E44-A395-8F50C1E17C3E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87812-E406-7642-8C7A-DC938F0368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5917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2DA2D-CC23-4E44-A395-8F50C1E17C3E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87812-E406-7642-8C7A-DC938F0368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040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2DA2D-CC23-4E44-A395-8F50C1E17C3E}" type="datetimeFigureOut">
              <a:rPr lang="en-US" smtClean="0"/>
              <a:t>7/24/19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87812-E406-7642-8C7A-DC938F0368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663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2DA2D-CC23-4E44-A395-8F50C1E17C3E}" type="datetimeFigureOut">
              <a:rPr lang="en-US" smtClean="0"/>
              <a:t>7/24/19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87812-E406-7642-8C7A-DC938F0368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373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2DA2D-CC23-4E44-A395-8F50C1E17C3E}" type="datetimeFigureOut">
              <a:rPr lang="en-US" smtClean="0"/>
              <a:t>7/24/19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87812-E406-7642-8C7A-DC938F0368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245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2DA2D-CC23-4E44-A395-8F50C1E17C3E}" type="datetimeFigureOut">
              <a:rPr lang="en-US" smtClean="0"/>
              <a:t>7/24/19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87812-E406-7642-8C7A-DC938F0368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5132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2DA2D-CC23-4E44-A395-8F50C1E17C3E}" type="datetimeFigureOut">
              <a:rPr lang="en-US" smtClean="0"/>
              <a:t>7/24/19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87812-E406-7642-8C7A-DC938F0368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8843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2DA2D-CC23-4E44-A395-8F50C1E17C3E}" type="datetimeFigureOut">
              <a:rPr lang="en-US" smtClean="0"/>
              <a:t>7/24/19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87812-E406-7642-8C7A-DC938F0368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89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2DA2D-CC23-4E44-A395-8F50C1E17C3E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87812-E406-7642-8C7A-DC938F0368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8891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2DA2D-CC23-4E44-A395-8F50C1E17C3E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87812-E406-7642-8C7A-DC938F0368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71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22DA2D-CC23-4E44-A395-8F50C1E17C3E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487812-E406-7642-8C7A-DC938F0368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108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DE332F5-376F-EC47-80CE-93E4E0557041}"/>
              </a:ext>
            </a:extLst>
          </p:cNvPr>
          <p:cNvSpPr txBox="1"/>
          <p:nvPr/>
        </p:nvSpPr>
        <p:spPr>
          <a:xfrm>
            <a:off x="5492167" y="1213008"/>
            <a:ext cx="6389649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6600"/>
              <a:t>Chapter 7:</a:t>
            </a:r>
            <a:endParaRPr lang="en-US" altLang="en-US" sz="6600" dirty="0"/>
          </a:p>
          <a:p>
            <a:pPr algn="ctr"/>
            <a:endParaRPr lang="en-US" altLang="en-US" sz="4800" dirty="0"/>
          </a:p>
          <a:p>
            <a:pPr algn="ctr"/>
            <a:r>
              <a:rPr lang="en-US" altLang="en-US" sz="5400" dirty="0"/>
              <a:t>International Trade and Trade Policy</a:t>
            </a:r>
            <a:endParaRPr lang="en-US" sz="5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1F1D1E3-9ECB-8446-9DDB-7C2D578647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5273040" cy="6867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9322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3392" y="767644"/>
            <a:ext cx="8120475" cy="609035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3457106-D1E0-244B-8239-BD16F007A05E}"/>
              </a:ext>
            </a:extLst>
          </p:cNvPr>
          <p:cNvSpPr txBox="1"/>
          <p:nvPr/>
        </p:nvSpPr>
        <p:spPr>
          <a:xfrm>
            <a:off x="1309511" y="259644"/>
            <a:ext cx="101148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+mj-lt"/>
              </a:rPr>
              <a:t>Figure 7.1 Portugal’s Production-Possibilities Frontier </a:t>
            </a:r>
          </a:p>
        </p:txBody>
      </p:sp>
    </p:spTree>
    <p:extLst>
      <p:ext uri="{BB962C8B-B14F-4D97-AF65-F5344CB8AC3E}">
        <p14:creationId xmlns:p14="http://schemas.microsoft.com/office/powerpoint/2010/main" val="19844939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BA1C71E-7AFA-F64A-A34B-F9B02EF42740}"/>
              </a:ext>
            </a:extLst>
          </p:cNvPr>
          <p:cNvSpPr txBox="1"/>
          <p:nvPr/>
        </p:nvSpPr>
        <p:spPr>
          <a:xfrm>
            <a:off x="1309511" y="259644"/>
            <a:ext cx="101148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+mj-lt"/>
              </a:rPr>
              <a:t>Figure 7.2 England’s Production-Possibilities Frontier </a:t>
            </a:r>
          </a:p>
        </p:txBody>
      </p:sp>
    </p:spTree>
    <p:extLst>
      <p:ext uri="{BB962C8B-B14F-4D97-AF65-F5344CB8AC3E}">
        <p14:creationId xmlns:p14="http://schemas.microsoft.com/office/powerpoint/2010/main" val="7295985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0225" y="1512711"/>
            <a:ext cx="8039262" cy="519853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B5BC51B-EA99-F645-A760-2DEA497365B3}"/>
              </a:ext>
            </a:extLst>
          </p:cNvPr>
          <p:cNvSpPr txBox="1"/>
          <p:nvPr/>
        </p:nvSpPr>
        <p:spPr>
          <a:xfrm>
            <a:off x="395111" y="214489"/>
            <a:ext cx="117968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+mj-lt"/>
              </a:rPr>
              <a:t>Table 7.1 Production, Exchange, and Consumption of</a:t>
            </a:r>
          </a:p>
          <a:p>
            <a:pPr algn="ctr"/>
            <a:r>
              <a:rPr lang="en-US" sz="3600" b="1" dirty="0">
                <a:latin typeface="+mj-lt"/>
              </a:rPr>
              <a:t> Wine and Cloth  </a:t>
            </a:r>
          </a:p>
        </p:txBody>
      </p:sp>
    </p:spTree>
    <p:extLst>
      <p:ext uri="{BB962C8B-B14F-4D97-AF65-F5344CB8AC3E}">
        <p14:creationId xmlns:p14="http://schemas.microsoft.com/office/powerpoint/2010/main" val="4334911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" y="2336800"/>
            <a:ext cx="11645900" cy="21844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281294A-ECF9-BC4C-8D67-159D2CD1D7EA}"/>
              </a:ext>
            </a:extLst>
          </p:cNvPr>
          <p:cNvSpPr txBox="1"/>
          <p:nvPr/>
        </p:nvSpPr>
        <p:spPr>
          <a:xfrm>
            <a:off x="1049867" y="745066"/>
            <a:ext cx="106030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+mj-lt"/>
              </a:rPr>
              <a:t>Table 7.2 Opportunity Cost and Comparative Advantage</a:t>
            </a:r>
          </a:p>
        </p:txBody>
      </p:sp>
    </p:spTree>
    <p:extLst>
      <p:ext uri="{BB962C8B-B14F-4D97-AF65-F5344CB8AC3E}">
        <p14:creationId xmlns:p14="http://schemas.microsoft.com/office/powerpoint/2010/main" val="14211601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E6AAF56-375F-B848-B66D-C63C8E279956}"/>
              </a:ext>
            </a:extLst>
          </p:cNvPr>
          <p:cNvSpPr txBox="1"/>
          <p:nvPr/>
        </p:nvSpPr>
        <p:spPr>
          <a:xfrm>
            <a:off x="1648178" y="304800"/>
            <a:ext cx="101148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+mj-lt"/>
              </a:rPr>
              <a:t>Figure 7.3 Exported Carbon Dioxide Emissions </a:t>
            </a:r>
          </a:p>
        </p:txBody>
      </p:sp>
    </p:spTree>
    <p:extLst>
      <p:ext uri="{BB962C8B-B14F-4D97-AF65-F5344CB8AC3E}">
        <p14:creationId xmlns:p14="http://schemas.microsoft.com/office/powerpoint/2010/main" val="2309197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6799" y="1306690"/>
            <a:ext cx="6863645" cy="514773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7A7BFC6-4768-854E-8D54-1D5C71F505FC}"/>
              </a:ext>
            </a:extLst>
          </p:cNvPr>
          <p:cNvSpPr txBox="1"/>
          <p:nvPr/>
        </p:nvSpPr>
        <p:spPr>
          <a:xfrm>
            <a:off x="767644" y="203200"/>
            <a:ext cx="100019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+mj-lt"/>
              </a:rPr>
              <a:t>Figure 7.4 Percentage of World Economic Output Traded Internationally, 1960-2015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23B7BCB-B85E-4D4A-A532-5D94407129AC}"/>
              </a:ext>
            </a:extLst>
          </p:cNvPr>
          <p:cNvSpPr txBox="1"/>
          <p:nvPr/>
        </p:nvSpPr>
        <p:spPr>
          <a:xfrm>
            <a:off x="2980266" y="6242447"/>
            <a:ext cx="800382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Source: World Bank, World Development Indicators online database.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54729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6524" y="1159933"/>
            <a:ext cx="7597422" cy="569806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AD0856C-962E-7349-A3FC-6021C013094C}"/>
              </a:ext>
            </a:extLst>
          </p:cNvPr>
          <p:cNvSpPr txBox="1"/>
          <p:nvPr/>
        </p:nvSpPr>
        <p:spPr>
          <a:xfrm>
            <a:off x="1030676" y="114018"/>
            <a:ext cx="101148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+mj-lt"/>
              </a:rPr>
              <a:t>Figure 7.5 Exports and Imports as a Percentage of GDP, Select Countries, 2015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92BCA6F-0BCF-1244-B8E0-36414EDB5460}"/>
              </a:ext>
            </a:extLst>
          </p:cNvPr>
          <p:cNvSpPr txBox="1"/>
          <p:nvPr/>
        </p:nvSpPr>
        <p:spPr>
          <a:xfrm>
            <a:off x="3041226" y="6321778"/>
            <a:ext cx="89069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Source: World Bank, World Development Indicators online database.</a:t>
            </a:r>
          </a:p>
        </p:txBody>
      </p:sp>
    </p:spTree>
    <p:extLst>
      <p:ext uri="{BB962C8B-B14F-4D97-AF65-F5344CB8AC3E}">
        <p14:creationId xmlns:p14="http://schemas.microsoft.com/office/powerpoint/2010/main" val="12895394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9884" y="709245"/>
            <a:ext cx="7281333" cy="5461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0E1FBB4-C68B-BB4D-BC02-331C3A970518}"/>
              </a:ext>
            </a:extLst>
          </p:cNvPr>
          <p:cNvSpPr txBox="1"/>
          <p:nvPr/>
        </p:nvSpPr>
        <p:spPr>
          <a:xfrm>
            <a:off x="1183076" y="335280"/>
            <a:ext cx="101148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+mj-lt"/>
              </a:rPr>
              <a:t>Figure 7.6 Average Tariff Rates, Select Countries, 2015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7D2A24A-0FFC-4149-8AAD-6E689DD0B975}"/>
              </a:ext>
            </a:extLst>
          </p:cNvPr>
          <p:cNvSpPr txBox="1"/>
          <p:nvPr/>
        </p:nvSpPr>
        <p:spPr>
          <a:xfrm>
            <a:off x="2945271" y="6091833"/>
            <a:ext cx="706684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Source: World Bank, World Development Indicators online database.</a:t>
            </a:r>
          </a:p>
          <a:p>
            <a:r>
              <a:rPr lang="en-US" sz="1600" dirty="0"/>
              <a:t>Note: Average tariff calculated as a weighted average based on all products.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39151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5511" y="1219200"/>
            <a:ext cx="7518400" cy="56388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1DB8AA9-3D93-7048-9AE7-55EF27EB1DA9}"/>
              </a:ext>
            </a:extLst>
          </p:cNvPr>
          <p:cNvSpPr txBox="1"/>
          <p:nvPr/>
        </p:nvSpPr>
        <p:spPr>
          <a:xfrm>
            <a:off x="1309511" y="259644"/>
            <a:ext cx="101148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+mj-lt"/>
              </a:rPr>
              <a:t>Figure 7.7 Joint Production-Possibilities Frontier for England and Portugal </a:t>
            </a:r>
          </a:p>
        </p:txBody>
      </p:sp>
    </p:spTree>
    <p:extLst>
      <p:ext uri="{BB962C8B-B14F-4D97-AF65-F5344CB8AC3E}">
        <p14:creationId xmlns:p14="http://schemas.microsoft.com/office/powerpoint/2010/main" val="18175901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9" y="0"/>
            <a:ext cx="9144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29A5F53-E724-3945-A9A5-801AC44E6877}"/>
              </a:ext>
            </a:extLst>
          </p:cNvPr>
          <p:cNvSpPr txBox="1"/>
          <p:nvPr/>
        </p:nvSpPr>
        <p:spPr>
          <a:xfrm>
            <a:off x="1038577" y="282221"/>
            <a:ext cx="101148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+mj-lt"/>
              </a:rPr>
              <a:t>Figure 7.8 Efficient and Inefficient Joint Production-Possibilities Frontiers </a:t>
            </a:r>
          </a:p>
        </p:txBody>
      </p:sp>
    </p:spTree>
    <p:extLst>
      <p:ext uri="{BB962C8B-B14F-4D97-AF65-F5344CB8AC3E}">
        <p14:creationId xmlns:p14="http://schemas.microsoft.com/office/powerpoint/2010/main" val="2831422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144</Words>
  <Application>Microsoft Macintosh PowerPoint</Application>
  <PresentationFormat>Widescreen</PresentationFormat>
  <Paragraphs>18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hannahjoy803@gmail.com</dc:creator>
  <cp:lastModifiedBy>GDAE_Student02</cp:lastModifiedBy>
  <cp:revision>11</cp:revision>
  <dcterms:created xsi:type="dcterms:W3CDTF">2018-09-28T04:38:40Z</dcterms:created>
  <dcterms:modified xsi:type="dcterms:W3CDTF">2019-07-24T15:49:35Z</dcterms:modified>
</cp:coreProperties>
</file>