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9" r:id="rId2"/>
    <p:sldId id="275" r:id="rId3"/>
    <p:sldId id="258" r:id="rId4"/>
    <p:sldId id="273" r:id="rId5"/>
    <p:sldId id="267" r:id="rId6"/>
    <p:sldId id="288" r:id="rId7"/>
    <p:sldId id="261" r:id="rId8"/>
    <p:sldId id="276" r:id="rId9"/>
    <p:sldId id="278" r:id="rId10"/>
    <p:sldId id="279" r:id="rId11"/>
    <p:sldId id="2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/>
              <a:t>Chapter 33</a:t>
            </a:r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Growth and Sustainability in the Twenty-First Century</a:t>
            </a:r>
            <a:endParaRPr lang="en-US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8076FE-3DCC-B846-BC21-575F50428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77678" cy="687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33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632" y="1235691"/>
            <a:ext cx="6606284" cy="49547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323" y="32791"/>
            <a:ext cx="11072648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33.1 Global Ecological Footprint, by Impact Type, 1965-2013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DDD84C-FF0F-7844-857D-DF87AE64FD40}"/>
              </a:ext>
            </a:extLst>
          </p:cNvPr>
          <p:cNvSpPr txBox="1"/>
          <p:nvPr/>
        </p:nvSpPr>
        <p:spPr>
          <a:xfrm>
            <a:off x="1304693" y="6378498"/>
            <a:ext cx="1142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Global Footprint Network Public Data Set, https://</a:t>
            </a:r>
            <a:r>
              <a:rPr lang="en-US" dirty="0" err="1"/>
              <a:t>www.footprintnetwork.org</a:t>
            </a:r>
            <a:r>
              <a:rPr lang="en-US" dirty="0"/>
              <a:t>/resources/data/.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931" y="996442"/>
            <a:ext cx="7169245" cy="5376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33.2 United Nations Global Population Projections, 2020-2100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B7EB70-FEDD-F84E-A5D9-DF76A3528C89}"/>
              </a:ext>
            </a:extLst>
          </p:cNvPr>
          <p:cNvSpPr txBox="1"/>
          <p:nvPr/>
        </p:nvSpPr>
        <p:spPr>
          <a:xfrm>
            <a:off x="3836019" y="6401708"/>
            <a:ext cx="8519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United Nations, World Population Prospects 2017.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84" y="1343503"/>
            <a:ext cx="6456556" cy="48424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52" y="119922"/>
            <a:ext cx="11319748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33.3 Average Particulate Matter Concentration, Selected Major Cities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095D13-1ADD-8447-9100-A21639D4FE0F}"/>
              </a:ext>
            </a:extLst>
          </p:cNvPr>
          <p:cNvSpPr txBox="1"/>
          <p:nvPr/>
        </p:nvSpPr>
        <p:spPr>
          <a:xfrm>
            <a:off x="2375210" y="6185920"/>
            <a:ext cx="1005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Health Organization, Ambient Air Quality Database.</a:t>
            </a:r>
          </a:p>
          <a:p>
            <a:r>
              <a:rPr lang="en-US" sz="1400" dirty="0"/>
              <a:t>Notes: Particulate matter concentrations in </a:t>
            </a:r>
            <a:r>
              <a:rPr lang="el-GR" sz="1400" dirty="0"/>
              <a:t>μ</a:t>
            </a:r>
            <a:r>
              <a:rPr lang="en-US" sz="1400" dirty="0"/>
              <a:t>g/m3; data vary by city, between 2012 and 2015.</a:t>
            </a:r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883" y="1116439"/>
            <a:ext cx="7036419" cy="52773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4" y="0"/>
            <a:ext cx="1223447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33.4 Global Carbon Dioxide Emissions, 1965-2016, </a:t>
            </a:r>
            <a:br>
              <a:rPr lang="en-US" sz="3600" dirty="0"/>
            </a:br>
            <a:r>
              <a:rPr lang="en-US" sz="3600" dirty="0"/>
              <a:t>OECD and Non-OECD Countries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337C8-2420-D240-AA5C-F1E4CE6386D6}"/>
              </a:ext>
            </a:extLst>
          </p:cNvPr>
          <p:cNvSpPr txBox="1"/>
          <p:nvPr/>
        </p:nvSpPr>
        <p:spPr>
          <a:xfrm>
            <a:off x="4884233" y="6393753"/>
            <a:ext cx="6713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BP, 2017.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529" y="1103204"/>
            <a:ext cx="6737983" cy="50534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4" y="0"/>
            <a:ext cx="12234473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33.5 Global Greenhouse Gas Emissions Under </a:t>
            </a:r>
            <a:br>
              <a:rPr lang="en-US" sz="3300" dirty="0"/>
            </a:br>
            <a:r>
              <a:rPr lang="en-US" sz="3300" dirty="0"/>
              <a:t>Alternative Scenarios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90BF52-1C22-1C4F-B41F-A6F70AFD7F65}"/>
              </a:ext>
            </a:extLst>
          </p:cNvPr>
          <p:cNvSpPr txBox="1"/>
          <p:nvPr/>
        </p:nvSpPr>
        <p:spPr>
          <a:xfrm>
            <a:off x="2352907" y="6169062"/>
            <a:ext cx="112069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Climate Action Tracker, http://</a:t>
            </a:r>
            <a:r>
              <a:rPr lang="en-US" sz="1400" dirty="0" err="1"/>
              <a:t>climateactiontracker.org</a:t>
            </a:r>
            <a:r>
              <a:rPr lang="en-US" sz="1400" dirty="0"/>
              <a:t>/</a:t>
            </a:r>
            <a:r>
              <a:rPr lang="en-US" sz="1400" dirty="0" err="1"/>
              <a:t>global.html</a:t>
            </a:r>
            <a:r>
              <a:rPr lang="en-US" sz="1400" dirty="0"/>
              <a:t>.</a:t>
            </a:r>
          </a:p>
          <a:p>
            <a:r>
              <a:rPr lang="en-US" sz="1400" dirty="0"/>
              <a:t>Note: Emissions data include carbon dioxide and other greenhouse gases converted to carbon dioxide equivalents.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809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940" y="963036"/>
            <a:ext cx="7153857" cy="53653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39" y="0"/>
            <a:ext cx="11950261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33.6 Environmental Kuznets Curve for Particulate Matter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AF67E3-9E98-2C41-821D-1DFDB3E08F4D}"/>
              </a:ext>
            </a:extLst>
          </p:cNvPr>
          <p:cNvSpPr txBox="1"/>
          <p:nvPr/>
        </p:nvSpPr>
        <p:spPr>
          <a:xfrm>
            <a:off x="5464098" y="6467707"/>
            <a:ext cx="2256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Mazurek, 2011.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210" y="1208315"/>
            <a:ext cx="6384975" cy="47887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33.7 Relationship between Carbon Dioxide Emissions and GDP per Capita, 2014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9D000E-751D-CE41-9FCD-4EB617DC33B8}"/>
              </a:ext>
            </a:extLst>
          </p:cNvPr>
          <p:cNvSpPr txBox="1"/>
          <p:nvPr/>
        </p:nvSpPr>
        <p:spPr>
          <a:xfrm>
            <a:off x="3345366" y="6273225"/>
            <a:ext cx="8184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Bank, World Development Indicators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240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732" y="1147144"/>
            <a:ext cx="7039342" cy="52795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537" y="0"/>
            <a:ext cx="1133973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Figure 33.8 Jobs Generated by Investing One Million Dollars in Clean Energy versus Fossil Fuel Production, Select Countries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76B305-96A4-ED45-9168-FB7919F8E515}"/>
              </a:ext>
            </a:extLst>
          </p:cNvPr>
          <p:cNvSpPr txBox="1"/>
          <p:nvPr/>
        </p:nvSpPr>
        <p:spPr>
          <a:xfrm>
            <a:off x="4728116" y="6463653"/>
            <a:ext cx="7850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Pollin</a:t>
            </a:r>
            <a:r>
              <a:rPr lang="en-US" sz="1400" dirty="0"/>
              <a:t>, 2015.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221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670" y="867490"/>
            <a:ext cx="7779190" cy="58343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417" y="0"/>
            <a:ext cx="1141653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33.9 A No-Growth Scenario for the Canadian Economy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56ABA0-CF4E-D04D-8F53-4C2757E511A4}"/>
              </a:ext>
            </a:extLst>
          </p:cNvPr>
          <p:cNvSpPr txBox="1"/>
          <p:nvPr/>
        </p:nvSpPr>
        <p:spPr>
          <a:xfrm>
            <a:off x="4493942" y="6409495"/>
            <a:ext cx="8274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Adapted from Victor, 2008, p. 182.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07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15" y="1550933"/>
            <a:ext cx="6481558" cy="4861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362" y="225370"/>
            <a:ext cx="1133973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33.10 Environmental Taxes, as a Percent of Total Tax Revenues, Select Countries, 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F5EA0D-CF0A-4645-9EFA-E39540217659}"/>
              </a:ext>
            </a:extLst>
          </p:cNvPr>
          <p:cNvSpPr txBox="1"/>
          <p:nvPr/>
        </p:nvSpPr>
        <p:spPr>
          <a:xfrm>
            <a:off x="3564238" y="6362678"/>
            <a:ext cx="6738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OECD, </a:t>
            </a:r>
            <a:r>
              <a:rPr lang="en-US" sz="1400" dirty="0" err="1"/>
              <a:t>OECD.Stat</a:t>
            </a:r>
            <a:r>
              <a:rPr lang="en-US" sz="1400" dirty="0"/>
              <a:t>, “Environmentally related tax revenue.”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602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3153</TotalTime>
  <Words>271</Words>
  <Application>Microsoft Macintosh PowerPoint</Application>
  <PresentationFormat>Widescreen</PresentationFormat>
  <Paragraphs>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Figure 33.1 Global Ecological Footprint, by Impact Type, 1965-2013</vt:lpstr>
      <vt:lpstr>Figure 33.2 United Nations Global Population Projections, 2020-2100</vt:lpstr>
      <vt:lpstr>Figure 33.3 Average Particulate Matter Concentration, Selected Major Cities</vt:lpstr>
      <vt:lpstr>Figure 33.4 Global Carbon Dioxide Emissions, 1965-2016,  OECD and Non-OECD Countries</vt:lpstr>
      <vt:lpstr>Figure 33.5 Global Greenhouse Gas Emissions Under  Alternative Scenarios</vt:lpstr>
      <vt:lpstr>Figure 33.6 Environmental Kuznets Curve for Particulate Matter</vt:lpstr>
      <vt:lpstr>Figure 33.7 Relationship between Carbon Dioxide Emissions and GDP per Capita, 2014</vt:lpstr>
      <vt:lpstr>Figure 33.8 Jobs Generated by Investing One Million Dollars in Clean Energy versus Fossil Fuel Production, Select Countries</vt:lpstr>
      <vt:lpstr>Figure 33.9 A No-Growth Scenario for the Canadian Economy</vt:lpstr>
      <vt:lpstr>Figure 33.10 Environmental Taxes, as a Percent of Total Tax Revenues, Select Countries, 2015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</dc:title>
  <dc:creator>hannahjoy803@gmail.com</dc:creator>
  <cp:lastModifiedBy>GDAE_Student02</cp:lastModifiedBy>
  <cp:revision>148</cp:revision>
  <dcterms:created xsi:type="dcterms:W3CDTF">2018-10-26T03:08:06Z</dcterms:created>
  <dcterms:modified xsi:type="dcterms:W3CDTF">2019-07-24T19:03:16Z</dcterms:modified>
</cp:coreProperties>
</file>