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1" r:id="rId2"/>
    <p:sldId id="275" r:id="rId3"/>
    <p:sldId id="258" r:id="rId4"/>
    <p:sldId id="273" r:id="rId5"/>
    <p:sldId id="289" r:id="rId6"/>
    <p:sldId id="267" r:id="rId7"/>
    <p:sldId id="288" r:id="rId8"/>
    <p:sldId id="261" r:id="rId9"/>
    <p:sldId id="276" r:id="rId10"/>
    <p:sldId id="278" r:id="rId11"/>
    <p:sldId id="279" r:id="rId12"/>
    <p:sldId id="290" r:id="rId13"/>
    <p:sldId id="283" r:id="rId14"/>
    <p:sldId id="284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FA1B0-B487-3E47-ADE7-739E9F8AB4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95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FA1B0-B487-3E47-ADE7-739E9F8AB4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59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31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Deficits and Debt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0C6BD-97F0-1847-B691-A3B778691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2876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4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723" y="924119"/>
            <a:ext cx="9462606" cy="5322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31.1 U.S. National Debt as a Percentage of GDP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0FAC42-D5D7-D244-8565-3A2B9F04F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23" y="1076519"/>
            <a:ext cx="9462606" cy="53227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EEB167-CF9B-8F4A-8A14-8EA60FA3E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523" y="1228919"/>
            <a:ext cx="9462606" cy="53227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150472-D96B-FF4F-B797-CD5377C77EEA}"/>
              </a:ext>
            </a:extLst>
          </p:cNvPr>
          <p:cNvSpPr txBox="1"/>
          <p:nvPr/>
        </p:nvSpPr>
        <p:spPr>
          <a:xfrm>
            <a:off x="4552250" y="6246834"/>
            <a:ext cx="5807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St. Louis Federal Reserve Bank.</a:t>
            </a:r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394" y="1138015"/>
            <a:ext cx="8980425" cy="50514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49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31.2 Domestic and Foreign Holdings of U.S. Debt (billions of dollars), 1970-2017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1B9D8A-344E-E24C-95D0-99113E217A0D}"/>
              </a:ext>
            </a:extLst>
          </p:cNvPr>
          <p:cNvSpPr txBox="1"/>
          <p:nvPr/>
        </p:nvSpPr>
        <p:spPr>
          <a:xfrm>
            <a:off x="4277219" y="6273225"/>
            <a:ext cx="574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St. Louis Federal Reserve Bank.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144" y="1178372"/>
            <a:ext cx="9057518" cy="50948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1319748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31.3 Total U.S. Indebtedness as a Percentage of GDP, 1965-2016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5C5B40-BEEB-1D4F-BCC1-716CCC3B471D}"/>
              </a:ext>
            </a:extLst>
          </p:cNvPr>
          <p:cNvSpPr txBox="1"/>
          <p:nvPr/>
        </p:nvSpPr>
        <p:spPr>
          <a:xfrm>
            <a:off x="3178097" y="6273225"/>
            <a:ext cx="7348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Federal Reserve Bank of St. Louis, FRED Economic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31.1 Debt Taxonomy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943" y="961697"/>
            <a:ext cx="5354114" cy="589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28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54" y="715187"/>
            <a:ext cx="9909852" cy="55742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31.4 Interest Payments as Percentage of Total Federal Outlays, 1940-2017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A2389-0FEF-C449-9B89-7DC3F8F1821E}"/>
              </a:ext>
            </a:extLst>
          </p:cNvPr>
          <p:cNvSpPr txBox="1"/>
          <p:nvPr/>
        </p:nvSpPr>
        <p:spPr>
          <a:xfrm>
            <a:off x="4226829" y="6273225"/>
            <a:ext cx="7593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St. Louis Federal Reserve Bank.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46" y="662781"/>
            <a:ext cx="10215730" cy="57463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31.5 The Interest Rate on 10-Year Treasury Bonds, 1954-2017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2AF993-E825-EF48-8954-75AC956D288E}"/>
              </a:ext>
            </a:extLst>
          </p:cNvPr>
          <p:cNvSpPr txBox="1"/>
          <p:nvPr/>
        </p:nvSpPr>
        <p:spPr>
          <a:xfrm>
            <a:off x="4616605" y="6223000"/>
            <a:ext cx="6980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St. Louis Federal Reserve Bank.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0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97" y="1030482"/>
            <a:ext cx="9309339" cy="5236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31.6 Ownership of Gross Federal Debt, 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A6B11-82DB-9643-8A4C-495367369042}"/>
              </a:ext>
            </a:extLst>
          </p:cNvPr>
          <p:cNvSpPr txBox="1"/>
          <p:nvPr/>
        </p:nvSpPr>
        <p:spPr>
          <a:xfrm>
            <a:off x="758283" y="6266985"/>
            <a:ext cx="110285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Treasury Department, 2016, Tables OFS-1; Distribution of Federal Securities by Class of Investors and Type of Issues, Table OFS-2; Estimated Ownership of US Treasury Securities and Table.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16" y="829173"/>
            <a:ext cx="9195102" cy="51722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31.7 Foreign Holders of Gross Federal Debt, 2018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17B0B2-2637-4F4B-BDBB-D347B4424428}"/>
              </a:ext>
            </a:extLst>
          </p:cNvPr>
          <p:cNvSpPr txBox="1"/>
          <p:nvPr/>
        </p:nvSpPr>
        <p:spPr>
          <a:xfrm>
            <a:off x="3311912" y="6179838"/>
            <a:ext cx="7961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Treasury Department, 2018, Major Foreign Holders of Treasury Securities.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34" y="818898"/>
            <a:ext cx="9385791" cy="52795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37" y="156117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31.8 Debt-GDP Ratios, an International Comparison, 2000-2016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C3A19E-BDB5-5644-A734-9D8DD0314979}"/>
              </a:ext>
            </a:extLst>
          </p:cNvPr>
          <p:cNvSpPr txBox="1"/>
          <p:nvPr/>
        </p:nvSpPr>
        <p:spPr>
          <a:xfrm>
            <a:off x="3021980" y="5974431"/>
            <a:ext cx="81849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OECD, General Government Debt, </a:t>
            </a:r>
            <a:r>
              <a:rPr lang="en-US" sz="1400" dirty="0" err="1"/>
              <a:t>www.oecd.org</a:t>
            </a:r>
            <a:endParaRPr lang="en-US" sz="1400" dirty="0"/>
          </a:p>
          <a:p>
            <a:r>
              <a:rPr lang="en-US" sz="1400" dirty="0"/>
              <a:t>Note: U.S. debt figures include Federal, state, and local debt.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35" y="776365"/>
            <a:ext cx="10811796" cy="6081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466" y="113583"/>
            <a:ext cx="1141653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31.9 United States Twin Deficits as Percentage of GDP, 1960-2016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BDE205-A387-AF46-ADC7-CA9AC4974506}"/>
              </a:ext>
            </a:extLst>
          </p:cNvPr>
          <p:cNvSpPr txBox="1"/>
          <p:nvPr/>
        </p:nvSpPr>
        <p:spPr>
          <a:xfrm>
            <a:off x="4650058" y="6188927"/>
            <a:ext cx="8274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CBO and U.S. Census Bureau.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Table 31.2 EU Deficits and Debt Levels in 2016 (percentage of GDP)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95" y="1690688"/>
            <a:ext cx="8851126" cy="430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52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67" y="805830"/>
            <a:ext cx="10524266" cy="591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546" y="143049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31.10 Projected Annual Deficit as a Percentage of GDP, 2018-2028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E3862-DC1D-E44C-BA76-4AD1F773C4A2}"/>
              </a:ext>
            </a:extLst>
          </p:cNvPr>
          <p:cNvSpPr txBox="1"/>
          <p:nvPr/>
        </p:nvSpPr>
        <p:spPr>
          <a:xfrm>
            <a:off x="3111190" y="6237366"/>
            <a:ext cx="8753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Congressional Budget Office, The Budget and Economic Outlook: 2018 to 2028.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64" y="925267"/>
            <a:ext cx="10219120" cy="57482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543" y="262485"/>
            <a:ext cx="1111376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31.11 Projection for Federal Debt Held by the Public, 2017-2028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F6DD4-C78C-FA4E-B293-49829FA9B469}"/>
              </a:ext>
            </a:extLst>
          </p:cNvPr>
          <p:cNvSpPr txBox="1"/>
          <p:nvPr/>
        </p:nvSpPr>
        <p:spPr>
          <a:xfrm>
            <a:off x="2531327" y="6273225"/>
            <a:ext cx="8519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Congressional Budget Office, The Budget and Economic Outlook: 2018 to 2028.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33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62" y="1140211"/>
            <a:ext cx="9125360" cy="5133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1103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31.12 Non-Defense Discretionary Spending as Percent of GDP, 1962-2017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A5DE7A-9E2C-E14F-9D3A-1AD2EB893E7B}"/>
              </a:ext>
            </a:extLst>
          </p:cNvPr>
          <p:cNvSpPr txBox="1"/>
          <p:nvPr/>
        </p:nvSpPr>
        <p:spPr>
          <a:xfrm>
            <a:off x="3401122" y="6273225"/>
            <a:ext cx="9054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Congressional Budget Office; Office of Management and Budget.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399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3150</TotalTime>
  <Words>354</Words>
  <Application>Microsoft Macintosh PowerPoint</Application>
  <PresentationFormat>Widescreen</PresentationFormat>
  <Paragraphs>34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Figure 31.1 U.S. National Debt as a Percentage of GDP</vt:lpstr>
      <vt:lpstr>Figure 31.2 Domestic and Foreign Holdings of U.S. Debt (billions of dollars), 1970-2017</vt:lpstr>
      <vt:lpstr>Figure 31.3 Total U.S. Indebtedness as a Percentage of GDP, 1965-2016</vt:lpstr>
      <vt:lpstr>Table 31.1 Debt Taxonomy</vt:lpstr>
      <vt:lpstr>Figure 31.4 Interest Payments as Percentage of Total Federal Outlays, 1940-2017</vt:lpstr>
      <vt:lpstr>Figure 31.5 The Interest Rate on 10-Year Treasury Bonds, 1954-2017</vt:lpstr>
      <vt:lpstr>Figure 31.6 Ownership of Gross Federal Debt, 2016</vt:lpstr>
      <vt:lpstr>Figure 31.7 Foreign Holders of Gross Federal Debt, 2018</vt:lpstr>
      <vt:lpstr>Figure 31.8 Debt-GDP Ratios, an International Comparison, 2000-2016</vt:lpstr>
      <vt:lpstr>Figure 31.9 United States Twin Deficits as Percentage of GDP, 1960-2016</vt:lpstr>
      <vt:lpstr>Table 31.2 EU Deficits and Debt Levels in 2016 (percentage of GDP)</vt:lpstr>
      <vt:lpstr>Figure 31.10 Projected Annual Deficit as a Percentage of GDP, 2018-2028</vt:lpstr>
      <vt:lpstr>Figure 31.11 Projection for Federal Debt Held by the Public, 2017-2028</vt:lpstr>
      <vt:lpstr>Figure 31.12 Non-Defense Discretionary Spending as Percent of GDP, 1962-2017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</dc:title>
  <dc:creator>hannahjoy803@gmail.com</dc:creator>
  <cp:lastModifiedBy>GDAE_Student02</cp:lastModifiedBy>
  <cp:revision>135</cp:revision>
  <dcterms:created xsi:type="dcterms:W3CDTF">2018-10-26T03:08:06Z</dcterms:created>
  <dcterms:modified xsi:type="dcterms:W3CDTF">2019-07-24T18:55:49Z</dcterms:modified>
</cp:coreProperties>
</file>