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8" r:id="rId2"/>
    <p:sldId id="257" r:id="rId3"/>
    <p:sldId id="272" r:id="rId4"/>
    <p:sldId id="258" r:id="rId5"/>
    <p:sldId id="273" r:id="rId6"/>
    <p:sldId id="260" r:id="rId7"/>
    <p:sldId id="267" r:id="rId8"/>
    <p:sldId id="261" r:id="rId9"/>
    <p:sldId id="274" r:id="rId10"/>
    <p:sldId id="275" r:id="rId11"/>
    <p:sldId id="276" r:id="rId12"/>
    <p:sldId id="278" r:id="rId13"/>
    <p:sldId id="279" r:id="rId14"/>
    <p:sldId id="283" r:id="rId15"/>
    <p:sldId id="284" r:id="rId16"/>
    <p:sldId id="285" r:id="rId17"/>
    <p:sldId id="286" r:id="rId18"/>
    <p:sldId id="287" r:id="rId19"/>
    <p:sldId id="28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81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FA1B0-B487-3E47-ADE7-739E9F8AB4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10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/>
              <a:t>Chapter 28</a:t>
            </a:r>
          </a:p>
          <a:p>
            <a:pPr marL="0" indent="0">
              <a:buNone/>
            </a:pPr>
            <a:endParaRPr lang="en-US" sz="4800" b="1" dirty="0"/>
          </a:p>
          <a:p>
            <a:pPr marL="0" indent="0">
              <a:buNone/>
            </a:pPr>
            <a:r>
              <a:rPr lang="en-US" sz="4800" b="1" dirty="0"/>
              <a:t>Aggregate Supply, Aggregate Demand, and Inflation: Putting It All Together</a:t>
            </a:r>
          </a:p>
          <a:p>
            <a:endParaRPr lang="en-US" sz="4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CAAE2D-2A64-0B47-B1D0-7765E5F4D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528761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69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418" y="179882"/>
            <a:ext cx="8701297" cy="65259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28.1 The Aggregate Demand Curve</a:t>
            </a:r>
          </a:p>
        </p:txBody>
      </p:sp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069" y="48622"/>
            <a:ext cx="8932835" cy="66996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2107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28.2 The Effect of Expansionary Fiscal Policy or Increase Confidence on the AD Curve</a:t>
            </a:r>
          </a:p>
        </p:txBody>
      </p:sp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244" y="34766"/>
            <a:ext cx="9097645" cy="6823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28.3 The Aggregate Supply Curve</a:t>
            </a:r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452" y="119922"/>
            <a:ext cx="10750121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28.4 The Effect of an Increase in Inflationary Expectations on the Aggregate Supply Curve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454" y="1445485"/>
            <a:ext cx="5896116" cy="527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831" y="61165"/>
            <a:ext cx="8980892" cy="67356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2604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28.5 A Beneficial Supply Shock: Expansion of Output Capacity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425" y="0"/>
            <a:ext cx="9004093" cy="6753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95" y="0"/>
            <a:ext cx="11652354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28.6 Aggregate Demand and Supply Equilibrium in Recession</a:t>
            </a:r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217" y="186885"/>
            <a:ext cx="8827697" cy="66207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834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28.7 Expansionary Fiscal Policy in Response to a Recession </a:t>
            </a:r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067" y="0"/>
            <a:ext cx="9143999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28.8 A Greater Expansion of Aggregate Demand</a:t>
            </a:r>
          </a:p>
        </p:txBody>
      </p:sp>
    </p:spTree>
    <p:extLst>
      <p:ext uri="{BB962C8B-B14F-4D97-AF65-F5344CB8AC3E}">
        <p14:creationId xmlns:p14="http://schemas.microsoft.com/office/powerpoint/2010/main" val="615702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139" y="484164"/>
            <a:ext cx="8498448" cy="63738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28.9 Excessively High Aggregate Demand Causes Inflation</a:t>
            </a:r>
          </a:p>
        </p:txBody>
      </p:sp>
    </p:spTree>
    <p:extLst>
      <p:ext uri="{BB962C8B-B14F-4D97-AF65-F5344CB8AC3E}">
        <p14:creationId xmlns:p14="http://schemas.microsoft.com/office/powerpoint/2010/main" val="1930985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045" y="545533"/>
            <a:ext cx="8284044" cy="62130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7595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28.10 The Phillips Curve in the 1960s</a:t>
            </a:r>
          </a:p>
        </p:txBody>
      </p:sp>
    </p:spTree>
    <p:extLst>
      <p:ext uri="{BB962C8B-B14F-4D97-AF65-F5344CB8AC3E}">
        <p14:creationId xmlns:p14="http://schemas.microsoft.com/office/powerpoint/2010/main" val="1302240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425" y="233569"/>
            <a:ext cx="8521149" cy="63908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418" y="233569"/>
            <a:ext cx="1133973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28.11 Rising Inflationary Expectations and Contractionary Fiscal Policy</a:t>
            </a:r>
          </a:p>
        </p:txBody>
      </p:sp>
    </p:spTree>
    <p:extLst>
      <p:ext uri="{BB962C8B-B14F-4D97-AF65-F5344CB8AC3E}">
        <p14:creationId xmlns:p14="http://schemas.microsoft.com/office/powerpoint/2010/main" val="1599221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743" y="164236"/>
            <a:ext cx="8925019" cy="66937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223" y="428176"/>
            <a:ext cx="10840061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28.12 The Effect of the Oil Price Shock of the 1970s</a:t>
            </a:r>
          </a:p>
        </p:txBody>
      </p:sp>
    </p:spTree>
    <p:extLst>
      <p:ext uri="{BB962C8B-B14F-4D97-AF65-F5344CB8AC3E}">
        <p14:creationId xmlns:p14="http://schemas.microsoft.com/office/powerpoint/2010/main" val="216307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101" y="63052"/>
            <a:ext cx="9059931" cy="67949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2505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28.13 The Effects of the Fed’s “Tight Money” Policy in the 1980s</a:t>
            </a:r>
          </a:p>
        </p:txBody>
      </p:sp>
    </p:spTree>
    <p:extLst>
      <p:ext uri="{BB962C8B-B14F-4D97-AF65-F5344CB8AC3E}">
        <p14:creationId xmlns:p14="http://schemas.microsoft.com/office/powerpoint/2010/main" val="1077602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488" y="626203"/>
            <a:ext cx="8309062" cy="62317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28.14 Unemployment Trends 1960-2017 (Percentage of Labor Force)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0F7AA8-7CEC-AA4E-A860-AF705E740DE9}"/>
              </a:ext>
            </a:extLst>
          </p:cNvPr>
          <p:cNvSpPr txBox="1"/>
          <p:nvPr/>
        </p:nvSpPr>
        <p:spPr>
          <a:xfrm>
            <a:off x="3595466" y="6423103"/>
            <a:ext cx="7571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Bureau of Labor Statistics, Current Population Survey, 2018.</a:t>
            </a:r>
          </a:p>
        </p:txBody>
      </p:sp>
    </p:spTree>
    <p:extLst>
      <p:ext uri="{BB962C8B-B14F-4D97-AF65-F5344CB8AC3E}">
        <p14:creationId xmlns:p14="http://schemas.microsoft.com/office/powerpoint/2010/main" val="1538933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942" y="1107341"/>
            <a:ext cx="7014119" cy="52605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28.15 Inflation Trends 1960-2017 </a:t>
            </a:r>
            <a:br>
              <a:rPr lang="en-US" sz="3600" dirty="0"/>
            </a:br>
            <a:r>
              <a:rPr lang="en-US" sz="3600" dirty="0"/>
              <a:t>(Annual Percentage Inflation)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F99940-CD6F-1F49-8422-459260EDA95A}"/>
              </a:ext>
            </a:extLst>
          </p:cNvPr>
          <p:cNvSpPr txBox="1"/>
          <p:nvPr/>
        </p:nvSpPr>
        <p:spPr>
          <a:xfrm>
            <a:off x="2988526" y="6367931"/>
            <a:ext cx="680224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Bureau of Labor Statistics, Consumer Price Index (CPI-U), 2018.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399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385" y="256478"/>
            <a:ext cx="8589364" cy="6442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15949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28.16 The Effects of Technological Innovation and Increased Efficiency</a:t>
            </a:r>
          </a:p>
        </p:txBody>
      </p:sp>
    </p:spTree>
    <p:extLst>
      <p:ext uri="{BB962C8B-B14F-4D97-AF65-F5344CB8AC3E}">
        <p14:creationId xmlns:p14="http://schemas.microsoft.com/office/powerpoint/2010/main" val="139418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994" y="28106"/>
            <a:ext cx="9069050" cy="68017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84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28.17 The Classical View of AS/AD</a:t>
            </a:r>
          </a:p>
        </p:txBody>
      </p:sp>
    </p:spTree>
    <p:extLst>
      <p:ext uri="{BB962C8B-B14F-4D97-AF65-F5344CB8AC3E}">
        <p14:creationId xmlns:p14="http://schemas.microsoft.com/office/powerpoint/2010/main" val="300894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098" y="190629"/>
            <a:ext cx="8889829" cy="66673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186" y="310134"/>
            <a:ext cx="11243655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28.18 A New Classical View of Economic Fluctuations</a:t>
            </a:r>
          </a:p>
        </p:txBody>
      </p:sp>
    </p:spTree>
    <p:extLst>
      <p:ext uri="{BB962C8B-B14F-4D97-AF65-F5344CB8AC3E}">
        <p14:creationId xmlns:p14="http://schemas.microsoft.com/office/powerpoint/2010/main" val="180235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1968</TotalTime>
  <Words>220</Words>
  <Application>Microsoft Macintosh PowerPoint</Application>
  <PresentationFormat>Widescreen</PresentationFormat>
  <Paragraphs>26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Figure 28.1 The Aggregate Demand Curve</vt:lpstr>
      <vt:lpstr>Figure 28.2 The Effect of Expansionary Fiscal Policy or Increase Confidence on the AD Curve</vt:lpstr>
      <vt:lpstr>Figure 28.3 The Aggregate Supply Curve</vt:lpstr>
      <vt:lpstr>Figure 28.4 The Effect of an Increase in Inflationary Expectations on the Aggregate Supply Curve</vt:lpstr>
      <vt:lpstr>Figure 28.5 A Beneficial Supply Shock: Expansion of Output Capacity</vt:lpstr>
      <vt:lpstr>Figure 28.6 Aggregate Demand and Supply Equilibrium in Recession</vt:lpstr>
      <vt:lpstr>Figure 28.7 Expansionary Fiscal Policy in Response to a Recession </vt:lpstr>
      <vt:lpstr>Figure 28.8 A Greater Expansion of Aggregate Demand</vt:lpstr>
      <vt:lpstr>Figure 28.9 Excessively High Aggregate Demand Causes Inflation</vt:lpstr>
      <vt:lpstr>Figure 28.10 The Phillips Curve in the 1960s</vt:lpstr>
      <vt:lpstr>Figure 28.11 Rising Inflationary Expectations and Contractionary Fiscal Policy</vt:lpstr>
      <vt:lpstr>Figure 28.12 The Effect of the Oil Price Shock of the 1970s</vt:lpstr>
      <vt:lpstr>Figure 28.13 The Effects of the Fed’s “Tight Money” Policy in the 1980s</vt:lpstr>
      <vt:lpstr>Figure 28.14 Unemployment Trends 1960-2017 (Percentage of Labor Force)</vt:lpstr>
      <vt:lpstr>Figure 28.15 Inflation Trends 1960-2017  (Annual Percentage Inflation)</vt:lpstr>
      <vt:lpstr>Figure 28.16 The Effects of Technological Innovation and Increased Efficiency</vt:lpstr>
      <vt:lpstr>Figure 28.17 The Classical View of AS/AD</vt:lpstr>
      <vt:lpstr>Figure 28.18 A New Classical View of Economic Fluctuations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96</cp:revision>
  <dcterms:created xsi:type="dcterms:W3CDTF">2018-10-26T03:08:06Z</dcterms:created>
  <dcterms:modified xsi:type="dcterms:W3CDTF">2019-07-24T18:37:51Z</dcterms:modified>
</cp:coreProperties>
</file>