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8" r:id="rId2"/>
    <p:sldId id="257" r:id="rId3"/>
    <p:sldId id="275" r:id="rId4"/>
    <p:sldId id="276" r:id="rId5"/>
    <p:sldId id="272" r:id="rId6"/>
    <p:sldId id="258" r:id="rId7"/>
    <p:sldId id="259" r:id="rId8"/>
    <p:sldId id="273" r:id="rId9"/>
    <p:sldId id="260" r:id="rId10"/>
    <p:sldId id="267" r:id="rId11"/>
    <p:sldId id="274" r:id="rId12"/>
    <p:sldId id="277" r:id="rId13"/>
    <p:sldId id="278" r:id="rId14"/>
    <p:sldId id="279" r:id="rId15"/>
    <p:sldId id="261" r:id="rId16"/>
    <p:sldId id="280" r:id="rId17"/>
    <p:sldId id="283" r:id="rId18"/>
    <p:sldId id="281" r:id="rId19"/>
    <p:sldId id="282" r:id="rId20"/>
    <p:sldId id="284" r:id="rId21"/>
    <p:sldId id="285" r:id="rId22"/>
    <p:sldId id="289" r:id="rId23"/>
    <p:sldId id="286" r:id="rId24"/>
    <p:sldId id="2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2986" y="735497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/>
              <a:t>Chapter 24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Aggregate Demand and Economic Fluctuations</a:t>
            </a:r>
          </a:p>
          <a:p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A025CC-6E41-5749-B6DE-21C0B5D72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77678" cy="687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8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23" y="329785"/>
            <a:ext cx="8704288" cy="6528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24.1 U.S. Real GDP and Recessions, 1985-2017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A82DA7-E628-B347-AB0C-1D242BCAA8C1}"/>
              </a:ext>
            </a:extLst>
          </p:cNvPr>
          <p:cNvSpPr txBox="1"/>
          <p:nvPr/>
        </p:nvSpPr>
        <p:spPr>
          <a:xfrm>
            <a:off x="4215161" y="6356196"/>
            <a:ext cx="7861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BEA quarterly data 1985–2017, and NBER.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05" y="310865"/>
            <a:ext cx="8506489" cy="63798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637" y="0"/>
            <a:ext cx="11079538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24.2 U.S. Unemployment Rate and Recessions, 1985-2017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67CC1A-DCFA-5F44-B376-EE9C8DD165C0}"/>
              </a:ext>
            </a:extLst>
          </p:cNvPr>
          <p:cNvSpPr txBox="1"/>
          <p:nvPr/>
        </p:nvSpPr>
        <p:spPr>
          <a:xfrm>
            <a:off x="4226312" y="6273225"/>
            <a:ext cx="8552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BLS monthly data 1985–2017, and NBER.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27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201" y="117912"/>
            <a:ext cx="8704288" cy="6528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24.3 U.S. Inflation Rate and Recessions, 1985-2017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AD369F-404C-A24D-AF2D-3F3BF05C916C}"/>
              </a:ext>
            </a:extLst>
          </p:cNvPr>
          <p:cNvSpPr txBox="1"/>
          <p:nvPr/>
        </p:nvSpPr>
        <p:spPr>
          <a:xfrm>
            <a:off x="1376374" y="6296512"/>
            <a:ext cx="9991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“Economic Report of the President” 1985–2017; rate is calculated as a three-month moving average of the CPI; NBER.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33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24.4 A Stylized Business Cycle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46" y="971819"/>
            <a:ext cx="7848242" cy="58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385" y="930896"/>
            <a:ext cx="7172673" cy="57888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822" y="0"/>
            <a:ext cx="11271952" cy="1325563"/>
          </a:xfrm>
        </p:spPr>
        <p:txBody>
          <a:bodyPr>
            <a:normAutofit/>
          </a:bodyPr>
          <a:lstStyle/>
          <a:p>
            <a:pPr algn="ctr"/>
            <a:r>
              <a:rPr lang="en-US" sz="3000" dirty="0"/>
              <a:t>Table 24.1 The Early Years of the Great Depression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34" y="479650"/>
            <a:ext cx="8504466" cy="6378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1057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24.5 The Output-Income-Spending Flow of an Economy in Equilibrium</a:t>
            </a:r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267" y="721801"/>
            <a:ext cx="8181598" cy="6136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87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24.6 The Output-Input-Spending Flow with Leakages and Injections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41" y="502610"/>
            <a:ext cx="8473852" cy="63553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24.7 The Classical Model of the Market for Loanable Funds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174" y="118112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24.8 Adjustment to a Reduction in Intended Investment in the Classical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005" y="1208315"/>
            <a:ext cx="7404933" cy="553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173" y="253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24.9 Macroeconomic Equilibrium at Full Employment in the Classical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87" y="1325816"/>
            <a:ext cx="7686825" cy="553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48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24.2 The Consumption Schedule (and Saving)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573" y="839815"/>
            <a:ext cx="6405797" cy="60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53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57" y="356363"/>
            <a:ext cx="8668849" cy="6501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24.10 The Keynesian Consumption Function</a:t>
            </a:r>
          </a:p>
        </p:txBody>
      </p:sp>
    </p:spTree>
    <p:extLst>
      <p:ext uri="{BB962C8B-B14F-4D97-AF65-F5344CB8AC3E}">
        <p14:creationId xmlns:p14="http://schemas.microsoft.com/office/powerpoint/2010/main" val="1358030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24.11 The Keynesian Investment Function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236" y="888999"/>
            <a:ext cx="8148471" cy="582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3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0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24.3 Deriving Aggregate Expenditure from the Consumption Function and Investment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117" y="1208315"/>
            <a:ext cx="80899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386" y="172387"/>
            <a:ext cx="8684301" cy="65132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24.12 Aggregate Expenditure</a:t>
            </a:r>
          </a:p>
        </p:txBody>
      </p:sp>
    </p:spTree>
    <p:extLst>
      <p:ext uri="{BB962C8B-B14F-4D97-AF65-F5344CB8AC3E}">
        <p14:creationId xmlns:p14="http://schemas.microsoft.com/office/powerpoint/2010/main" val="1857041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08" y="150585"/>
            <a:ext cx="11454659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24.4 Aggregate Expenditure with Higher Intended Investment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67" y="1208315"/>
            <a:ext cx="91440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59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335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58" y="0"/>
            <a:ext cx="11862215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24.13 Aggregate Expenditure with Higher Intended Investment</a:t>
            </a:r>
          </a:p>
        </p:txBody>
      </p:sp>
    </p:spTree>
    <p:extLst>
      <p:ext uri="{BB962C8B-B14F-4D97-AF65-F5344CB8AC3E}">
        <p14:creationId xmlns:p14="http://schemas.microsoft.com/office/powerpoint/2010/main" val="1908245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24.5 The Possibility of Excess Inventory Accumulation or Depletion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67" y="1052602"/>
            <a:ext cx="7924800" cy="562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34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330" y="381398"/>
            <a:ext cx="8635469" cy="6476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582" y="381398"/>
            <a:ext cx="1118483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24.14 Unintended Investment in the Keynesian Model</a:t>
            </a:r>
          </a:p>
        </p:txBody>
      </p:sp>
    </p:spTree>
    <p:extLst>
      <p:ext uri="{BB962C8B-B14F-4D97-AF65-F5344CB8AC3E}">
        <p14:creationId xmlns:p14="http://schemas.microsoft.com/office/powerpoint/2010/main" val="643178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91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24.15 Full Employment Equilibrium with High Intended Investment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17A90-038F-3443-B91D-B0D04F8BA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578" y="1277775"/>
            <a:ext cx="8047748" cy="540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93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5959C6-F2C9-654D-BBD6-F54E9DE2F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288" y="1027906"/>
            <a:ext cx="8196454" cy="575167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47D7E15-E0A8-EF41-A1CA-71D4C7F20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30" y="2507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24.16 A Keynesian Unemployment Equilibrium</a:t>
            </a:r>
          </a:p>
        </p:txBody>
      </p:sp>
    </p:spTree>
    <p:extLst>
      <p:ext uri="{BB962C8B-B14F-4D97-AF65-F5344CB8AC3E}">
        <p14:creationId xmlns:p14="http://schemas.microsoft.com/office/powerpoint/2010/main" val="603862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00" y="-12040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24.17 Movement to an Unemployment Equilibrium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30" y="1202163"/>
            <a:ext cx="7367874" cy="565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58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24.6 The Multiplier at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376" y="854439"/>
            <a:ext cx="5599381" cy="600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11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</TotalTime>
  <Words>259</Words>
  <Application>Microsoft Macintosh PowerPoint</Application>
  <PresentationFormat>Widescreen</PresentationFormat>
  <Paragraphs>30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Figure 24.1 U.S. Real GDP and Recessions, 1985-2017</vt:lpstr>
      <vt:lpstr>Figure 24.2 U.S. Unemployment Rate and Recessions, 1985-2017</vt:lpstr>
      <vt:lpstr>Figure 24.3 U.S. Inflation Rate and Recessions, 1985-2017</vt:lpstr>
      <vt:lpstr>Figure 24.4 A Stylized Business Cycle</vt:lpstr>
      <vt:lpstr>Table 24.1 The Early Years of the Great Depression in the United States</vt:lpstr>
      <vt:lpstr>Figure 24.5 The Output-Income-Spending Flow of an Economy in Equilibrium</vt:lpstr>
      <vt:lpstr>Figure 24.6 The Output-Input-Spending Flow with Leakages and Injections</vt:lpstr>
      <vt:lpstr>Figure 24.7 The Classical Model of the Market for Loanable Funds</vt:lpstr>
      <vt:lpstr>Figure 24.8 Adjustment to a Reduction in Intended Investment in the Classical Model</vt:lpstr>
      <vt:lpstr>Figure 24.9 Macroeconomic Equilibrium at Full Employment in the Classical Model</vt:lpstr>
      <vt:lpstr>Table 24.2 The Consumption Schedule (and Saving)</vt:lpstr>
      <vt:lpstr>Figure 24.10 The Keynesian Consumption Function</vt:lpstr>
      <vt:lpstr>Figure 24.11 The Keynesian Investment Function</vt:lpstr>
      <vt:lpstr>Table 24.3 Deriving Aggregate Expenditure from the Consumption Function and Investment</vt:lpstr>
      <vt:lpstr>Figure 24.12 Aggregate Expenditure</vt:lpstr>
      <vt:lpstr>Table 24.4 Aggregate Expenditure with Higher Intended Investment</vt:lpstr>
      <vt:lpstr>Figure 24.13 Aggregate Expenditure with Higher Intended Investment</vt:lpstr>
      <vt:lpstr>Table 24.5 The Possibility of Excess Inventory Accumulation or Depletion</vt:lpstr>
      <vt:lpstr>Figure 24.14 Unintended Investment in the Keynesian Model</vt:lpstr>
      <vt:lpstr>Figure 24.15 Full Employment Equilibrium with High Intended Investment</vt:lpstr>
      <vt:lpstr>Figure 24.16 A Keynesian Unemployment Equilibrium</vt:lpstr>
      <vt:lpstr>Figure 24.17 Movement to an Unemployment Equilibrium</vt:lpstr>
      <vt:lpstr>Table 24.6 The Multiplier at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98</cp:revision>
  <dcterms:created xsi:type="dcterms:W3CDTF">2018-10-26T03:08:06Z</dcterms:created>
  <dcterms:modified xsi:type="dcterms:W3CDTF">2019-07-24T18:22:50Z</dcterms:modified>
</cp:coreProperties>
</file>