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2"/>
    <p:sldId id="257" r:id="rId3"/>
    <p:sldId id="274" r:id="rId4"/>
    <p:sldId id="272" r:id="rId5"/>
    <p:sldId id="258" r:id="rId6"/>
    <p:sldId id="259" r:id="rId7"/>
    <p:sldId id="273" r:id="rId8"/>
    <p:sldId id="260" r:id="rId9"/>
    <p:sldId id="267" r:id="rId10"/>
    <p:sldId id="261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81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E7095-0C85-0F4D-8C63-509EC6A0DCAA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4350-87A5-0244-B49F-BF12948D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0BAD8-D3FE-D844-BE39-C5827F1F7935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A1B0-B487-3E47-ADE7-739E9F8A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0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2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E2BEC-DD0D-E74B-91C7-40786882827C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57AD-2CD7-DB4F-A34F-47614FC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961" y="1"/>
            <a:ext cx="6148039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b="1" dirty="0"/>
              <a:t>Chapter 22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The Structure of the United States Economy</a:t>
            </a:r>
          </a:p>
          <a:p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9A210-DDB1-4843-A082-27CA5C98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277678" cy="68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70" y="782702"/>
            <a:ext cx="8017239" cy="601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02" y="0"/>
            <a:ext cx="10974973" cy="1325563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Figure 22.6 Total U.S. Manufacturing Employment and Manufacturing Employment as a Percentage of Total Employment, 1950-2016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08BDC-4C88-6C48-A610-90CA0F38E19B}"/>
              </a:ext>
            </a:extLst>
          </p:cNvPr>
          <p:cNvSpPr txBox="1"/>
          <p:nvPr/>
        </p:nvSpPr>
        <p:spPr>
          <a:xfrm>
            <a:off x="3686175" y="6273225"/>
            <a:ext cx="867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Various editions of the Statistical Abstract of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36" y="545533"/>
            <a:ext cx="8065062" cy="6048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Figure 22.7 Classification of Private GDP in the United States,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1678-233F-924E-AC4C-1D334A5D3587}"/>
              </a:ext>
            </a:extLst>
          </p:cNvPr>
          <p:cNvSpPr txBox="1"/>
          <p:nvPr/>
        </p:nvSpPr>
        <p:spPr>
          <a:xfrm>
            <a:off x="2077536" y="6115050"/>
            <a:ext cx="8880977" cy="74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5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00" y="686000"/>
            <a:ext cx="8229334" cy="61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Figure 22.8 Four-Firm Concentration Ratios in Retail Industries, 1992-2007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FBAE0-86E3-254C-9CFA-9B224AC4BA73}"/>
              </a:ext>
            </a:extLst>
          </p:cNvPr>
          <p:cNvSpPr/>
          <p:nvPr/>
        </p:nvSpPr>
        <p:spPr>
          <a:xfrm>
            <a:off x="3062067" y="643482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Source: Economic Census publications, United States Census Bureau.</a:t>
            </a:r>
            <a:endParaRPr lang="en-US" sz="1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5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00" y="686000"/>
            <a:ext cx="8229333" cy="61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Figure 22.9 </a:t>
            </a:r>
            <a:r>
              <a:rPr lang="en-US" sz="3600" dirty="0"/>
              <a:t>Health Care Expenditures in the United States as a Percentage of GDP, 1960-2015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A82B-D1BE-6B47-9C77-1AAFCA840819}"/>
              </a:ext>
            </a:extLst>
          </p:cNvPr>
          <p:cNvSpPr txBox="1"/>
          <p:nvPr/>
        </p:nvSpPr>
        <p:spPr>
          <a:xfrm>
            <a:off x="3686176" y="6386512"/>
            <a:ext cx="824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Various editions of the Statistical Abstract of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Table 22.1A Value Added and Employment by Output Sector in the United States,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67" y="1208315"/>
            <a:ext cx="6654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Table 22.1B Value Added and Employment by Output Sector in the United States,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69" y="1032037"/>
            <a:ext cx="5036196" cy="58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Figure 22.1 Relative Shares of United States Economic Production, by Output Sector, 1800-2016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6" b="9879"/>
          <a:stretch/>
        </p:blipFill>
        <p:spPr>
          <a:xfrm>
            <a:off x="2139144" y="985838"/>
            <a:ext cx="7713246" cy="4843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1CE2FD-BEB0-B646-A3E7-72E4A897C7A7}"/>
              </a:ext>
            </a:extLst>
          </p:cNvPr>
          <p:cNvSpPr txBox="1"/>
          <p:nvPr/>
        </p:nvSpPr>
        <p:spPr>
          <a:xfrm>
            <a:off x="371144" y="5829300"/>
            <a:ext cx="114778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Historical Statistics of the United States, 1789–1945, U.S. Census Bureau, 1949 (1800–1938); Historical Statistics of the United States, Bicentennial Edition, Colonial Times to 1970, U.S. Census Bureau, 1975 (1947–1968); various annual editions of the Statistical Abstract of the United States, U.S. Census Bureau (1969–2016).</a:t>
            </a:r>
          </a:p>
          <a:p>
            <a:r>
              <a:rPr lang="en-US" sz="1400" dirty="0"/>
              <a:t>Note: This graph shows relative, not absolute, magnitudes.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6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79" y="992271"/>
            <a:ext cx="4713976" cy="5714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29" y="-171450"/>
            <a:ext cx="1180147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Table 22.2 Division of GDP by Output Sector, Selected Countries, 2015</a:t>
            </a:r>
          </a:p>
        </p:txBody>
      </p:sp>
    </p:spTree>
    <p:extLst>
      <p:ext uri="{BB962C8B-B14F-4D97-AF65-F5344CB8AC3E}">
        <p14:creationId xmlns:p14="http://schemas.microsoft.com/office/powerpoint/2010/main" val="154934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Figure 22.2 The Allocation of a Dollar Spent on Food in the United States, 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9496F-C839-CA47-8A85-C9D5898EF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" t="3401" r="1445" b="2640"/>
          <a:stretch/>
        </p:blipFill>
        <p:spPr>
          <a:xfrm>
            <a:off x="2231010" y="1022577"/>
            <a:ext cx="7758113" cy="5121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9D783-0EBF-8C40-8009-FD6F021D05C8}"/>
              </a:ext>
            </a:extLst>
          </p:cNvPr>
          <p:cNvSpPr txBox="1"/>
          <p:nvPr/>
        </p:nvSpPr>
        <p:spPr>
          <a:xfrm>
            <a:off x="2702498" y="6143626"/>
            <a:ext cx="8470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U.S. Department of Agriculture (USDA), Food Dollar Series, 2015.</a:t>
            </a:r>
          </a:p>
          <a:p>
            <a:r>
              <a:rPr lang="en-US" sz="1400" dirty="0"/>
              <a:t>Note: “Other” includes two industry groups, Agribusiness plus Legal and Accounting.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11" y="809469"/>
            <a:ext cx="8064709" cy="6048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Figure 22.3 Average Annual Growth Rate in Gross Global Agriculture Output (1960s-2000s)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FAA4-8B4E-B349-A472-C1CB3CF33A5E}"/>
              </a:ext>
            </a:extLst>
          </p:cNvPr>
          <p:cNvSpPr txBox="1"/>
          <p:nvPr/>
        </p:nvSpPr>
        <p:spPr>
          <a:xfrm>
            <a:off x="8115301" y="6415088"/>
            <a:ext cx="360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Fuglie</a:t>
            </a:r>
            <a:r>
              <a:rPr lang="en-US" sz="1400" dirty="0"/>
              <a:t> and Wang,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07" y="378249"/>
            <a:ext cx="8135337" cy="6101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-1172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Figure 22.4 Energy Consumption in the United States, by Energy Source,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1D164-2DF0-AE44-9397-E18242CC99B7}"/>
              </a:ext>
            </a:extLst>
          </p:cNvPr>
          <p:cNvSpPr txBox="1"/>
          <p:nvPr/>
        </p:nvSpPr>
        <p:spPr>
          <a:xfrm>
            <a:off x="2600326" y="6277703"/>
            <a:ext cx="928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Monthly Energy Review, United States Energy Information Administration, 2016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50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66" y="917914"/>
            <a:ext cx="7036411" cy="5277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646" y="-117248"/>
            <a:ext cx="11197652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Figure 22.5 Annual Number of Private Housing Starts in the United States, 1965-2015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42919-E617-7F42-8A6C-BE21C375A561}"/>
              </a:ext>
            </a:extLst>
          </p:cNvPr>
          <p:cNvSpPr txBox="1"/>
          <p:nvPr/>
        </p:nvSpPr>
        <p:spPr>
          <a:xfrm>
            <a:off x="2620266" y="6195222"/>
            <a:ext cx="9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Sources: Various editions of the Statistical Abstract of the United States.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2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370</Words>
  <Application>Microsoft Macintosh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PowerPoint Presentation</vt:lpstr>
      <vt:lpstr>Table 22.1A Value Added and Employment by Output Sector in the United States, 2016</vt:lpstr>
      <vt:lpstr>Table 22.1B Value Added and Employment by Output Sector in the United States, 2016</vt:lpstr>
      <vt:lpstr>Figure 22.1 Relative Shares of United States Economic Production, by Output Sector, 1800-2016</vt:lpstr>
      <vt:lpstr>Table 22.2 Division of GDP by Output Sector, Selected Countries, 2015</vt:lpstr>
      <vt:lpstr>Figure 22.2 The Allocation of a Dollar Spent on Food in the United States, 2015</vt:lpstr>
      <vt:lpstr>Figure 22.3 Average Annual Growth Rate in Gross Global Agriculture Output (1960s-2000s)</vt:lpstr>
      <vt:lpstr>Figure 22.4 Energy Consumption in the United States, by Energy Source, 2016</vt:lpstr>
      <vt:lpstr>Figure 22.5 Annual Number of Private Housing Starts in the United States, 1965-2015</vt:lpstr>
      <vt:lpstr>Figure 22.6 Total U.S. Manufacturing Employment and Manufacturing Employment as a Percentage of Total Employment, 1950-2016</vt:lpstr>
      <vt:lpstr>Figure 22.7 Classification of Private GDP in the United States, 2016</vt:lpstr>
      <vt:lpstr>Figure 22.8 Four-Firm Concentration Ratios in Retail Industries, 1992-2007</vt:lpstr>
      <vt:lpstr>Figure 22.9 Health Care Expenditures in the United States as a Percentage of GDP, 1960-2015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1.1 </dc:title>
  <dc:creator>hannahjoy803@gmail.com</dc:creator>
  <cp:lastModifiedBy>GDAE_Student02</cp:lastModifiedBy>
  <cp:revision>75</cp:revision>
  <dcterms:created xsi:type="dcterms:W3CDTF">2018-10-26T03:08:06Z</dcterms:created>
  <dcterms:modified xsi:type="dcterms:W3CDTF">2019-07-24T18:11:56Z</dcterms:modified>
</cp:coreProperties>
</file>