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4" r:id="rId2"/>
    <p:sldId id="257" r:id="rId3"/>
    <p:sldId id="272" r:id="rId4"/>
    <p:sldId id="258" r:id="rId5"/>
    <p:sldId id="259" r:id="rId6"/>
    <p:sldId id="273" r:id="rId7"/>
    <p:sldId id="260" r:id="rId8"/>
    <p:sldId id="267" r:id="rId9"/>
    <p:sldId id="26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81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E7095-0C85-0F4D-8C63-509EC6A0DCAA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BD4350-87A5-0244-B49F-BF12948DC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728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F0BAD8-D3FE-D844-BE39-C5827F1F793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FA1B0-B487-3E47-ADE7-739E9F8AB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65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000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29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54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24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401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15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80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20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706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767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6632575" y="0"/>
            <a:ext cx="5559425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b="1" dirty="0"/>
              <a:t>Chapter 21</a:t>
            </a:r>
          </a:p>
          <a:p>
            <a:pPr marL="0" indent="0">
              <a:buNone/>
            </a:pPr>
            <a:endParaRPr lang="en-US" sz="4800" b="1" dirty="0"/>
          </a:p>
          <a:p>
            <a:pPr marL="0" indent="0">
              <a:buNone/>
            </a:pPr>
            <a:r>
              <a:rPr lang="en-US" sz="4800" b="1" dirty="0"/>
              <a:t>Macroeconomic Measurement: Environmental and Social Dimensions</a:t>
            </a:r>
          </a:p>
          <a:p>
            <a:endParaRPr lang="en-US" sz="4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8E90E8-7A48-904B-8959-2AE9F978D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52876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238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369" y="682324"/>
            <a:ext cx="7828158" cy="58711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1512"/>
            <a:ext cx="12165980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21.1 Average Subjective Well-Being and GDP Per Capita, 2016 PPP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D9FA8D-A445-4148-BAA8-5A52CEBE3876}"/>
              </a:ext>
            </a:extLst>
          </p:cNvPr>
          <p:cNvSpPr txBox="1"/>
          <p:nvPr/>
        </p:nvSpPr>
        <p:spPr>
          <a:xfrm>
            <a:off x="256478" y="6030222"/>
            <a:ext cx="119095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Sources: SWB from World Values Survey online data analysis, 2005–2008 survey wave; GDP from World Development Indicators online database.</a:t>
            </a:r>
          </a:p>
          <a:p>
            <a:r>
              <a:rPr lang="en-US" sz="1400" dirty="0"/>
              <a:t>Note: The trendline is a statistically fitted line showing a “best fit” estimate of the relationship between the two variables on the graph, GDP per capita and SWB.</a:t>
            </a:r>
          </a:p>
        </p:txBody>
      </p:sp>
    </p:spTree>
    <p:extLst>
      <p:ext uri="{BB962C8B-B14F-4D97-AF65-F5344CB8AC3E}">
        <p14:creationId xmlns:p14="http://schemas.microsoft.com/office/powerpoint/2010/main" val="2052516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Table 21.1 Genuine Progress Indicator ($2012 per capita), United States 2014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37" y="1208315"/>
            <a:ext cx="4778860" cy="555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864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951" y="583698"/>
            <a:ext cx="8063135" cy="60473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6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Figure 21.2 GPI vs. GDP Per Capita 1950-2004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DB56E8-5BAD-6B40-AD7E-931D37D9D558}"/>
              </a:ext>
            </a:extLst>
          </p:cNvPr>
          <p:cNvSpPr txBox="1"/>
          <p:nvPr/>
        </p:nvSpPr>
        <p:spPr>
          <a:xfrm>
            <a:off x="5059912" y="6150562"/>
            <a:ext cx="60774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</a:t>
            </a:r>
            <a:r>
              <a:rPr lang="en-US" sz="1400" dirty="0" err="1"/>
              <a:t>Talberth</a:t>
            </a:r>
            <a:r>
              <a:rPr lang="en-US" sz="1400" dirty="0"/>
              <a:t> et al., 2007.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340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690" y="665454"/>
            <a:ext cx="7906754" cy="59300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Figure 21.3 GPI vs. GDP Per Capita 2012-2014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C7C90F-B4D4-9D49-9214-DE1FD25CB856}"/>
              </a:ext>
            </a:extLst>
          </p:cNvPr>
          <p:cNvSpPr txBox="1"/>
          <p:nvPr/>
        </p:nvSpPr>
        <p:spPr>
          <a:xfrm>
            <a:off x="5059912" y="6150562"/>
            <a:ext cx="607741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 Source: </a:t>
            </a:r>
            <a:r>
              <a:rPr lang="en-US" sz="1400" dirty="0" err="1"/>
              <a:t>Talberth</a:t>
            </a:r>
            <a:r>
              <a:rPr lang="en-US" sz="1400" dirty="0"/>
              <a:t> and </a:t>
            </a:r>
            <a:r>
              <a:rPr lang="en-US" sz="1400" dirty="0" err="1"/>
              <a:t>Weisdorf</a:t>
            </a:r>
            <a:r>
              <a:rPr lang="en-US" sz="1400" dirty="0"/>
              <a:t>, 2017</a:t>
            </a:r>
            <a:r>
              <a:rPr lang="en-US" dirty="0"/>
              <a:t>.</a:t>
            </a:r>
          </a:p>
          <a:p>
            <a:endParaRPr lang="en-US" sz="1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689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587" y="1109272"/>
            <a:ext cx="7254958" cy="54412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6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21.4 BLI for Selected Countries, 2015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8D8F94-419F-B24C-B205-5BEBFB9BF1B1}"/>
              </a:ext>
            </a:extLst>
          </p:cNvPr>
          <p:cNvSpPr txBox="1"/>
          <p:nvPr/>
        </p:nvSpPr>
        <p:spPr>
          <a:xfrm>
            <a:off x="5199060" y="6427113"/>
            <a:ext cx="607741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 </a:t>
            </a:r>
            <a:r>
              <a:rPr lang="en-US" sz="1400" dirty="0"/>
              <a:t>Source: OECD, 2015.</a:t>
            </a:r>
          </a:p>
          <a:p>
            <a:endParaRPr lang="en-US" sz="1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499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509" y="1049764"/>
            <a:ext cx="7374982" cy="55312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21.5 Selected Countries as Ranked in the Human Development Index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53B57F-5634-FD41-A20A-E4D05EFBB7D2}"/>
              </a:ext>
            </a:extLst>
          </p:cNvPr>
          <p:cNvSpPr txBox="1"/>
          <p:nvPr/>
        </p:nvSpPr>
        <p:spPr>
          <a:xfrm>
            <a:off x="3906973" y="6550223"/>
            <a:ext cx="60774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 Source: UNDP, Human Development Report, 2016 data.</a:t>
            </a:r>
          </a:p>
        </p:txBody>
      </p:sp>
    </p:spTree>
    <p:extLst>
      <p:ext uri="{BB962C8B-B14F-4D97-AF65-F5344CB8AC3E}">
        <p14:creationId xmlns:p14="http://schemas.microsoft.com/office/powerpoint/2010/main" val="1968503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756" y="770691"/>
            <a:ext cx="7373749" cy="55303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646" y="-117248"/>
            <a:ext cx="11197652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21.6 Paid and Unpaid Work by Gender, Selected Countries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49B113-87E7-F04E-BE81-BD6FE1574FB5}"/>
              </a:ext>
            </a:extLst>
          </p:cNvPr>
          <p:cNvSpPr txBox="1"/>
          <p:nvPr/>
        </p:nvSpPr>
        <p:spPr>
          <a:xfrm>
            <a:off x="4562956" y="6427113"/>
            <a:ext cx="607741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 Source: UN Women, 2015, Annex 3</a:t>
            </a:r>
            <a:r>
              <a:rPr lang="en-US" dirty="0"/>
              <a:t>.</a:t>
            </a:r>
          </a:p>
          <a:p>
            <a:endParaRPr lang="en-US" sz="1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627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Table 21.2 Adjusted Net Saving (ANS) Rates, Selected Countries, Percent of Gross National Income, 2015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1158913"/>
            <a:ext cx="6120461" cy="5699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5478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1916</TotalTime>
  <Words>166</Words>
  <Application>Microsoft Macintosh PowerPoint</Application>
  <PresentationFormat>Widescreen</PresentationFormat>
  <Paragraphs>20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Figure 21.1 Average Subjective Well-Being and GDP Per Capita, 2016 PPP</vt:lpstr>
      <vt:lpstr>Table 21.1 Genuine Progress Indicator ($2012 per capita), United States 2014</vt:lpstr>
      <vt:lpstr>Figure 21.2 GPI vs. GDP Per Capita 1950-2004</vt:lpstr>
      <vt:lpstr>Figure 21.3 GPI vs. GDP Per Capita 2012-2014</vt:lpstr>
      <vt:lpstr>Figure 21.4 BLI for Selected Countries, 2015</vt:lpstr>
      <vt:lpstr>Figure 21.5 Selected Countries as Ranked in the Human Development Index</vt:lpstr>
      <vt:lpstr>Figure 21.6 Paid and Unpaid Work by Gender, Selected Countries</vt:lpstr>
      <vt:lpstr>Table 21.2 Adjusted Net Saving (ANS) Rates, Selected Countries, Percent of Gross National Income, 2015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1.1 </dc:title>
  <dc:creator>hannahjoy803@gmail.com</dc:creator>
  <cp:lastModifiedBy>GDAE_Student02</cp:lastModifiedBy>
  <cp:revision>58</cp:revision>
  <dcterms:created xsi:type="dcterms:W3CDTF">2018-10-26T03:08:06Z</dcterms:created>
  <dcterms:modified xsi:type="dcterms:W3CDTF">2019-07-24T17:11:43Z</dcterms:modified>
</cp:coreProperties>
</file>