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72" r:id="rId2"/>
    <p:sldId id="256" r:id="rId3"/>
    <p:sldId id="257" r:id="rId4"/>
    <p:sldId id="258" r:id="rId5"/>
    <p:sldId id="259" r:id="rId6"/>
    <p:sldId id="260" r:id="rId7"/>
    <p:sldId id="261" r:id="rId8"/>
    <p:sldId id="273" r:id="rId9"/>
    <p:sldId id="274" r:id="rId10"/>
    <p:sldId id="262" r:id="rId11"/>
    <p:sldId id="263" r:id="rId12"/>
    <p:sldId id="264" r:id="rId13"/>
    <p:sldId id="275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1"/>
    <p:restoredTop sz="94681"/>
  </p:normalViewPr>
  <p:slideViewPr>
    <p:cSldViewPr snapToGrid="0" snapToObjects="1">
      <p:cViewPr varScale="1">
        <p:scale>
          <a:sx n="128" d="100"/>
          <a:sy n="128" d="100"/>
        </p:scale>
        <p:origin x="48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C8A043-9B5E-7249-A5B2-9DBBBE4DAD89}" type="datetimeFigureOut">
              <a:rPr lang="en-US" smtClean="0"/>
              <a:t>7/24/19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FD8A73-ED41-AC48-AB4E-1C7F77DAA1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536629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E439D7-6E4A-B142-8B15-AEA9F8663466}" type="datetimeFigureOut">
              <a:rPr lang="en-US" smtClean="0"/>
              <a:t>7/24/19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D9655C-A2D3-7545-BF0A-00D4E4791D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27571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D9655C-A2D3-7545-BF0A-00D4E4791D7A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07053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C05EE5-10B1-E148-A16A-158D012BC865}" type="datetimeFigureOut">
              <a:rPr lang="en-US" smtClean="0"/>
              <a:t>7/24/19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36CAF-944F-1A46-BCD7-3FFEAF6F41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84700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C05EE5-10B1-E148-A16A-158D012BC865}" type="datetimeFigureOut">
              <a:rPr lang="en-US" smtClean="0"/>
              <a:t>7/24/19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36CAF-944F-1A46-BCD7-3FFEAF6F41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70421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C05EE5-10B1-E148-A16A-158D012BC865}" type="datetimeFigureOut">
              <a:rPr lang="en-US" smtClean="0"/>
              <a:t>7/24/19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36CAF-944F-1A46-BCD7-3FFEAF6F41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33281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C05EE5-10B1-E148-A16A-158D012BC865}" type="datetimeFigureOut">
              <a:rPr lang="en-US" smtClean="0"/>
              <a:t>7/24/19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36CAF-944F-1A46-BCD7-3FFEAF6F41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7062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C05EE5-10B1-E148-A16A-158D012BC865}" type="datetimeFigureOut">
              <a:rPr lang="en-US" smtClean="0"/>
              <a:t>7/24/19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36CAF-944F-1A46-BCD7-3FFEAF6F41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97344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C05EE5-10B1-E148-A16A-158D012BC865}" type="datetimeFigureOut">
              <a:rPr lang="en-US" smtClean="0"/>
              <a:t>7/24/19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36CAF-944F-1A46-BCD7-3FFEAF6F41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45076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C05EE5-10B1-E148-A16A-158D012BC865}" type="datetimeFigureOut">
              <a:rPr lang="en-US" smtClean="0"/>
              <a:t>7/24/19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36CAF-944F-1A46-BCD7-3FFEAF6F41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9368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C05EE5-10B1-E148-A16A-158D012BC865}" type="datetimeFigureOut">
              <a:rPr lang="en-US" smtClean="0"/>
              <a:t>7/24/19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36CAF-944F-1A46-BCD7-3FFEAF6F41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13121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C05EE5-10B1-E148-A16A-158D012BC865}" type="datetimeFigureOut">
              <a:rPr lang="en-US" smtClean="0"/>
              <a:t>7/24/19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36CAF-944F-1A46-BCD7-3FFEAF6F41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56999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C05EE5-10B1-E148-A16A-158D012BC865}" type="datetimeFigureOut">
              <a:rPr lang="en-US" smtClean="0"/>
              <a:t>7/24/19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36CAF-944F-1A46-BCD7-3FFEAF6F41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9086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C05EE5-10B1-E148-A16A-158D012BC865}" type="datetimeFigureOut">
              <a:rPr lang="en-US" smtClean="0"/>
              <a:t>7/24/19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36CAF-944F-1A46-BCD7-3FFEAF6F41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79698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C05EE5-10B1-E148-A16A-158D012BC865}" type="datetimeFigureOut">
              <a:rPr lang="en-US" smtClean="0"/>
              <a:t>7/24/19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136CAF-944F-1A46-BCD7-3FFEAF6F41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64725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DE332F5-376F-EC47-80CE-93E4E0557041}"/>
              </a:ext>
            </a:extLst>
          </p:cNvPr>
          <p:cNvSpPr txBox="1"/>
          <p:nvPr/>
        </p:nvSpPr>
        <p:spPr>
          <a:xfrm>
            <a:off x="5586761" y="1213008"/>
            <a:ext cx="638964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en-US" sz="6600" dirty="0"/>
              <a:t>Chapter 12:</a:t>
            </a:r>
          </a:p>
          <a:p>
            <a:pPr algn="ctr"/>
            <a:endParaRPr lang="en-US" altLang="en-US" sz="4800" dirty="0"/>
          </a:p>
          <a:p>
            <a:pPr algn="ctr"/>
            <a:r>
              <a:rPr lang="en-US" altLang="en-US" sz="5400" dirty="0"/>
              <a:t>Taxes and Tax Policy</a:t>
            </a:r>
            <a:endParaRPr lang="en-US" sz="54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281914A-6DF2-1846-B471-6BC61B920D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1"/>
            <a:ext cx="5287617" cy="6886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20003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5938" y="772111"/>
            <a:ext cx="8065477" cy="6049108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37590" y="10933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Figure 12.1 The Impact of a Tax on the Market for Cups of Coffee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7565797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5464" y="872197"/>
            <a:ext cx="7981071" cy="5985803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199" y="97496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Figure 12.2 The Impact of an Excise Tax with an Inelastic Demand Curve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3787175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4080" y="960120"/>
            <a:ext cx="7863840" cy="589788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200722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Figure 12.3 The Impact of an Excise Tax with an Elastic Demand Curve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7576814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0263" y="815926"/>
            <a:ext cx="8056099" cy="6042074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Figure 12.4 Tax Revenue from a Tax on Cups of Coffee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9219904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" y="1803400"/>
            <a:ext cx="11658600" cy="325120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b="1" dirty="0"/>
              <a:t>Table 12.1 Summary of Excise Tax Impacts for Products with Elastic and Inelastic Demand Curves</a:t>
            </a:r>
          </a:p>
        </p:txBody>
      </p:sp>
    </p:spTree>
    <p:extLst>
      <p:ext uri="{BB962C8B-B14F-4D97-AF65-F5344CB8AC3E}">
        <p14:creationId xmlns:p14="http://schemas.microsoft.com/office/powerpoint/2010/main" val="4445590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6652" y="618979"/>
            <a:ext cx="8318695" cy="6239021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199" y="-17842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Figure 12.5 Welfare Analysis of an Excise Tax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6076899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21272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Table 12.2 U.S. Federal Marginal Tax Rates, 2018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" y="1538288"/>
            <a:ext cx="9296400" cy="444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63350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b="1" dirty="0"/>
              <a:t>Table 12.3 Susan’s Federal Income Tax Calculations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150" y="1690688"/>
            <a:ext cx="11061700" cy="3441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44097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1850" y="1023215"/>
            <a:ext cx="6601664" cy="4951248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Figure 12.6 Tax Receipts in the United States, as a Percentage of GDP, 1950-2016</a:t>
            </a:r>
            <a:endParaRPr lang="en-US" sz="36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02BDC8C-8398-DB41-A1F2-A94AFA32A77E}"/>
              </a:ext>
            </a:extLst>
          </p:cNvPr>
          <p:cNvSpPr txBox="1"/>
          <p:nvPr/>
        </p:nvSpPr>
        <p:spPr>
          <a:xfrm>
            <a:off x="3614854" y="6093360"/>
            <a:ext cx="7738946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Source: U.S. Bureau of Economic Analysis, online database.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998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3712" y="1184174"/>
            <a:ext cx="6904893" cy="517867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Figure 12.7 International Comparison of Overall Tax Receipts, Select Countries, 2015</a:t>
            </a:r>
            <a:endParaRPr lang="en-US" sz="36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F4FF045-C0B7-8A43-8F0F-067B5C83B9D8}"/>
              </a:ext>
            </a:extLst>
          </p:cNvPr>
          <p:cNvSpPr txBox="1"/>
          <p:nvPr/>
        </p:nvSpPr>
        <p:spPr>
          <a:xfrm>
            <a:off x="4227241" y="6358342"/>
            <a:ext cx="604396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Source: OECD, Revenue Statistics.</a:t>
            </a:r>
          </a:p>
        </p:txBody>
      </p:sp>
    </p:spTree>
    <p:extLst>
      <p:ext uri="{BB962C8B-B14F-4D97-AF65-F5344CB8AC3E}">
        <p14:creationId xmlns:p14="http://schemas.microsoft.com/office/powerpoint/2010/main" val="15920591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0908" y="1236353"/>
            <a:ext cx="6258808" cy="4694106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Figure 12.8 The Top Marginal Federal Income Tax Rate and Average Economic Growth, 1950-2016</a:t>
            </a:r>
            <a:endParaRPr lang="en-US" sz="36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D1DEAF4-77B6-4A43-B421-2929E1CFFEBC}"/>
              </a:ext>
            </a:extLst>
          </p:cNvPr>
          <p:cNvSpPr txBox="1"/>
          <p:nvPr/>
        </p:nvSpPr>
        <p:spPr>
          <a:xfrm>
            <a:off x="1761893" y="6019669"/>
            <a:ext cx="1015876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Sources: U.S. Bureau of Economic Analysis; Tax Policy Center, </a:t>
            </a:r>
          </a:p>
          <a:p>
            <a:r>
              <a:rPr lang="en-US" sz="1600" dirty="0"/>
              <a:t>http://</a:t>
            </a:r>
            <a:r>
              <a:rPr lang="en-US" sz="1600" dirty="0" err="1"/>
              <a:t>www.taxpolicycenter.org</a:t>
            </a:r>
            <a:r>
              <a:rPr lang="en-US" sz="1600" dirty="0"/>
              <a:t>/sites/default/files/legacy/</a:t>
            </a:r>
            <a:r>
              <a:rPr lang="en-US" sz="1600" dirty="0" err="1"/>
              <a:t>taxfacts</a:t>
            </a:r>
            <a:r>
              <a:rPr lang="en-US" sz="1600" dirty="0"/>
              <a:t>/content/PDF/</a:t>
            </a:r>
            <a:r>
              <a:rPr lang="en-US" sz="1600" dirty="0" err="1"/>
              <a:t>toprate_historical.pdf</a:t>
            </a:r>
            <a:r>
              <a:rPr lang="en-US" sz="1600" dirty="0"/>
              <a:t>.</a:t>
            </a:r>
          </a:p>
          <a:p>
            <a:r>
              <a:rPr lang="en-US" sz="1600" dirty="0"/>
              <a:t>Note: Percentages are average annual growth rates of real GDP per decade.</a:t>
            </a:r>
          </a:p>
          <a:p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921445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06229" y="0"/>
            <a:ext cx="11629292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Table 12.4 The Distribution of Taxes in the United States, 2016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6489" y="1043798"/>
            <a:ext cx="9768771" cy="519525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DB52798-E6EF-4A49-A5E4-DB7B4DA88F9D}"/>
              </a:ext>
            </a:extLst>
          </p:cNvPr>
          <p:cNvSpPr txBox="1"/>
          <p:nvPr/>
        </p:nvSpPr>
        <p:spPr>
          <a:xfrm>
            <a:off x="4069202" y="6411951"/>
            <a:ext cx="693605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Source: Citizens for Tax Justice, 2016.</a:t>
            </a:r>
          </a:p>
        </p:txBody>
      </p:sp>
    </p:spTree>
    <p:extLst>
      <p:ext uri="{BB962C8B-B14F-4D97-AF65-F5344CB8AC3E}">
        <p14:creationId xmlns:p14="http://schemas.microsoft.com/office/powerpoint/2010/main" val="18817358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</TotalTime>
  <Words>244</Words>
  <Application>Microsoft Macintosh PowerPoint</Application>
  <PresentationFormat>Widescreen</PresentationFormat>
  <Paragraphs>22</Paragraphs>
  <Slides>13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Office Theme</vt:lpstr>
      <vt:lpstr>PowerPoint Presentation</vt:lpstr>
      <vt:lpstr>Figure 12.1 The Impact of a Tax on the Market for Cups of Coffee</vt:lpstr>
      <vt:lpstr>Figure 12.2 The Impact of an Excise Tax with an Inelastic Demand Curve</vt:lpstr>
      <vt:lpstr>Figure 12.3 The Impact of an Excise Tax with an Elastic Demand Curve</vt:lpstr>
      <vt:lpstr>Figure 12.4 Tax Revenue from a Tax on Cups of Coffee</vt:lpstr>
      <vt:lpstr>Table 12.1 Summary of Excise Tax Impacts for Products with Elastic and Inelastic Demand Curves</vt:lpstr>
      <vt:lpstr>Figure 12.5 Welfare Analysis of an Excise Tax</vt:lpstr>
      <vt:lpstr>Table 12.2 U.S. Federal Marginal Tax Rates, 2018</vt:lpstr>
      <vt:lpstr>Table 12.3 Susan’s Federal Income Tax Calculations</vt:lpstr>
      <vt:lpstr>Figure 12.6 Tax Receipts in the United States, as a Percentage of GDP, 1950-2016</vt:lpstr>
      <vt:lpstr>Figure 12.7 International Comparison of Overall Tax Receipts, Select Countries, 2015</vt:lpstr>
      <vt:lpstr>Figure 12.8 The Top Marginal Federal Income Tax Rate and Average Economic Growth, 1950-2016</vt:lpstr>
      <vt:lpstr>Table 12.4 The Distribution of Taxes in the United States, 2016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hannahjoy803@gmail.com</dc:creator>
  <cp:lastModifiedBy>GDAE_Student02</cp:lastModifiedBy>
  <cp:revision>20</cp:revision>
  <dcterms:created xsi:type="dcterms:W3CDTF">2018-09-28T04:55:23Z</dcterms:created>
  <dcterms:modified xsi:type="dcterms:W3CDTF">2019-07-24T16:27:52Z</dcterms:modified>
</cp:coreProperties>
</file>