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72" r:id="rId2"/>
    <p:sldId id="260" r:id="rId3"/>
    <p:sldId id="257" r:id="rId4"/>
    <p:sldId id="258" r:id="rId5"/>
    <p:sldId id="259" r:id="rId6"/>
    <p:sldId id="261" r:id="rId7"/>
    <p:sldId id="273" r:id="rId8"/>
    <p:sldId id="270" r:id="rId9"/>
    <p:sldId id="262" r:id="rId10"/>
    <p:sldId id="263" r:id="rId11"/>
    <p:sldId id="264" r:id="rId12"/>
    <p:sldId id="265" r:id="rId13"/>
    <p:sldId id="266" r:id="rId14"/>
    <p:sldId id="267" r:id="rId15"/>
    <p:sldId id="268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290"/>
    <p:restoredTop sz="94681"/>
  </p:normalViewPr>
  <p:slideViewPr>
    <p:cSldViewPr snapToGrid="0" snapToObjects="1">
      <p:cViewPr varScale="1">
        <p:scale>
          <a:sx n="116" d="100"/>
          <a:sy n="116" d="100"/>
        </p:scale>
        <p:origin x="216" y="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C4038C-959A-4E4E-83D2-2A2679BA6CB8}" type="datetimeFigureOut">
              <a:rPr lang="en-US" smtClean="0"/>
              <a:t>7/24/19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A5B66A-BA23-5145-84A5-5707ABF34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397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47C594-B9B6-C141-8DE9-EE90390EC727}" type="datetimeFigureOut">
              <a:rPr lang="en-US" smtClean="0"/>
              <a:t>7/24/19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B11D9F-0836-744D-8F05-96DE0C445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593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B11D9F-0836-744D-8F05-96DE0C4458D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3555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B11D9F-0836-744D-8F05-96DE0C4458D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1403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647B3-5D29-BA4C-B87A-1A34B2A8E188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0DF5A-E0EC-EB4F-9AA0-7AE204C24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437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647B3-5D29-BA4C-B87A-1A34B2A8E188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0DF5A-E0EC-EB4F-9AA0-7AE204C24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29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647B3-5D29-BA4C-B87A-1A34B2A8E188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0DF5A-E0EC-EB4F-9AA0-7AE204C24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89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647B3-5D29-BA4C-B87A-1A34B2A8E188}" type="datetimeFigureOut">
              <a:rPr lang="en-US" smtClean="0"/>
              <a:t>7/24/19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0DF5A-E0EC-EB4F-9AA0-7AE204C24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765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647B3-5D29-BA4C-B87A-1A34B2A8E188}" type="datetimeFigureOut">
              <a:rPr lang="en-US" smtClean="0"/>
              <a:t>7/24/19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0DF5A-E0EC-EB4F-9AA0-7AE204C24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689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647B3-5D29-BA4C-B87A-1A34B2A8E188}" type="datetimeFigureOut">
              <a:rPr lang="en-US" smtClean="0"/>
              <a:t>7/24/19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0DF5A-E0EC-EB4F-9AA0-7AE204C24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953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647B3-5D29-BA4C-B87A-1A34B2A8E188}" type="datetimeFigureOut">
              <a:rPr lang="en-US" smtClean="0"/>
              <a:t>7/24/19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0DF5A-E0EC-EB4F-9AA0-7AE204C24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826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647B3-5D29-BA4C-B87A-1A34B2A8E188}" type="datetimeFigureOut">
              <a:rPr lang="en-US" smtClean="0"/>
              <a:t>7/24/19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0DF5A-E0EC-EB4F-9AA0-7AE204C24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58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647B3-5D29-BA4C-B87A-1A34B2A8E188}" type="datetimeFigureOut">
              <a:rPr lang="en-US" smtClean="0"/>
              <a:t>7/24/19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0DF5A-E0EC-EB4F-9AA0-7AE204C24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027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647B3-5D29-BA4C-B87A-1A34B2A8E188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0DF5A-E0EC-EB4F-9AA0-7AE204C24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957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647B3-5D29-BA4C-B87A-1A34B2A8E188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0DF5A-E0EC-EB4F-9AA0-7AE204C24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40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9647B3-5D29-BA4C-B87A-1A34B2A8E188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0DF5A-E0EC-EB4F-9AA0-7AE204C24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110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DE332F5-376F-EC47-80CE-93E4E0557041}"/>
              </a:ext>
            </a:extLst>
          </p:cNvPr>
          <p:cNvSpPr txBox="1"/>
          <p:nvPr/>
        </p:nvSpPr>
        <p:spPr>
          <a:xfrm>
            <a:off x="5586761" y="1175938"/>
            <a:ext cx="6389649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6600"/>
              <a:t>Chapter 11:</a:t>
            </a:r>
            <a:endParaRPr lang="en-US" altLang="en-US" sz="6600" dirty="0"/>
          </a:p>
          <a:p>
            <a:pPr algn="ctr"/>
            <a:endParaRPr lang="en-US" altLang="en-US" sz="4800" dirty="0"/>
          </a:p>
          <a:p>
            <a:pPr algn="ctr"/>
            <a:r>
              <a:rPr lang="en-US" altLang="en-US" sz="5400" dirty="0"/>
              <a:t>Economic and Social Inequality</a:t>
            </a:r>
            <a:endParaRPr lang="en-US" sz="5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E19E8DE-ED3C-DC47-89C1-EA3D571331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5261548" cy="6852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457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30" y="1284514"/>
            <a:ext cx="11528470" cy="4822919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65165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Table 11.1 Household Income Distribution in the United States, 2016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A33938-3EC2-CE4B-8B11-ADEE269A224F}"/>
              </a:ext>
            </a:extLst>
          </p:cNvPr>
          <p:cNvSpPr txBox="1"/>
          <p:nvPr/>
        </p:nvSpPr>
        <p:spPr>
          <a:xfrm>
            <a:off x="865165" y="6107433"/>
            <a:ext cx="107750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U.S. Census Bureau, Historical Income Tables: Households, Tables H-1 and H-2. See:</a:t>
            </a:r>
          </a:p>
          <a:p>
            <a:r>
              <a:rPr lang="en-US" sz="1600" dirty="0"/>
              <a:t>https://</a:t>
            </a:r>
            <a:r>
              <a:rPr lang="en-US" sz="1600" dirty="0" err="1"/>
              <a:t>www.census.gov</a:t>
            </a:r>
            <a:r>
              <a:rPr lang="en-US" sz="1600" dirty="0"/>
              <a:t>/data/tables/time-series/demo/income-poverty/historical-income-</a:t>
            </a:r>
            <a:r>
              <a:rPr lang="en-US" sz="1600" dirty="0" err="1"/>
              <a:t>households.html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057499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21" y="914350"/>
            <a:ext cx="7244517" cy="5433388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11.1 Lorenz Curve for the United States, 2016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B5B723-D66C-9F4F-A38A-2B77F62F2AE9}"/>
              </a:ext>
            </a:extLst>
          </p:cNvPr>
          <p:cNvSpPr txBox="1"/>
          <p:nvPr/>
        </p:nvSpPr>
        <p:spPr>
          <a:xfrm>
            <a:off x="1841157" y="6237570"/>
            <a:ext cx="8983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U.S. Census Bureau, Historical Income Tables: Households, Tables H-1 and H-2. See: https://</a:t>
            </a:r>
          </a:p>
          <a:p>
            <a:r>
              <a:rPr lang="en-US" sz="1600" dirty="0" err="1"/>
              <a:t>www.census.gov</a:t>
            </a:r>
            <a:r>
              <a:rPr lang="en-US" sz="1600" dirty="0"/>
              <a:t>/data/tables/time-series/demo/income-poverty/historical-income-</a:t>
            </a:r>
            <a:r>
              <a:rPr lang="en-US" sz="1600" dirty="0" err="1"/>
              <a:t>households.html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131613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229" y="1249949"/>
            <a:ext cx="6941556" cy="5206167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11.2 Lorenz Curves for Sweden, South Africa, India, and the United States</a:t>
            </a:r>
            <a:endParaRPr lang="en-US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06D441-CC35-6448-BAEF-01AE3B21718F}"/>
              </a:ext>
            </a:extLst>
          </p:cNvPr>
          <p:cNvSpPr txBox="1"/>
          <p:nvPr/>
        </p:nvSpPr>
        <p:spPr>
          <a:xfrm>
            <a:off x="1643448" y="6380501"/>
            <a:ext cx="100069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World Bank, World Development Indicators database. Year of data varies from 2011 to 2013.</a:t>
            </a:r>
          </a:p>
        </p:txBody>
      </p:sp>
    </p:spTree>
    <p:extLst>
      <p:ext uri="{BB962C8B-B14F-4D97-AF65-F5344CB8AC3E}">
        <p14:creationId xmlns:p14="http://schemas.microsoft.com/office/powerpoint/2010/main" val="1383907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3197" y="853216"/>
            <a:ext cx="7859486" cy="589461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11.3 The Gini Coefficient: A / (A + B)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085321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9333" y="988209"/>
            <a:ext cx="6989953" cy="524246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2271" y="0"/>
            <a:ext cx="11141529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11.4 Gini Coefficient in the United States, 1967-2016</a:t>
            </a:r>
            <a:endParaRPr lang="en-US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A5792C-88A5-9747-A174-77AF5F5324C6}"/>
              </a:ext>
            </a:extLst>
          </p:cNvPr>
          <p:cNvSpPr txBox="1"/>
          <p:nvPr/>
        </p:nvSpPr>
        <p:spPr>
          <a:xfrm>
            <a:off x="1729946" y="6230674"/>
            <a:ext cx="88845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U.S. Census Bureau, Historical Income Tables: Households, Table H-4. See: https://www.</a:t>
            </a:r>
          </a:p>
          <a:p>
            <a:r>
              <a:rPr lang="en-US" sz="1600" dirty="0" err="1"/>
              <a:t>census.gov</a:t>
            </a:r>
            <a:r>
              <a:rPr lang="en-US" sz="1600" dirty="0"/>
              <a:t>/data/tables/time-series/demo/income-poverty/historical-income-</a:t>
            </a:r>
            <a:r>
              <a:rPr lang="en-US" sz="1600" dirty="0" err="1"/>
              <a:t>households.html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817719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4280" y="1185766"/>
            <a:ext cx="6891245" cy="484434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2271" y="0"/>
            <a:ext cx="11141529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11.5 Income Shares of Top-Income Groups, United States, 1917-2016</a:t>
            </a:r>
            <a:endParaRPr lang="en-US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EFA810-0121-C149-BA4D-482F32C6E61E}"/>
              </a:ext>
            </a:extLst>
          </p:cNvPr>
          <p:cNvSpPr txBox="1"/>
          <p:nvPr/>
        </p:nvSpPr>
        <p:spPr>
          <a:xfrm>
            <a:off x="4277790" y="6215457"/>
            <a:ext cx="1009547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</a:t>
            </a:r>
            <a:r>
              <a:rPr lang="en-US" sz="1600" dirty="0" err="1"/>
              <a:t>Saez</a:t>
            </a:r>
            <a:r>
              <a:rPr lang="en-US" sz="1600" dirty="0"/>
              <a:t>, 2016.</a:t>
            </a:r>
          </a:p>
          <a:p>
            <a:r>
              <a:rPr lang="en-US" sz="1600" dirty="0"/>
              <a:t>Note: Data exclude capital gains.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2050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791" y="1221444"/>
            <a:ext cx="6830418" cy="5122814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11.6 The Distribution of Wealth in the United States, 2012</a:t>
            </a:r>
            <a:endParaRPr lang="en-US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58E8B0-C3CB-EB42-8C58-3B5E275DB24B}"/>
              </a:ext>
            </a:extLst>
          </p:cNvPr>
          <p:cNvSpPr txBox="1"/>
          <p:nvPr/>
        </p:nvSpPr>
        <p:spPr>
          <a:xfrm>
            <a:off x="4706137" y="6344258"/>
            <a:ext cx="584474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</a:t>
            </a:r>
            <a:r>
              <a:rPr lang="en-US" sz="1600" dirty="0" err="1"/>
              <a:t>Saez</a:t>
            </a:r>
            <a:r>
              <a:rPr lang="en-US" sz="1600" dirty="0"/>
              <a:t> and </a:t>
            </a:r>
            <a:r>
              <a:rPr lang="en-US" sz="1600" dirty="0" err="1"/>
              <a:t>Zucman</a:t>
            </a:r>
            <a:r>
              <a:rPr lang="en-US" sz="1600" dirty="0"/>
              <a:t>, 2016.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5108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8285" y="532223"/>
            <a:ext cx="8055429" cy="604157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11.7 Actual, Estimated, and Ideal Distribution of Wealth in the United States</a:t>
            </a:r>
            <a:endParaRPr lang="en-US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3C6668-A6F9-B64C-8835-3DAB426262A8}"/>
              </a:ext>
            </a:extLst>
          </p:cNvPr>
          <p:cNvSpPr txBox="1"/>
          <p:nvPr/>
        </p:nvSpPr>
        <p:spPr>
          <a:xfrm>
            <a:off x="4551455" y="6325777"/>
            <a:ext cx="496741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Norton and </a:t>
            </a:r>
            <a:r>
              <a:rPr lang="en-US" sz="1600" dirty="0" err="1"/>
              <a:t>Ariely</a:t>
            </a:r>
            <a:r>
              <a:rPr lang="en-US" sz="1600" dirty="0"/>
              <a:t>, 2011.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56953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193" y="1245053"/>
            <a:ext cx="6975316" cy="5231487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11.8 Median Household Income in the United States by Select Characteristics, 2015</a:t>
            </a:r>
            <a:endParaRPr lang="en-US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914815-E2F4-5046-BB01-5BF2DE8EBAE0}"/>
              </a:ext>
            </a:extLst>
          </p:cNvPr>
          <p:cNvSpPr txBox="1"/>
          <p:nvPr/>
        </p:nvSpPr>
        <p:spPr>
          <a:xfrm>
            <a:off x="4740950" y="6388405"/>
            <a:ext cx="52145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Proctor et al., 2016, Table 1.</a:t>
            </a:r>
          </a:p>
        </p:txBody>
      </p:sp>
    </p:spTree>
    <p:extLst>
      <p:ext uri="{BB962C8B-B14F-4D97-AF65-F5344CB8AC3E}">
        <p14:creationId xmlns:p14="http://schemas.microsoft.com/office/powerpoint/2010/main" val="7448411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2323" y="1192430"/>
            <a:ext cx="6748923" cy="506169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11.9 Median Value of Household Assets in the United States by Select Characteristics, 2013</a:t>
            </a:r>
            <a:endParaRPr lang="en-US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506565-7558-324B-8E10-8B02881ED8BF}"/>
              </a:ext>
            </a:extLst>
          </p:cNvPr>
          <p:cNvSpPr txBox="1"/>
          <p:nvPr/>
        </p:nvSpPr>
        <p:spPr>
          <a:xfrm>
            <a:off x="4374292" y="6425513"/>
            <a:ext cx="53751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U.S. Census Bureau, 2017.</a:t>
            </a:r>
          </a:p>
        </p:txBody>
      </p:sp>
    </p:spTree>
    <p:extLst>
      <p:ext uri="{BB962C8B-B14F-4D97-AF65-F5344CB8AC3E}">
        <p14:creationId xmlns:p14="http://schemas.microsoft.com/office/powerpoint/2010/main" val="8625758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188" y="1145482"/>
            <a:ext cx="6762163" cy="5071623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11.10 Income Gini Coefficient for Select Countries</a:t>
            </a:r>
            <a:endParaRPr lang="en-US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F724EC-8FC6-144D-97A8-73AA9B97324F}"/>
              </a:ext>
            </a:extLst>
          </p:cNvPr>
          <p:cNvSpPr txBox="1"/>
          <p:nvPr/>
        </p:nvSpPr>
        <p:spPr>
          <a:xfrm>
            <a:off x="3089189" y="6217105"/>
            <a:ext cx="658615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CIA World Factbook, United States Central Intelligence Agency.</a:t>
            </a:r>
          </a:p>
          <a:p>
            <a:r>
              <a:rPr lang="en-US" sz="1600" dirty="0"/>
              <a:t>Note: Year of data varies.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7985004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6739" y="875786"/>
            <a:ext cx="7118522" cy="533889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11.11 Global Income Distribution, 1988 and 2011</a:t>
            </a:r>
            <a:endParaRPr lang="en-US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3432B2-E368-6040-951F-6DB8CB432854}"/>
              </a:ext>
            </a:extLst>
          </p:cNvPr>
          <p:cNvSpPr txBox="1"/>
          <p:nvPr/>
        </p:nvSpPr>
        <p:spPr>
          <a:xfrm>
            <a:off x="2536739" y="6326659"/>
            <a:ext cx="72992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Our World in Data website, https://</a:t>
            </a:r>
            <a:r>
              <a:rPr lang="en-US" sz="1600" dirty="0" err="1"/>
              <a:t>ourworldindata.org</a:t>
            </a:r>
            <a:r>
              <a:rPr lang="en-US" sz="1600" dirty="0"/>
              <a:t>/income-inequality/.</a:t>
            </a:r>
          </a:p>
        </p:txBody>
      </p:sp>
    </p:spTree>
    <p:extLst>
      <p:ext uri="{BB962C8B-B14F-4D97-AF65-F5344CB8AC3E}">
        <p14:creationId xmlns:p14="http://schemas.microsoft.com/office/powerpoint/2010/main" val="15644963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977" y="1100713"/>
            <a:ext cx="6833287" cy="512496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11.12 Median Net Worth per Adult, Select Countries, 2016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1D0913-4474-3645-86D2-ED999C925F7E}"/>
              </a:ext>
            </a:extLst>
          </p:cNvPr>
          <p:cNvSpPr txBox="1"/>
          <p:nvPr/>
        </p:nvSpPr>
        <p:spPr>
          <a:xfrm>
            <a:off x="4923593" y="6324042"/>
            <a:ext cx="697715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Credit Suisse, 2016b.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99940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6848" y="1156770"/>
            <a:ext cx="6511644" cy="488373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11.13 Market - and Disposable-Income Gini Coefficients, Select OECD Countries</a:t>
            </a:r>
            <a:endParaRPr lang="en-US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D91CE5-D2F3-F44E-BF7B-CE1FF794F387}"/>
              </a:ext>
            </a:extLst>
          </p:cNvPr>
          <p:cNvSpPr txBox="1"/>
          <p:nvPr/>
        </p:nvSpPr>
        <p:spPr>
          <a:xfrm>
            <a:off x="2520778" y="6178378"/>
            <a:ext cx="820488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OECD online statistics database, Income Distribution and Poverty.</a:t>
            </a:r>
          </a:p>
          <a:p>
            <a:r>
              <a:rPr lang="en-US" sz="1600" dirty="0"/>
              <a:t>Note: Data for most countries are from 2014. Other data are from 2013 or 2015.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0926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448</Words>
  <Application>Microsoft Macintosh PowerPoint</Application>
  <PresentationFormat>Widescreen</PresentationFormat>
  <Paragraphs>38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PowerPoint Presentation</vt:lpstr>
      <vt:lpstr>Table 11.1 Household Income Distribution in the United States, 2016 </vt:lpstr>
      <vt:lpstr>Figure 11.1 Lorenz Curve for the United States, 2016</vt:lpstr>
      <vt:lpstr>Figure 11.2 Lorenz Curves for Sweden, South Africa, India, and the United States</vt:lpstr>
      <vt:lpstr>Figure 11.3 The Gini Coefficient: A / (A + B)</vt:lpstr>
      <vt:lpstr>Figure 11.4 Gini Coefficient in the United States, 1967-2016</vt:lpstr>
      <vt:lpstr>Figure 11.5 Income Shares of Top-Income Groups, United States, 1917-2016</vt:lpstr>
      <vt:lpstr>Figure 11.6 The Distribution of Wealth in the United States, 2012</vt:lpstr>
      <vt:lpstr>Figure 11.7 Actual, Estimated, and Ideal Distribution of Wealth in the United States</vt:lpstr>
      <vt:lpstr>Figure 11.8 Median Household Income in the United States by Select Characteristics, 2015</vt:lpstr>
      <vt:lpstr>Figure 11.9 Median Value of Household Assets in the United States by Select Characteristics, 2013</vt:lpstr>
      <vt:lpstr>Figure 11.10 Income Gini Coefficient for Select Countries</vt:lpstr>
      <vt:lpstr>Figure 11.11 Global Income Distribution, 1988 and 2011</vt:lpstr>
      <vt:lpstr>Figure 11.12 Median Net Worth per Adult, Select Countries, 2016</vt:lpstr>
      <vt:lpstr>Figure 11.13 Market - and Disposable-Income Gini Coefficients, Select OECD Countries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hannahjoy803@gmail.com</dc:creator>
  <cp:lastModifiedBy>GDAE_Student02</cp:lastModifiedBy>
  <cp:revision>20</cp:revision>
  <dcterms:created xsi:type="dcterms:W3CDTF">2018-09-28T04:49:44Z</dcterms:created>
  <dcterms:modified xsi:type="dcterms:W3CDTF">2019-07-24T16:22:33Z</dcterms:modified>
</cp:coreProperties>
</file>