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1" r:id="rId10"/>
    <p:sldId id="282" r:id="rId11"/>
    <p:sldId id="284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9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67804-02EA-9C49-92C5-876CF75F0946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2911B-B876-B148-828C-EAFEE0EFE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98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14979-B031-B64C-B441-95C78277C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F0628-E7E1-3643-BBF3-09A1FF75F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2ED34-0272-544C-83B1-8BE4B0ED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63100-A9EA-0846-9714-76DB7D8D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DBF38-D782-F04C-B732-C04BE8C5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4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7B766-7050-CD4C-84B4-4CBE9AE9C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9FED2-F80D-F042-8F9D-76E9FC5B0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1CBC-C204-D644-834F-1F6249C7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9C2C5-711D-9147-B5C9-3A28C8A5B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FFD75-B477-0949-857B-5B9607CC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8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24F0-C0DF-D54C-84CD-BE129527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03AE5-F89D-E443-BA2F-487EB692E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FAA41-BF41-224E-8904-1E2304B5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9E11-0063-9E43-B6CF-AA3D6009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67E66-6E0E-0F41-BCCF-565C3533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3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9795-894B-B943-BDA7-97A17650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455BB-9525-A340-81D6-8C2DD3357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D7F6FA-CD70-5F4E-97BC-279AB2980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7A834-80FB-C84C-B85C-C511BB9D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7DEA7-BD2B-C246-9244-433B6B915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A4191-2BCB-1242-829D-3522226B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6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1291-FA3D-A54F-B8C6-C3B4C1EEA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9824C-AC20-6241-8912-14B7F744C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7DE2C-FC61-154C-B9AB-6B182FC1E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B9E91E-56A3-7E46-B479-2C9CE4912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F48BF-B3A5-594F-A33F-886CB104D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6CA66-C0AE-F048-BE54-75C6C84D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80D112-87B1-D047-8E44-C22E46BD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62B470-66DB-D742-A53B-C3BDF6D4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2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93F4-A759-FA4E-8743-A8860E53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063C9-5F46-9B49-80DD-E2AC98DE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DF8E7-A082-674B-B319-A4A61DEA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E6E05-5A28-B04A-94D6-FFE191EF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294C7-1E64-AF41-859A-4F7D96BE3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31B19-E54E-1F4A-804B-B2EAD712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C6113-1B52-3E42-907E-C727CDC2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8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5A60-F0BD-7543-A08E-0BF7B2CA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FF6B6-2E45-7A4B-B9AB-851893E17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EE8D4-DC14-A849-948E-6330AA1B1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25AFA-458F-964C-8ACF-F18248FD4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63885-9F44-7745-BBFA-35D629A9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7272-31EA-9B40-82B8-8FDF002C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0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80695-F719-A849-86FA-215159FA3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D7553D-6047-F945-B461-1F24286E4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956E5-1C94-AB44-BCAB-BDEC6BF5C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AA747-3D4E-7E49-922F-5A9CE670C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2A76E-07A9-3B42-9A2F-D64788F9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AE427-BE9B-A148-AF69-704518D3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3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9A63-DFC7-2047-BFC2-B2D7A8C5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56517-2B20-554B-AE44-FF7BE8694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0429-28DD-7C48-A276-DBCC32A0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9C4E9-730D-4340-AB48-33DB63AE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13292-C6E9-A247-94CD-ADF5F84B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E1579D-55DA-384C-A020-196400FDF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00B43-7BCC-024F-B1A4-569B1C74D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4957D-3F52-FE48-BD9A-8D1604C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DD86A-E0E6-B948-9F07-7183B108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D6EFD-765E-5842-9394-1563FA46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0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BCBDC0-87D0-3F4F-9459-97501716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464F3-F438-7748-A501-E43D9D0EE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43131-F75F-B747-A80B-DD672A45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46724-309D-1646-AD62-AF7945CB5C01}" type="datetimeFigureOut">
              <a:rPr lang="en-US" smtClean="0"/>
              <a:t>7/24/19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BE60-B6E7-CF44-8637-D386E4408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162A1-6AA1-5040-859B-068AF27D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ACB7A-37DE-7E4E-9EBE-03B20416A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414963" y="1213008"/>
            <a:ext cx="656144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/>
              <a:t>Chapter 10:</a:t>
            </a:r>
            <a:endParaRPr lang="en-US" altLang="en-US" sz="6600" dirty="0"/>
          </a:p>
          <a:p>
            <a:pPr algn="ctr"/>
            <a:endParaRPr lang="en-US" altLang="en-US" sz="5400" dirty="0"/>
          </a:p>
          <a:p>
            <a:pPr algn="ctr"/>
            <a:r>
              <a:rPr lang="en-US" altLang="en-US" sz="5400" dirty="0"/>
              <a:t>Markets for Labor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A519B-CA17-0D4A-AD9E-7BD4966D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77678" cy="68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95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06EE78E-7931-6547-8958-EDEA471E1670}"/>
              </a:ext>
            </a:extLst>
          </p:cNvPr>
          <p:cNvSpPr txBox="1">
            <a:spLocks/>
          </p:cNvSpPr>
          <p:nvPr/>
        </p:nvSpPr>
        <p:spPr>
          <a:xfrm>
            <a:off x="987701" y="12786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cs typeface="Calibri Light" panose="020F0302020204030204" pitchFamily="34" charset="0"/>
              </a:rPr>
              <a:t>Figure 10.1 An Individual Firm’s Labor </a:t>
            </a:r>
          </a:p>
          <a:p>
            <a:r>
              <a:rPr lang="en-US" sz="3600" b="1" dirty="0">
                <a:cs typeface="Calibri Light" panose="020F0302020204030204" pitchFamily="34" charset="0"/>
              </a:rPr>
              <a:t>Demand Curve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3C81B-BDD9-2748-A18F-B0AFEFE6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256" y="1208226"/>
            <a:ext cx="6819983" cy="535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0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C5C3122-C924-8746-980D-DE5A561AF8CC}"/>
              </a:ext>
            </a:extLst>
          </p:cNvPr>
          <p:cNvSpPr txBox="1">
            <a:spLocks/>
          </p:cNvSpPr>
          <p:nvPr/>
        </p:nvSpPr>
        <p:spPr>
          <a:xfrm>
            <a:off x="776288" y="32371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10.2 Upward-Sloping Labor Supply Curve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33248-B7D4-0E48-B313-8567A5F34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89" y="986492"/>
            <a:ext cx="6949997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8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9387CC42-8C54-CD4D-A7E9-7616490BF24F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10.3 Backward-Bending Individual Labor Supply Curve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157853-8325-544A-92A5-AF84BAC5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40" y="934427"/>
            <a:ext cx="7832725" cy="5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6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BA68F4-9DA3-D949-8F00-67E970F03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19" y="804881"/>
            <a:ext cx="6975817" cy="578147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A9CE1D1-1076-4E46-B0A1-57D0F77E5CAF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10.4 The Labor Market for Real Estate Agents</a:t>
            </a:r>
          </a:p>
        </p:txBody>
      </p:sp>
    </p:spTree>
    <p:extLst>
      <p:ext uri="{BB962C8B-B14F-4D97-AF65-F5344CB8AC3E}">
        <p14:creationId xmlns:p14="http://schemas.microsoft.com/office/powerpoint/2010/main" val="157823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35909-5CD0-E743-A97E-CE55600DE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85" y="1512571"/>
            <a:ext cx="6834230" cy="50720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6DFBC1B-8BF9-E24E-BC7E-B4CD2B3A9B4D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10.5 Median Weekly Earnings of U.S. Workers, by Educational Attainment, 2016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BBF14-D5FB-3F49-A764-AAC5D8CFDFC8}"/>
              </a:ext>
            </a:extLst>
          </p:cNvPr>
          <p:cNvSpPr txBox="1"/>
          <p:nvPr/>
        </p:nvSpPr>
        <p:spPr>
          <a:xfrm>
            <a:off x="4309857" y="6499993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2017a. </a:t>
            </a:r>
          </a:p>
        </p:txBody>
      </p:sp>
    </p:spTree>
    <p:extLst>
      <p:ext uri="{BB962C8B-B14F-4D97-AF65-F5344CB8AC3E}">
        <p14:creationId xmlns:p14="http://schemas.microsoft.com/office/powerpoint/2010/main" val="427888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FD0E8B-28CA-B34F-8CF0-AEBB68BDE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664" y="1366472"/>
            <a:ext cx="6649328" cy="507997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0A88FFF-4A38-E14A-B229-56BFAB17331B}"/>
              </a:ext>
            </a:extLst>
          </p:cNvPr>
          <p:cNvSpPr txBox="1">
            <a:spLocks/>
          </p:cNvSpPr>
          <p:nvPr/>
        </p:nvSpPr>
        <p:spPr>
          <a:xfrm>
            <a:off x="384716" y="271646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10.6 Union Membership in the United States, </a:t>
            </a:r>
          </a:p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1950-2016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2EC03B-AAF9-BB42-B064-5A07E3DF63E5}"/>
              </a:ext>
            </a:extLst>
          </p:cNvPr>
          <p:cNvSpPr txBox="1"/>
          <p:nvPr/>
        </p:nvSpPr>
        <p:spPr>
          <a:xfrm>
            <a:off x="3388818" y="6446450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Mayer, 2004; U.S. Bureau of Labor Statistics, 2017. </a:t>
            </a:r>
          </a:p>
        </p:txBody>
      </p:sp>
    </p:spTree>
    <p:extLst>
      <p:ext uri="{BB962C8B-B14F-4D97-AF65-F5344CB8AC3E}">
        <p14:creationId xmlns:p14="http://schemas.microsoft.com/office/powerpoint/2010/main" val="406494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547118-1EF7-3744-B311-490DB643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881" y="1282390"/>
            <a:ext cx="7089205" cy="52076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6226D4-0AB7-9B46-8768-410EFB6E04C3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10.7 Median Weekly Earnings, Select Groups of U.S. Workers, Age 25 and Over, 2017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5FFC0-C53A-2E48-947D-7EDDE28AFFD8}"/>
              </a:ext>
            </a:extLst>
          </p:cNvPr>
          <p:cNvSpPr txBox="1"/>
          <p:nvPr/>
        </p:nvSpPr>
        <p:spPr>
          <a:xfrm>
            <a:off x="3971873" y="6490010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U.S. Bureau of Labor Statistics, 2017d. </a:t>
            </a:r>
          </a:p>
        </p:txBody>
      </p:sp>
    </p:spTree>
    <p:extLst>
      <p:ext uri="{BB962C8B-B14F-4D97-AF65-F5344CB8AC3E}">
        <p14:creationId xmlns:p14="http://schemas.microsoft.com/office/powerpoint/2010/main" val="242549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D497F-760B-0441-937A-E0E9BA2CE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64" y="1237787"/>
            <a:ext cx="6961467" cy="52187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7AE4A5-E681-0D4C-A14C-3C2D3EE9C1EF}"/>
              </a:ext>
            </a:extLst>
          </p:cNvPr>
          <p:cNvSpPr txBox="1"/>
          <p:nvPr/>
        </p:nvSpPr>
        <p:spPr>
          <a:xfrm>
            <a:off x="2835013" y="6370463"/>
            <a:ext cx="831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OECD, OECD. Stat, “Average Annual Hours Actually Worked per Worker.”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F317EBE-D02A-874C-997E-03A6B296E0E4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10.8 Average Annual Hours Worked, </a:t>
            </a:r>
          </a:p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Select Countries, 2016 </a:t>
            </a:r>
          </a:p>
        </p:txBody>
      </p:sp>
    </p:spTree>
    <p:extLst>
      <p:ext uri="{BB962C8B-B14F-4D97-AF65-F5344CB8AC3E}">
        <p14:creationId xmlns:p14="http://schemas.microsoft.com/office/powerpoint/2010/main" val="409157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F01139-FC50-954E-B094-842C419EC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942" y="1284461"/>
            <a:ext cx="6461302" cy="48041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EBC6D6-DD2B-E24E-86D5-AC3E4328D558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10.9 Real Median Weekly Wages Versus Real Corporate Profits, United States, 1980-2016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54FCD-835C-2446-9C2D-44AA33E04722}"/>
              </a:ext>
            </a:extLst>
          </p:cNvPr>
          <p:cNvSpPr txBox="1"/>
          <p:nvPr/>
        </p:nvSpPr>
        <p:spPr>
          <a:xfrm>
            <a:off x="2448522" y="6088567"/>
            <a:ext cx="8315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Source</a:t>
            </a:r>
            <a:r>
              <a:rPr lang="en-US" sz="1400" dirty="0"/>
              <a:t>: Federal Reserve Bank of St. Louis, National Income: Corporate Profits before Tax; U.S. Bureau of Labor Statistics, Weekly and Hourly Earnings Data from the Current Population Survey.</a:t>
            </a:r>
          </a:p>
          <a:p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238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646799"/>
              </p:ext>
            </p:extLst>
          </p:nvPr>
        </p:nvGraphicFramePr>
        <p:xfrm>
          <a:off x="2340916" y="1745774"/>
          <a:ext cx="6740023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8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Quantity of labor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Quantity of razors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MPP</a:t>
                      </a:r>
                      <a:r>
                        <a:rPr lang="en-US" sz="1600" baseline="-25000">
                          <a:effectLst/>
                        </a:rPr>
                        <a:t>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MRP</a:t>
                      </a:r>
                      <a:r>
                        <a:rPr lang="en-US" sz="1600" baseline="-25000">
                          <a:effectLst/>
                        </a:rPr>
                        <a:t>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MFC</a:t>
                      </a:r>
                      <a:r>
                        <a:rPr lang="en-US" sz="1600" baseline="-25000">
                          <a:effectLst/>
                        </a:rPr>
                        <a:t>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89102" y="551821"/>
            <a:ext cx="8055282" cy="833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ea typeface="Calibri" panose="020F0502020204030204" pitchFamily="34" charset="0"/>
              </a:rPr>
              <a:t>Table 10.1  Labor Analysis of Hypothetical Razor Firm</a:t>
            </a:r>
            <a:endParaRPr lang="en-US" sz="28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65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5A247-60A5-B847-B00B-B631392CD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171" y="1144664"/>
            <a:ext cx="7714624" cy="547895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6D82B4E-4F92-BD4F-A524-953DC59EF9B7}"/>
              </a:ext>
            </a:extLst>
          </p:cNvPr>
          <p:cNvSpPr txBox="1">
            <a:spLocks/>
          </p:cNvSpPr>
          <p:nvPr/>
        </p:nvSpPr>
        <p:spPr>
          <a:xfrm>
            <a:off x="306657" y="148983"/>
            <a:ext cx="1145857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Figure 10.10 Marginal Revenue Product of Labor and Marginal Factor Cost of Labor</a:t>
            </a:r>
          </a:p>
        </p:txBody>
      </p:sp>
    </p:spTree>
    <p:extLst>
      <p:ext uri="{BB962C8B-B14F-4D97-AF65-F5344CB8AC3E}">
        <p14:creationId xmlns:p14="http://schemas.microsoft.com/office/powerpoint/2010/main" val="374432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271</Words>
  <Application>Microsoft Macintosh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GDAE_Student02</dc:creator>
  <cp:lastModifiedBy>GDAE_Student02</cp:lastModifiedBy>
  <cp:revision>12</cp:revision>
  <dcterms:created xsi:type="dcterms:W3CDTF">2018-11-07T15:33:30Z</dcterms:created>
  <dcterms:modified xsi:type="dcterms:W3CDTF">2019-07-24T17:30:18Z</dcterms:modified>
</cp:coreProperties>
</file>