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72" r:id="rId2"/>
    <p:sldId id="256" r:id="rId3"/>
    <p:sldId id="257" r:id="rId4"/>
    <p:sldId id="258" r:id="rId5"/>
    <p:sldId id="26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9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4681"/>
  </p:normalViewPr>
  <p:slideViewPr>
    <p:cSldViewPr snapToGrid="0" snapToObjects="1">
      <p:cViewPr varScale="1">
        <p:scale>
          <a:sx n="114" d="100"/>
          <a:sy n="114" d="100"/>
        </p:scale>
        <p:origin x="47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0174F5-F5F5-AB4C-8774-182734D1BEDD}" type="datetimeFigureOut">
              <a:rPr lang="en-US" smtClean="0"/>
              <a:t>11/7/18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5AAB36-98EB-2947-977F-5ED03C1CE3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1876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33DAAC-212B-A34C-A0F2-C1AE8654BE4E}" type="datetimeFigureOut">
              <a:rPr lang="en-US" smtClean="0"/>
              <a:t>11/7/18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A92176-756A-A641-AC07-91001D442A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1032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9DE64-0D58-AB45-B2CD-45FDF632326B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BE789-71D9-884E-9645-7C7E16118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226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9DE64-0D58-AB45-B2CD-45FDF632326B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BE789-71D9-884E-9645-7C7E16118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2970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9DE64-0D58-AB45-B2CD-45FDF632326B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BE789-71D9-884E-9645-7C7E16118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5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9DE64-0D58-AB45-B2CD-45FDF632326B}" type="datetimeFigureOut">
              <a:rPr lang="en-US" smtClean="0"/>
              <a:t>11/7/18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BE789-71D9-884E-9645-7C7E16118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663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9DE64-0D58-AB45-B2CD-45FDF632326B}" type="datetimeFigureOut">
              <a:rPr lang="en-US" smtClean="0"/>
              <a:t>11/7/18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BE789-71D9-884E-9645-7C7E16118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612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9DE64-0D58-AB45-B2CD-45FDF632326B}" type="datetimeFigureOut">
              <a:rPr lang="en-US" smtClean="0"/>
              <a:t>11/7/18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BE789-71D9-884E-9645-7C7E16118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51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9DE64-0D58-AB45-B2CD-45FDF632326B}" type="datetimeFigureOut">
              <a:rPr lang="en-US" smtClean="0"/>
              <a:t>11/7/18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BE789-71D9-884E-9645-7C7E16118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368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9DE64-0D58-AB45-B2CD-45FDF632326B}" type="datetimeFigureOut">
              <a:rPr lang="en-US" smtClean="0"/>
              <a:t>11/7/18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BE789-71D9-884E-9645-7C7E16118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382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9DE64-0D58-AB45-B2CD-45FDF632326B}" type="datetimeFigureOut">
              <a:rPr lang="en-US" smtClean="0"/>
              <a:t>11/7/18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BE789-71D9-884E-9645-7C7E16118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634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9DE64-0D58-AB45-B2CD-45FDF632326B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BE789-71D9-884E-9645-7C7E16118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972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9DE64-0D58-AB45-B2CD-45FDF632326B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BE789-71D9-884E-9645-7C7E16118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335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19DE64-0D58-AB45-B2CD-45FDF632326B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5BE789-71D9-884E-9645-7C7E16118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177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541173-9964-4A4B-8598-551AE80768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30352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DE332F5-376F-EC47-80CE-93E4E0557041}"/>
              </a:ext>
            </a:extLst>
          </p:cNvPr>
          <p:cNvSpPr txBox="1"/>
          <p:nvPr/>
        </p:nvSpPr>
        <p:spPr>
          <a:xfrm>
            <a:off x="6063176" y="1225884"/>
            <a:ext cx="5584874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6600" dirty="0"/>
              <a:t>Chapter Eight:</a:t>
            </a:r>
          </a:p>
          <a:p>
            <a:pPr algn="ctr"/>
            <a:endParaRPr lang="en-US" altLang="en-US" sz="4800" dirty="0"/>
          </a:p>
          <a:p>
            <a:pPr algn="ctr"/>
            <a:r>
              <a:rPr lang="en-US" altLang="en-US" sz="5400" dirty="0"/>
              <a:t>Consumption and the Consumer Society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3677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326" y="1167620"/>
            <a:ext cx="7587174" cy="569038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27049" y="18670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8.1 The Budget Line </a:t>
            </a:r>
          </a:p>
        </p:txBody>
      </p:sp>
    </p:spTree>
    <p:extLst>
      <p:ext uri="{BB962C8B-B14F-4D97-AF65-F5344CB8AC3E}">
        <p14:creationId xmlns:p14="http://schemas.microsoft.com/office/powerpoint/2010/main" val="1866706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326" y="1167620"/>
            <a:ext cx="7587173" cy="569038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8.2 Effect of an Increase in Income </a:t>
            </a:r>
          </a:p>
        </p:txBody>
      </p:sp>
    </p:spTree>
    <p:extLst>
      <p:ext uri="{BB962C8B-B14F-4D97-AF65-F5344CB8AC3E}">
        <p14:creationId xmlns:p14="http://schemas.microsoft.com/office/powerpoint/2010/main" val="1920836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326" y="1167620"/>
            <a:ext cx="7587173" cy="569038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52268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8.3 Effect of a Fall in the Price of One Good </a:t>
            </a:r>
          </a:p>
        </p:txBody>
      </p:sp>
    </p:spTree>
    <p:extLst>
      <p:ext uri="{BB962C8B-B14F-4D97-AF65-F5344CB8AC3E}">
        <p14:creationId xmlns:p14="http://schemas.microsoft.com/office/powerpoint/2010/main" val="3750875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5997" y="0"/>
            <a:ext cx="10950526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Table 8.1 </a:t>
            </a:r>
            <a:r>
              <a:rPr lang="en-US" sz="3600" b="1" dirty="0" err="1"/>
              <a:t>Quong’s</a:t>
            </a:r>
            <a:r>
              <a:rPr lang="en-US" sz="3600" b="1" dirty="0"/>
              <a:t> Utility from Consuming Chocolate Bars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620" y="1325563"/>
            <a:ext cx="10241280" cy="4540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5831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4221" y="900332"/>
            <a:ext cx="7943557" cy="5957668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199" y="23755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8.4 </a:t>
            </a:r>
            <a:r>
              <a:rPr lang="en-US" sz="3600" b="1" dirty="0" err="1"/>
              <a:t>Quong’s</a:t>
            </a:r>
            <a:r>
              <a:rPr lang="en-US" sz="3600" b="1" dirty="0"/>
              <a:t> Utility Function for Chocolate Bars </a:t>
            </a:r>
          </a:p>
        </p:txBody>
      </p:sp>
    </p:spTree>
    <p:extLst>
      <p:ext uri="{BB962C8B-B14F-4D97-AF65-F5344CB8AC3E}">
        <p14:creationId xmlns:p14="http://schemas.microsoft.com/office/powerpoint/2010/main" val="12326211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8038" y="1044889"/>
            <a:ext cx="6990269" cy="5242702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25258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8.5 Revolving Debt in the United States, 1968-2017, Adjusted for Inflation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5C1C261-EC3E-6545-A5FA-BD3E6B883535}"/>
              </a:ext>
            </a:extLst>
          </p:cNvPr>
          <p:cNvSpPr txBox="1"/>
          <p:nvPr/>
        </p:nvSpPr>
        <p:spPr>
          <a:xfrm>
            <a:off x="1986775" y="6287591"/>
            <a:ext cx="821844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Sources: Federal Reserve, Consumer Credit (G.19); CPI data from the Bureau of Labor Statistics.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69973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8487" y="798343"/>
            <a:ext cx="8079542" cy="6059657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53237" y="135561"/>
            <a:ext cx="11535507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8.6 Advertising Expenditures, by Country/Region, 2016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4F40CB8-A493-E84B-A2AF-646FB70DD347}"/>
              </a:ext>
            </a:extLst>
          </p:cNvPr>
          <p:cNvSpPr txBox="1"/>
          <p:nvPr/>
        </p:nvSpPr>
        <p:spPr>
          <a:xfrm>
            <a:off x="4939535" y="6356195"/>
            <a:ext cx="69492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Advertising Age, 2015.</a:t>
            </a:r>
          </a:p>
        </p:txBody>
      </p:sp>
    </p:spTree>
    <p:extLst>
      <p:ext uri="{BB962C8B-B14F-4D97-AF65-F5344CB8AC3E}">
        <p14:creationId xmlns:p14="http://schemas.microsoft.com/office/powerpoint/2010/main" val="6298752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2413" y="1167620"/>
            <a:ext cx="7587173" cy="569038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8.7 Ecological Footprint per Capita, Select Countries, 2012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F50D14A-0558-0242-8828-37729A3C2F6B}"/>
              </a:ext>
            </a:extLst>
          </p:cNvPr>
          <p:cNvSpPr txBox="1"/>
          <p:nvPr/>
        </p:nvSpPr>
        <p:spPr>
          <a:xfrm>
            <a:off x="4694664" y="6461013"/>
            <a:ext cx="792851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Global Footprint Network, 2016.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65483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102" y="1283678"/>
            <a:ext cx="7432429" cy="5574321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6713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/>
              <a:t>Figure 8.8 The Relationship Between Average Income and Average Subjective Well-Being Across Countries, 2016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FDCD4C1-A6CB-AA4D-8FFC-9B9C7BAADE81}"/>
              </a:ext>
            </a:extLst>
          </p:cNvPr>
          <p:cNvSpPr txBox="1"/>
          <p:nvPr/>
        </p:nvSpPr>
        <p:spPr>
          <a:xfrm>
            <a:off x="4684970" y="6400801"/>
            <a:ext cx="65234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Helliwell et al., 2017.</a:t>
            </a:r>
          </a:p>
        </p:txBody>
      </p:sp>
    </p:spTree>
    <p:extLst>
      <p:ext uri="{BB962C8B-B14F-4D97-AF65-F5344CB8AC3E}">
        <p14:creationId xmlns:p14="http://schemas.microsoft.com/office/powerpoint/2010/main" val="2402784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1059" y="745588"/>
            <a:ext cx="8149882" cy="6112412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8280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8.9 The Budget Line and Its Slope </a:t>
            </a:r>
          </a:p>
        </p:txBody>
      </p:sp>
    </p:spTree>
    <p:extLst>
      <p:ext uri="{BB962C8B-B14F-4D97-AF65-F5344CB8AC3E}">
        <p14:creationId xmlns:p14="http://schemas.microsoft.com/office/powerpoint/2010/main" val="10912746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6283" y="1023426"/>
            <a:ext cx="7779432" cy="5834574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199" y="15411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8.10 An Indifference Curve </a:t>
            </a:r>
          </a:p>
        </p:txBody>
      </p:sp>
    </p:spTree>
    <p:extLst>
      <p:ext uri="{BB962C8B-B14F-4D97-AF65-F5344CB8AC3E}">
        <p14:creationId xmlns:p14="http://schemas.microsoft.com/office/powerpoint/2010/main" val="15426803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356" y="1055077"/>
            <a:ext cx="7737230" cy="5802923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63171" y="15410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8.11 Different Levels of Utility </a:t>
            </a:r>
          </a:p>
        </p:txBody>
      </p:sp>
    </p:spTree>
    <p:extLst>
      <p:ext uri="{BB962C8B-B14F-4D97-AF65-F5344CB8AC3E}">
        <p14:creationId xmlns:p14="http://schemas.microsoft.com/office/powerpoint/2010/main" val="12587907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432" y="861648"/>
            <a:ext cx="7995136" cy="5996352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19886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8.12 Utility Maximization </a:t>
            </a:r>
          </a:p>
        </p:txBody>
      </p:sp>
    </p:spTree>
    <p:extLst>
      <p:ext uri="{BB962C8B-B14F-4D97-AF65-F5344CB8AC3E}">
        <p14:creationId xmlns:p14="http://schemas.microsoft.com/office/powerpoint/2010/main" val="16340563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0635" y="924952"/>
            <a:ext cx="7910730" cy="5933048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26217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8.13 Response to a Change in Price</a:t>
            </a:r>
          </a:p>
        </p:txBody>
      </p:sp>
    </p:spTree>
    <p:extLst>
      <p:ext uri="{BB962C8B-B14F-4D97-AF65-F5344CB8AC3E}">
        <p14:creationId xmlns:p14="http://schemas.microsoft.com/office/powerpoint/2010/main" val="13254439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175</Words>
  <Application>Microsoft Macintosh PowerPoint</Application>
  <PresentationFormat>Widescreen</PresentationFormat>
  <Paragraphs>21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PowerPoint Presentation</vt:lpstr>
      <vt:lpstr>Figure 8.1 The Budget Line </vt:lpstr>
      <vt:lpstr>Figure 8.2 Effect of an Increase in Income </vt:lpstr>
      <vt:lpstr>Figure 8.3 Effect of a Fall in the Price of One Good </vt:lpstr>
      <vt:lpstr>Table 8.1 Quong’s Utility from Consuming Chocolate Bars </vt:lpstr>
      <vt:lpstr>Figure 8.4 Quong’s Utility Function for Chocolate Bars </vt:lpstr>
      <vt:lpstr>Figure 8.5 Revolving Debt in the United States, 1968-2017, Adjusted for Inflation </vt:lpstr>
      <vt:lpstr>Figure 8.6 Advertising Expenditures, by Country/Region, 2016 </vt:lpstr>
      <vt:lpstr>Figure 8.7 Ecological Footprint per Capita, Select Countries, 2012 </vt:lpstr>
      <vt:lpstr>Figure 8.8 The Relationship Between Average Income and Average Subjective Well-Being Across Countries, 2016 </vt:lpstr>
      <vt:lpstr>Figure 8.9 The Budget Line and Its Slope </vt:lpstr>
      <vt:lpstr>Figure 8.10 An Indifference Curve </vt:lpstr>
      <vt:lpstr>Figure 8.11 Different Levels of Utility </vt:lpstr>
      <vt:lpstr>Figure 8.12 Utility Maximization </vt:lpstr>
      <vt:lpstr>Figure 8.13 Response to a Change in Price</vt:lpstr>
    </vt:vector>
  </TitlesOfParts>
  <Company/>
  <LinksUpToDate>false</LinksUpToDate>
  <SharedDoc>false</SharedDoc>
  <HyperlinksChanged>false</HyperlinksChanged>
  <AppVersion>16.0014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Figure 8. </dc:title>
  <dc:creator>hannahjoy803@gmail.com</dc:creator>
  <cp:lastModifiedBy>GDAE_Student02</cp:lastModifiedBy>
  <cp:revision>18</cp:revision>
  <dcterms:created xsi:type="dcterms:W3CDTF">2018-11-06T17:31:00Z</dcterms:created>
  <dcterms:modified xsi:type="dcterms:W3CDTF">2018-11-07T17:57:21Z</dcterms:modified>
</cp:coreProperties>
</file>