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73" r:id="rId9"/>
    <p:sldId id="274" r:id="rId10"/>
    <p:sldId id="262" r:id="rId11"/>
    <p:sldId id="263" r:id="rId12"/>
    <p:sldId id="26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8A043-9B5E-7249-A5B2-9DBBBE4DAD8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D8A73-ED41-AC48-AB4E-1C7F77DAA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66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39D7-6E4A-B142-8B15-AEA9F8663466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9655C-A2D3-7545-BF0A-00D4E479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5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655C-A2D3-7545-BF0A-00D4E4791D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0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7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4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2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0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1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9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8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5EE5-10B1-E148-A16A-158D012BC86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7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Eleven: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Taxes and Tax Policy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120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61" y="808892"/>
            <a:ext cx="8065477" cy="60491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 The Impact of a Tax on the Market for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657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464" y="872197"/>
            <a:ext cx="7981071" cy="59858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974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11.2 The Impact of an Excise Tax with an Inelastic Demand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7871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960120"/>
            <a:ext cx="7863840" cy="58978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007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11.3 The Impact of an Excise Tax with an Elastic Demand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768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950" y="815926"/>
            <a:ext cx="8056099" cy="604207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11.4 Tax Revenue from a Tax on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199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803400"/>
            <a:ext cx="11658600" cy="3251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11.1 Summary of Excise Tax Impacts for Products with Elastic and Inelastic Demand Curves</a:t>
            </a:r>
          </a:p>
        </p:txBody>
      </p:sp>
    </p:spTree>
    <p:extLst>
      <p:ext uri="{BB962C8B-B14F-4D97-AF65-F5344CB8AC3E}">
        <p14:creationId xmlns:p14="http://schemas.microsoft.com/office/powerpoint/2010/main" val="44455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52" y="618979"/>
            <a:ext cx="8318695" cy="62390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-1784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11.5 Welfare Analysis of an Excise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768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11.2 U.S. Federal Marginal Tax Rates, 2018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38288"/>
            <a:ext cx="92964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11.3 Susan’s Federal Income Tax Calculations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" y="1690688"/>
            <a:ext cx="110617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0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36" y="1245935"/>
            <a:ext cx="6384216" cy="47881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11.6 Tax Receipts in the United States, as a Percentage of GDP, 1950-2016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BDC8C-8398-DB41-A1F2-A94AFA32A77E}"/>
              </a:ext>
            </a:extLst>
          </p:cNvPr>
          <p:cNvSpPr txBox="1"/>
          <p:nvPr/>
        </p:nvSpPr>
        <p:spPr>
          <a:xfrm>
            <a:off x="3836020" y="6242447"/>
            <a:ext cx="77389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Bureau of Economic Analysis,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12" y="1184174"/>
            <a:ext cx="6904893" cy="51786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11.7 International Comparison of Overall Tax Receipts, Select Countries, 2015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FF045-C0B7-8A43-8F0F-067B5C83B9D8}"/>
              </a:ext>
            </a:extLst>
          </p:cNvPr>
          <p:cNvSpPr txBox="1"/>
          <p:nvPr/>
        </p:nvSpPr>
        <p:spPr>
          <a:xfrm>
            <a:off x="4227241" y="6358342"/>
            <a:ext cx="6043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OECD, Revenue Statistics.</a:t>
            </a:r>
          </a:p>
        </p:txBody>
      </p:sp>
    </p:spTree>
    <p:extLst>
      <p:ext uri="{BB962C8B-B14F-4D97-AF65-F5344CB8AC3E}">
        <p14:creationId xmlns:p14="http://schemas.microsoft.com/office/powerpoint/2010/main" val="1592059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08" y="1236353"/>
            <a:ext cx="6258808" cy="469410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11.8 The Top Marginal Federal Income Tax Rate and Average Economic Growth, 1950-2016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EAF4-77B6-4A43-B421-2929E1CFFEBC}"/>
              </a:ext>
            </a:extLst>
          </p:cNvPr>
          <p:cNvSpPr txBox="1"/>
          <p:nvPr/>
        </p:nvSpPr>
        <p:spPr>
          <a:xfrm>
            <a:off x="1761893" y="6019669"/>
            <a:ext cx="1015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U.S. Bureau of Economic Analysis; Tax Policy Center, </a:t>
            </a:r>
          </a:p>
          <a:p>
            <a:r>
              <a:rPr lang="en-US" sz="1600" dirty="0"/>
              <a:t>http://</a:t>
            </a:r>
            <a:r>
              <a:rPr lang="en-US" sz="1600" dirty="0" err="1"/>
              <a:t>www.taxpolicycenter.org</a:t>
            </a:r>
            <a:r>
              <a:rPr lang="en-US" sz="1600" dirty="0"/>
              <a:t>/sites/default/files/legacy/</a:t>
            </a:r>
            <a:r>
              <a:rPr lang="en-US" sz="1600" dirty="0" err="1"/>
              <a:t>taxfacts</a:t>
            </a:r>
            <a:r>
              <a:rPr lang="en-US" sz="1600" dirty="0"/>
              <a:t>/content/PDF/</a:t>
            </a:r>
            <a:r>
              <a:rPr lang="en-US" sz="1600" dirty="0" err="1"/>
              <a:t>toprate_historical.pdf</a:t>
            </a:r>
            <a:r>
              <a:rPr lang="en-US" sz="1600" dirty="0"/>
              <a:t>.</a:t>
            </a:r>
          </a:p>
          <a:p>
            <a:r>
              <a:rPr lang="en-US" sz="1600" dirty="0"/>
              <a:t>Note: Percentages are average annual growth rates of real GDP per decade.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14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6229" y="0"/>
            <a:ext cx="11629292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11.4 The Distribution of Taxes in the United States, 2016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89" y="1043798"/>
            <a:ext cx="9768771" cy="5195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B52798-E6EF-4A49-A5E4-DB7B4DA88F9D}"/>
              </a:ext>
            </a:extLst>
          </p:cNvPr>
          <p:cNvSpPr txBox="1"/>
          <p:nvPr/>
        </p:nvSpPr>
        <p:spPr>
          <a:xfrm>
            <a:off x="4069202" y="6411951"/>
            <a:ext cx="6936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Citizens for Tax Justice, 2016.</a:t>
            </a:r>
          </a:p>
        </p:txBody>
      </p:sp>
    </p:spTree>
    <p:extLst>
      <p:ext uri="{BB962C8B-B14F-4D97-AF65-F5344CB8AC3E}">
        <p14:creationId xmlns:p14="http://schemas.microsoft.com/office/powerpoint/2010/main" val="188173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244</Words>
  <Application>Microsoft Macintosh PowerPoint</Application>
  <PresentationFormat>Widescreen</PresentationFormat>
  <Paragraphs>22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Figure 11.1 The Impact of a Tax on the Market for Cups of Coffee</vt:lpstr>
      <vt:lpstr>Figure 11.2 The Impact of an Excise Tax with an Inelastic Demand Curve</vt:lpstr>
      <vt:lpstr>Figure 11.3 The Impact of an Excise Tax with an Elastic Demand Curve</vt:lpstr>
      <vt:lpstr>Figure 11.4 Tax Revenue from a Tax on Cups of Coffee</vt:lpstr>
      <vt:lpstr>Table 11.1 Summary of Excise Tax Impacts for Products with Elastic and Inelastic Demand Curves</vt:lpstr>
      <vt:lpstr>Figure 11.5 Welfare Analysis of an Excise Tax</vt:lpstr>
      <vt:lpstr>Table 11.2 U.S. Federal Marginal Tax Rates, 2018</vt:lpstr>
      <vt:lpstr>Table 11.3 Susan’s Federal Income Tax Calculations</vt:lpstr>
      <vt:lpstr>Figure 11.6 Tax Receipts in the United States, as a Percentage of GDP, 1950-2016</vt:lpstr>
      <vt:lpstr>Figure 11.7 International Comparison of Overall Tax Receipts, Select Countries, 2015</vt:lpstr>
      <vt:lpstr>Figure 11.8 The Top Marginal Federal Income Tax Rate and Average Economic Growth, 1950-2016</vt:lpstr>
      <vt:lpstr>Table 11.4 The Distribution of Taxes in the United States, 2016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18</cp:revision>
  <dcterms:created xsi:type="dcterms:W3CDTF">2018-09-28T04:55:23Z</dcterms:created>
  <dcterms:modified xsi:type="dcterms:W3CDTF">2018-11-07T18:19:52Z</dcterms:modified>
</cp:coreProperties>
</file>