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60" r:id="rId3"/>
    <p:sldId id="257" r:id="rId4"/>
    <p:sldId id="258" r:id="rId5"/>
    <p:sldId id="259" r:id="rId6"/>
    <p:sldId id="261" r:id="rId7"/>
    <p:sldId id="273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47"/>
    <p:restoredTop sz="94681"/>
  </p:normalViewPr>
  <p:slideViewPr>
    <p:cSldViewPr snapToGrid="0" snapToObjects="1">
      <p:cViewPr varScale="1">
        <p:scale>
          <a:sx n="104" d="100"/>
          <a:sy n="104" d="100"/>
        </p:scale>
        <p:origin x="232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4038C-959A-4E4E-83D2-2A2679BA6CB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5B66A-BA23-5145-84A5-5707ABF3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9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7C594-B9B6-C141-8DE9-EE90390EC727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11D9F-0836-744D-8F05-96DE0C445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9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11D9F-0836-744D-8F05-96DE0C4458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5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11D9F-0836-744D-8F05-96DE0C4458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4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3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6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8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5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2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2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5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647B3-5D29-BA4C-B87A-1A34B2A8E188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1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17593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Economic and Social Inequality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6145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0" y="1284514"/>
            <a:ext cx="11528470" cy="48229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516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10.1 Household Income Distribution in the United States, 2016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33938-3EC2-CE4B-8B11-ADEE269A224F}"/>
              </a:ext>
            </a:extLst>
          </p:cNvPr>
          <p:cNvSpPr txBox="1"/>
          <p:nvPr/>
        </p:nvSpPr>
        <p:spPr>
          <a:xfrm>
            <a:off x="865165" y="6107433"/>
            <a:ext cx="10775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Historical Income Tables: Households, Tables H-1 and H-2. See:</a:t>
            </a:r>
          </a:p>
          <a:p>
            <a:r>
              <a:rPr lang="en-US" sz="1600" dirty="0"/>
              <a:t>https://</a:t>
            </a:r>
            <a:r>
              <a:rPr lang="en-US" sz="1600" dirty="0" err="1"/>
              <a:t>www.census.gov</a:t>
            </a:r>
            <a:r>
              <a:rPr lang="en-US" sz="1600" dirty="0"/>
              <a:t>/data/tables/time-series/demo/income-poverty/historical-income-</a:t>
            </a:r>
            <a:r>
              <a:rPr lang="en-US" sz="1600" dirty="0" err="1"/>
              <a:t>households.html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5749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21" y="804182"/>
            <a:ext cx="7244517" cy="54333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10.1 Lorenz Curve for the United States,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5B723-D66C-9F4F-A38A-2B77F62F2AE9}"/>
              </a:ext>
            </a:extLst>
          </p:cNvPr>
          <p:cNvSpPr txBox="1"/>
          <p:nvPr/>
        </p:nvSpPr>
        <p:spPr>
          <a:xfrm>
            <a:off x="1841157" y="6237570"/>
            <a:ext cx="8983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Historical Income Tables: Households, Tables H-1 and H-2. See: https://</a:t>
            </a:r>
          </a:p>
          <a:p>
            <a:r>
              <a:rPr lang="en-US" sz="1600" dirty="0" err="1"/>
              <a:t>www.census.gov</a:t>
            </a:r>
            <a:r>
              <a:rPr lang="en-US" sz="1600" dirty="0"/>
              <a:t>/data/tables/time-series/demo/income-poverty/historical-income-</a:t>
            </a:r>
            <a:r>
              <a:rPr lang="en-US" sz="1600" dirty="0" err="1"/>
              <a:t>households.html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161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29" y="1249949"/>
            <a:ext cx="6941556" cy="520616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10.2 Lorenz Curves for Sweden, South Africa, India, and the United States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6D441-CC35-6448-BAEF-01AE3B21718F}"/>
              </a:ext>
            </a:extLst>
          </p:cNvPr>
          <p:cNvSpPr txBox="1"/>
          <p:nvPr/>
        </p:nvSpPr>
        <p:spPr>
          <a:xfrm>
            <a:off x="1643448" y="6380501"/>
            <a:ext cx="1000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database. Year of data varies from 2011 to 2013.</a:t>
            </a:r>
          </a:p>
        </p:txBody>
      </p:sp>
    </p:spTree>
    <p:extLst>
      <p:ext uri="{BB962C8B-B14F-4D97-AF65-F5344CB8AC3E}">
        <p14:creationId xmlns:p14="http://schemas.microsoft.com/office/powerpoint/2010/main" val="138390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197" y="963385"/>
            <a:ext cx="7859486" cy="58946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10.3 The Gini Coefficient: A / (A + B)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532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333" y="988209"/>
            <a:ext cx="6989953" cy="5242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271" y="0"/>
            <a:ext cx="11141529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10.4 Gini Coefficient in the United States, 1967-2016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5792C-88A5-9747-A174-77AF5F5324C6}"/>
              </a:ext>
            </a:extLst>
          </p:cNvPr>
          <p:cNvSpPr txBox="1"/>
          <p:nvPr/>
        </p:nvSpPr>
        <p:spPr>
          <a:xfrm>
            <a:off x="1729946" y="6230674"/>
            <a:ext cx="8884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Historical Income Tables: Households, Table H-4. See: https://www.</a:t>
            </a:r>
          </a:p>
          <a:p>
            <a:r>
              <a:rPr lang="en-US" sz="1600" dirty="0" err="1"/>
              <a:t>census.gov</a:t>
            </a:r>
            <a:r>
              <a:rPr lang="en-US" sz="1600" dirty="0"/>
              <a:t>/data/tables/time-series/demo/income-poverty/historical-income-</a:t>
            </a:r>
            <a:r>
              <a:rPr lang="en-US" sz="1600" dirty="0" err="1"/>
              <a:t>households.html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177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280" y="1185766"/>
            <a:ext cx="6891245" cy="48443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271" y="0"/>
            <a:ext cx="11141529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10.5 Income Shares of Top-Income Groups, United States, 1917-2016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FA810-0121-C149-BA4D-482F32C6E61E}"/>
              </a:ext>
            </a:extLst>
          </p:cNvPr>
          <p:cNvSpPr txBox="1"/>
          <p:nvPr/>
        </p:nvSpPr>
        <p:spPr>
          <a:xfrm>
            <a:off x="4277790" y="6215457"/>
            <a:ext cx="100954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 err="1"/>
              <a:t>Saez</a:t>
            </a:r>
            <a:r>
              <a:rPr lang="en-US" sz="1600" dirty="0"/>
              <a:t>, 2016.</a:t>
            </a:r>
          </a:p>
          <a:p>
            <a:r>
              <a:rPr lang="en-US" sz="1600" dirty="0"/>
              <a:t>Note: Data exclude capital gains.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05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91" y="1221444"/>
            <a:ext cx="6830418" cy="51228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10.6 The Distribution of Wealth in the United States, 2012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8E8B0-C3CB-EB42-8C58-3B5E275DB24B}"/>
              </a:ext>
            </a:extLst>
          </p:cNvPr>
          <p:cNvSpPr txBox="1"/>
          <p:nvPr/>
        </p:nvSpPr>
        <p:spPr>
          <a:xfrm>
            <a:off x="4386648" y="6361857"/>
            <a:ext cx="58447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 err="1"/>
              <a:t>Saez</a:t>
            </a:r>
            <a:r>
              <a:rPr lang="en-US" sz="1600" dirty="0"/>
              <a:t> and </a:t>
            </a:r>
            <a:r>
              <a:rPr lang="en-US" sz="1600" dirty="0" err="1"/>
              <a:t>Zucman</a:t>
            </a:r>
            <a:r>
              <a:rPr lang="en-US" sz="1600" dirty="0"/>
              <a:t>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1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85" y="532223"/>
            <a:ext cx="8055429" cy="60415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10.7 Actual, Estimated, and Ideal Distribution of Wealth in the United States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C6668-A6F9-B64C-8835-3DAB426262A8}"/>
              </a:ext>
            </a:extLst>
          </p:cNvPr>
          <p:cNvSpPr txBox="1"/>
          <p:nvPr/>
        </p:nvSpPr>
        <p:spPr>
          <a:xfrm>
            <a:off x="4077730" y="6400800"/>
            <a:ext cx="4967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Norton and </a:t>
            </a:r>
            <a:r>
              <a:rPr lang="en-US" sz="1600" dirty="0" err="1"/>
              <a:t>Ariely</a:t>
            </a:r>
            <a:r>
              <a:rPr lang="en-US" sz="1600" dirty="0"/>
              <a:t>, 2011.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95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93" y="1245053"/>
            <a:ext cx="6975316" cy="52314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10.8 Median Household Income in the United States by Select Characteristics, 2015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14815-E2F4-5046-BB01-5BF2DE8EBAE0}"/>
              </a:ext>
            </a:extLst>
          </p:cNvPr>
          <p:cNvSpPr txBox="1"/>
          <p:nvPr/>
        </p:nvSpPr>
        <p:spPr>
          <a:xfrm>
            <a:off x="3954161" y="6476540"/>
            <a:ext cx="5214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Proctor et al., 2016, Table 1.</a:t>
            </a:r>
          </a:p>
        </p:txBody>
      </p:sp>
    </p:spTree>
    <p:extLst>
      <p:ext uri="{BB962C8B-B14F-4D97-AF65-F5344CB8AC3E}">
        <p14:creationId xmlns:p14="http://schemas.microsoft.com/office/powerpoint/2010/main" val="74484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39" y="1269548"/>
            <a:ext cx="6748923" cy="50616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10.9 Median Value of Household Assets in the United States by Select Characteristics, 2013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06565-7558-324B-8E10-8B02881ED8BF}"/>
              </a:ext>
            </a:extLst>
          </p:cNvPr>
          <p:cNvSpPr txBox="1"/>
          <p:nvPr/>
        </p:nvSpPr>
        <p:spPr>
          <a:xfrm>
            <a:off x="4374292" y="6425513"/>
            <a:ext cx="5375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2017.</a:t>
            </a:r>
          </a:p>
        </p:txBody>
      </p:sp>
    </p:spTree>
    <p:extLst>
      <p:ext uri="{BB962C8B-B14F-4D97-AF65-F5344CB8AC3E}">
        <p14:creationId xmlns:p14="http://schemas.microsoft.com/office/powerpoint/2010/main" val="86257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88" y="1145482"/>
            <a:ext cx="6762163" cy="507162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10.10 Income Gini Coefficient for Select Countries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F724EC-8FC6-144D-97A8-73AA9B97324F}"/>
              </a:ext>
            </a:extLst>
          </p:cNvPr>
          <p:cNvSpPr txBox="1"/>
          <p:nvPr/>
        </p:nvSpPr>
        <p:spPr>
          <a:xfrm>
            <a:off x="3089189" y="6217105"/>
            <a:ext cx="6586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CIA World Factbook, United States Central Intelligence Agency.</a:t>
            </a:r>
          </a:p>
          <a:p>
            <a:r>
              <a:rPr lang="en-US" sz="1600" dirty="0"/>
              <a:t>Note: Year of data varies.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850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739" y="875786"/>
            <a:ext cx="7118522" cy="53388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10.11 Global Income Distribution, 1988 and 2011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3432B2-E368-6040-951F-6DB8CB432854}"/>
              </a:ext>
            </a:extLst>
          </p:cNvPr>
          <p:cNvSpPr txBox="1"/>
          <p:nvPr/>
        </p:nvSpPr>
        <p:spPr>
          <a:xfrm>
            <a:off x="2536739" y="6326659"/>
            <a:ext cx="7299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Our World in Data website, https://</a:t>
            </a:r>
            <a:r>
              <a:rPr lang="en-US" sz="1600" dirty="0" err="1"/>
              <a:t>ourworldindata.org</a:t>
            </a:r>
            <a:r>
              <a:rPr lang="en-US" sz="1600" dirty="0"/>
              <a:t>/income-inequality/.</a:t>
            </a:r>
          </a:p>
        </p:txBody>
      </p:sp>
    </p:spTree>
    <p:extLst>
      <p:ext uri="{BB962C8B-B14F-4D97-AF65-F5344CB8AC3E}">
        <p14:creationId xmlns:p14="http://schemas.microsoft.com/office/powerpoint/2010/main" val="156449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281" y="1155797"/>
            <a:ext cx="6833287" cy="51249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10.12 Median Net Worth per Adult, Select Countries,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D0913-4474-3645-86D2-ED999C925F7E}"/>
              </a:ext>
            </a:extLst>
          </p:cNvPr>
          <p:cNvSpPr txBox="1"/>
          <p:nvPr/>
        </p:nvSpPr>
        <p:spPr>
          <a:xfrm>
            <a:off x="4526986" y="6346075"/>
            <a:ext cx="69771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Credit Suisse, 2016b.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994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832" y="1325563"/>
            <a:ext cx="6114535" cy="458590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10.13 Market - and Disposable-Income Gini Coefficients, Select OECD Countries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91CE5-D2F3-F44E-BF7B-CE1FF794F387}"/>
              </a:ext>
            </a:extLst>
          </p:cNvPr>
          <p:cNvSpPr txBox="1"/>
          <p:nvPr/>
        </p:nvSpPr>
        <p:spPr>
          <a:xfrm>
            <a:off x="2520778" y="6178378"/>
            <a:ext cx="82048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 online statistics database, Income Distribution and Poverty.</a:t>
            </a:r>
          </a:p>
          <a:p>
            <a:r>
              <a:rPr lang="en-US" sz="1600" dirty="0"/>
              <a:t>Note: Data for most countries are from 2014. Other data are from 2013 or 2015.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9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448</Words>
  <Application>Microsoft Macintosh PowerPoint</Application>
  <PresentationFormat>Widescreen</PresentationFormat>
  <Paragraphs>38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Table 10.1 Household Income Distribution in the United States, 2016 </vt:lpstr>
      <vt:lpstr>Figure 10.1 Lorenz Curve for the United States, 2016</vt:lpstr>
      <vt:lpstr>Figure 10.2 Lorenz Curves for Sweden, South Africa, India, and the United States</vt:lpstr>
      <vt:lpstr>Figure 10.3 The Gini Coefficient: A / (A + B)</vt:lpstr>
      <vt:lpstr>Figure 10.4 Gini Coefficient in the United States, 1967-2016</vt:lpstr>
      <vt:lpstr>Figure 10.5 Income Shares of Top-Income Groups, United States, 1917-2016</vt:lpstr>
      <vt:lpstr>Figure 10.6 The Distribution of Wealth in the United States, 2012</vt:lpstr>
      <vt:lpstr>Figure 10.7 Actual, Estimated, and Ideal Distribution of Wealth in the United States</vt:lpstr>
      <vt:lpstr>Figure 10.8 Median Household Income in the United States by Select Characteristics, 2015</vt:lpstr>
      <vt:lpstr>Figure 10.9 Median Value of Household Assets in the United States by Select Characteristics, 2013</vt:lpstr>
      <vt:lpstr>Figure 10.10 Income Gini Coefficient for Select Countries</vt:lpstr>
      <vt:lpstr>Figure 10.11 Global Income Distribution, 1988 and 2011</vt:lpstr>
      <vt:lpstr>Figure 10.12 Median Net Worth per Adult, Select Countries, 2016</vt:lpstr>
      <vt:lpstr>Figure 10.13 Market - and Disposable-Income Gini Coefficients, Select OECD Countries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17</cp:revision>
  <dcterms:created xsi:type="dcterms:W3CDTF">2018-09-28T04:49:44Z</dcterms:created>
  <dcterms:modified xsi:type="dcterms:W3CDTF">2018-11-07T18:13:02Z</dcterms:modified>
</cp:coreProperties>
</file>