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handoutMasterIdLst>
    <p:handoutMasterId r:id="rId19"/>
  </p:handoutMasterIdLst>
  <p:sldIdLst>
    <p:sldId id="27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18"/>
    <p:restoredTop sz="72424"/>
  </p:normalViewPr>
  <p:slideViewPr>
    <p:cSldViewPr snapToGrid="0" snapToObjects="1">
      <p:cViewPr varScale="1">
        <p:scale>
          <a:sx n="81" d="100"/>
          <a:sy n="81" d="100"/>
        </p:scale>
        <p:origin x="20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15F498-07D5-A84E-AD32-514C4387C0F6}" type="datetimeFigureOut">
              <a:rPr lang="en-US" smtClean="0"/>
              <a:t>11/7/18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7969BE-400D-7442-84D4-1F139AB5DF45}" type="slidenum">
              <a:rPr lang="en-US" smtClean="0"/>
              <a:t>‹#›</a:t>
            </a:fld>
            <a:endParaRPr lang="en-US"/>
          </a:p>
        </p:txBody>
      </p:sp>
    </p:spTree>
    <p:extLst>
      <p:ext uri="{BB962C8B-B14F-4D97-AF65-F5344CB8AC3E}">
        <p14:creationId xmlns:p14="http://schemas.microsoft.com/office/powerpoint/2010/main" val="18863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3F0752-7459-C14A-A85F-E0E97520E4A8}" type="datetimeFigureOut">
              <a:rPr lang="en-US" smtClean="0"/>
              <a:t>11/7/18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781D23-783B-B24F-9165-0CAD93A91574}" type="slidenum">
              <a:rPr lang="en-US" smtClean="0"/>
              <a:t>‹#›</a:t>
            </a:fld>
            <a:endParaRPr lang="en-US"/>
          </a:p>
        </p:txBody>
      </p:sp>
    </p:spTree>
    <p:extLst>
      <p:ext uri="{BB962C8B-B14F-4D97-AF65-F5344CB8AC3E}">
        <p14:creationId xmlns:p14="http://schemas.microsoft.com/office/powerpoint/2010/main" val="1455848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graph below shows the average household income for different</a:t>
            </a:r>
          </a:p>
          <a:p>
            <a:r>
              <a:rPr lang="en-US" sz="1200" kern="1200" dirty="0">
                <a:solidFill>
                  <a:schemeClr val="tx1"/>
                </a:solidFill>
                <a:effectLst/>
                <a:latin typeface="+mn-lt"/>
                <a:ea typeface="+mn-ea"/>
                <a:cs typeface="+mn-cs"/>
              </a:rPr>
              <a:t>income groups in the United States, based on 2016 data. Each group</a:t>
            </a:r>
          </a:p>
          <a:p>
            <a:r>
              <a:rPr lang="en-US" sz="1200" kern="1200" dirty="0">
                <a:solidFill>
                  <a:schemeClr val="tx1"/>
                </a:solidFill>
                <a:effectLst/>
                <a:latin typeface="+mn-lt"/>
                <a:ea typeface="+mn-ea"/>
                <a:cs typeface="+mn-cs"/>
              </a:rPr>
              <a:t>represents one-fifth of American households, except for the last group</a:t>
            </a:r>
          </a:p>
          <a:p>
            <a:r>
              <a:rPr lang="en-US" sz="1200" kern="1200" dirty="0">
                <a:solidFill>
                  <a:schemeClr val="tx1"/>
                </a:solidFill>
                <a:effectLst/>
                <a:latin typeface="+mn-lt"/>
                <a:ea typeface="+mn-ea"/>
                <a:cs typeface="+mn-cs"/>
              </a:rPr>
              <a:t>which includes only the top 5%.</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For American households with income in the bottom fifth, average income</a:t>
            </a:r>
          </a:p>
          <a:p>
            <a:r>
              <a:rPr lang="en-US" sz="1200" kern="1200" dirty="0">
                <a:solidFill>
                  <a:schemeClr val="tx1"/>
                </a:solidFill>
                <a:effectLst/>
                <a:latin typeface="+mn-lt"/>
                <a:ea typeface="+mn-ea"/>
                <a:cs typeface="+mn-cs"/>
              </a:rPr>
              <a:t>in 2016 was only about $13,000. For those in the middle fifth,</a:t>
            </a:r>
          </a:p>
          <a:p>
            <a:r>
              <a:rPr lang="en-US" sz="1200" kern="1200" dirty="0">
                <a:solidFill>
                  <a:schemeClr val="tx1"/>
                </a:solidFill>
                <a:effectLst/>
                <a:latin typeface="+mn-lt"/>
                <a:ea typeface="+mn-ea"/>
                <a:cs typeface="+mn-cs"/>
              </a:rPr>
              <a:t>household income averaged nearly $60,000. Those in the top fifth had</a:t>
            </a:r>
          </a:p>
          <a:p>
            <a:r>
              <a:rPr lang="en-US" sz="1200" kern="1200" dirty="0">
                <a:solidFill>
                  <a:schemeClr val="tx1"/>
                </a:solidFill>
                <a:effectLst/>
                <a:latin typeface="+mn-lt"/>
                <a:ea typeface="+mn-ea"/>
                <a:cs typeface="+mn-cs"/>
              </a:rPr>
              <a:t>an average household income of about $210,000. Average household</a:t>
            </a:r>
          </a:p>
          <a:p>
            <a:r>
              <a:rPr lang="en-US" sz="1200" kern="1200" dirty="0">
                <a:solidFill>
                  <a:schemeClr val="tx1"/>
                </a:solidFill>
                <a:effectLst/>
                <a:latin typeface="+mn-lt"/>
                <a:ea typeface="+mn-ea"/>
                <a:cs typeface="+mn-cs"/>
              </a:rPr>
              <a:t>income was over $375,000 for the top 5%. Note that these are average</a:t>
            </a:r>
          </a:p>
          <a:p>
            <a:r>
              <a:rPr lang="en-US" sz="1200" kern="1200" dirty="0">
                <a:solidFill>
                  <a:schemeClr val="tx1"/>
                </a:solidFill>
                <a:effectLst/>
                <a:latin typeface="+mn-lt"/>
                <a:ea typeface="+mn-ea"/>
                <a:cs typeface="+mn-cs"/>
              </a:rPr>
              <a:t>values, so some households in each group made less than these income</a:t>
            </a:r>
          </a:p>
          <a:p>
            <a:r>
              <a:rPr lang="en-US" sz="1200" kern="1200" dirty="0">
                <a:solidFill>
                  <a:schemeClr val="tx1"/>
                </a:solidFill>
                <a:effectLst/>
                <a:latin typeface="+mn-lt"/>
                <a:ea typeface="+mn-ea"/>
                <a:cs typeface="+mn-cs"/>
              </a:rPr>
              <a:t>values, while some made more. We will discuss income inequality, including</a:t>
            </a:r>
          </a:p>
          <a:p>
            <a:r>
              <a:rPr lang="en-US" sz="1200" kern="1200" dirty="0">
                <a:solidFill>
                  <a:schemeClr val="tx1"/>
                </a:solidFill>
                <a:effectLst/>
                <a:latin typeface="+mn-lt"/>
                <a:ea typeface="+mn-ea"/>
                <a:cs typeface="+mn-cs"/>
              </a:rPr>
              <a:t>its causes, in more detail in Chapter 10.</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2</a:t>
            </a:fld>
            <a:endParaRPr lang="en-US"/>
          </a:p>
        </p:txBody>
      </p:sp>
    </p:spTree>
    <p:extLst>
      <p:ext uri="{BB962C8B-B14F-4D97-AF65-F5344CB8AC3E}">
        <p14:creationId xmlns:p14="http://schemas.microsoft.com/office/powerpoint/2010/main" val="1027327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graph below shows the growth in household income for different</a:t>
            </a:r>
          </a:p>
          <a:p>
            <a:r>
              <a:rPr lang="en-US" sz="1200" kern="1200" dirty="0">
                <a:solidFill>
                  <a:schemeClr val="tx1"/>
                </a:solidFill>
                <a:effectLst/>
                <a:latin typeface="+mn-lt"/>
                <a:ea typeface="+mn-ea"/>
                <a:cs typeface="+mn-cs"/>
              </a:rPr>
              <a:t>income groups in the United States, over the period 1968–2016. Similar</a:t>
            </a:r>
          </a:p>
          <a:p>
            <a:r>
              <a:rPr lang="en-US" sz="1200" kern="1200" dirty="0">
                <a:solidFill>
                  <a:schemeClr val="tx1"/>
                </a:solidFill>
                <a:effectLst/>
                <a:latin typeface="+mn-lt"/>
                <a:ea typeface="+mn-ea"/>
                <a:cs typeface="+mn-cs"/>
              </a:rPr>
              <a:t>to the previous graph, each group represents one-fifth of American</a:t>
            </a:r>
          </a:p>
          <a:p>
            <a:r>
              <a:rPr lang="en-US" sz="1200" kern="1200" dirty="0">
                <a:solidFill>
                  <a:schemeClr val="tx1"/>
                </a:solidFill>
                <a:effectLst/>
                <a:latin typeface="+mn-lt"/>
                <a:ea typeface="+mn-ea"/>
                <a:cs typeface="+mn-cs"/>
              </a:rPr>
              <a:t>households, except for the last group which includes only the top 5%.</a:t>
            </a:r>
          </a:p>
          <a:p>
            <a:r>
              <a:rPr lang="en-US" sz="1200" kern="1200" dirty="0">
                <a:solidFill>
                  <a:schemeClr val="tx1"/>
                </a:solidFill>
                <a:effectLst/>
                <a:latin typeface="+mn-lt"/>
                <a:ea typeface="+mn-ea"/>
                <a:cs typeface="+mn-cs"/>
              </a:rPr>
              <a:t>The data have been adjusted for inflation.</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You’ve probably heard the saying that “The poor get poorer and the</a:t>
            </a:r>
          </a:p>
          <a:p>
            <a:r>
              <a:rPr lang="en-US" sz="1200" kern="1200" dirty="0">
                <a:solidFill>
                  <a:schemeClr val="tx1"/>
                </a:solidFill>
                <a:effectLst/>
                <a:latin typeface="+mn-lt"/>
                <a:ea typeface="+mn-ea"/>
                <a:cs typeface="+mn-cs"/>
              </a:rPr>
              <a:t>rich get richer.” That’s close, but not quite true. We see that those at the</a:t>
            </a:r>
          </a:p>
          <a:p>
            <a:r>
              <a:rPr lang="en-US" sz="1200" kern="1200" dirty="0">
                <a:solidFill>
                  <a:schemeClr val="tx1"/>
                </a:solidFill>
                <a:effectLst/>
                <a:latin typeface="+mn-lt"/>
                <a:ea typeface="+mn-ea"/>
                <a:cs typeface="+mn-cs"/>
              </a:rPr>
              <a:t>bottom of the income distribution did see small income gains in recent</a:t>
            </a:r>
          </a:p>
          <a:p>
            <a:r>
              <a:rPr lang="en-US" sz="1200" kern="1200" dirty="0">
                <a:solidFill>
                  <a:schemeClr val="tx1"/>
                </a:solidFill>
                <a:effectLst/>
                <a:latin typeface="+mn-lt"/>
                <a:ea typeface="+mn-ea"/>
                <a:cs typeface="+mn-cs"/>
              </a:rPr>
              <a:t>decades. Those in the middle did a little better. But the largest gains, by</a:t>
            </a:r>
          </a:p>
          <a:p>
            <a:r>
              <a:rPr lang="en-US" sz="1200" kern="1200" dirty="0">
                <a:solidFill>
                  <a:schemeClr val="tx1"/>
                </a:solidFill>
                <a:effectLst/>
                <a:latin typeface="+mn-lt"/>
                <a:ea typeface="+mn-ea"/>
                <a:cs typeface="+mn-cs"/>
              </a:rPr>
              <a:t>far, were obtained by those at the top, particularly those in the top 5%.</a:t>
            </a:r>
          </a:p>
          <a:p>
            <a:r>
              <a:rPr lang="en-US" sz="1200" kern="1200" dirty="0">
                <a:solidFill>
                  <a:schemeClr val="tx1"/>
                </a:solidFill>
                <a:effectLst/>
                <a:latin typeface="+mn-lt"/>
                <a:ea typeface="+mn-ea"/>
                <a:cs typeface="+mn-cs"/>
              </a:rPr>
              <a:t>The graph tells us that income inequality has increased considerably in</a:t>
            </a:r>
          </a:p>
          <a:p>
            <a:r>
              <a:rPr lang="en-US" sz="1200" kern="1200" dirty="0">
                <a:solidFill>
                  <a:schemeClr val="tx1"/>
                </a:solidFill>
                <a:effectLst/>
                <a:latin typeface="+mn-lt"/>
                <a:ea typeface="+mn-ea"/>
                <a:cs typeface="+mn-cs"/>
              </a:rPr>
              <a:t>recent decades. We will discuss trends in income inequality in more detail</a:t>
            </a:r>
          </a:p>
          <a:p>
            <a:r>
              <a:rPr lang="en-US" sz="1200" kern="1200" dirty="0">
                <a:solidFill>
                  <a:schemeClr val="tx1"/>
                </a:solidFill>
                <a:effectLst/>
                <a:latin typeface="+mn-lt"/>
                <a:ea typeface="+mn-ea"/>
                <a:cs typeface="+mn-cs"/>
              </a:rPr>
              <a:t>in Chapter 10.</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3</a:t>
            </a:fld>
            <a:endParaRPr lang="en-US"/>
          </a:p>
        </p:txBody>
      </p:sp>
    </p:spTree>
    <p:extLst>
      <p:ext uri="{BB962C8B-B14F-4D97-AF65-F5344CB8AC3E}">
        <p14:creationId xmlns:p14="http://schemas.microsoft.com/office/powerpoint/2010/main" val="3288210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A Gini coefficient is a measure of economic inequality in a country,</a:t>
            </a:r>
          </a:p>
          <a:p>
            <a:r>
              <a:rPr lang="en-US" sz="1200" kern="1200" dirty="0">
                <a:solidFill>
                  <a:schemeClr val="tx1"/>
                </a:solidFill>
                <a:effectLst/>
                <a:latin typeface="+mn-lt"/>
                <a:ea typeface="+mn-ea"/>
                <a:cs typeface="+mn-cs"/>
              </a:rPr>
              <a:t>as we will discuss in Chapter 10. It can range from 0 (everyone in the</a:t>
            </a:r>
          </a:p>
          <a:p>
            <a:r>
              <a:rPr lang="en-US" sz="1200" kern="1200" dirty="0">
                <a:solidFill>
                  <a:schemeClr val="tx1"/>
                </a:solidFill>
                <a:effectLst/>
                <a:latin typeface="+mn-lt"/>
                <a:ea typeface="+mn-ea"/>
                <a:cs typeface="+mn-cs"/>
              </a:rPr>
              <a:t>country has the same income) to 1 (one person receives all the income</a:t>
            </a:r>
          </a:p>
          <a:p>
            <a:r>
              <a:rPr lang="en-US" sz="1200" kern="1200" dirty="0">
                <a:solidFill>
                  <a:schemeClr val="tx1"/>
                </a:solidFill>
                <a:effectLst/>
                <a:latin typeface="+mn-lt"/>
                <a:ea typeface="+mn-ea"/>
                <a:cs typeface="+mn-cs"/>
              </a:rPr>
              <a:t>in a country).</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Scandinavian countries such as Sweden, Norway, and Finland tend to be</a:t>
            </a:r>
          </a:p>
          <a:p>
            <a:r>
              <a:rPr lang="en-US" sz="1200" kern="1200" dirty="0">
                <a:solidFill>
                  <a:schemeClr val="tx1"/>
                </a:solidFill>
                <a:effectLst/>
                <a:latin typeface="+mn-lt"/>
                <a:ea typeface="+mn-ea"/>
                <a:cs typeface="+mn-cs"/>
              </a:rPr>
              <a:t>the most equal nations in the world, by income. Other countries with</a:t>
            </a:r>
          </a:p>
          <a:p>
            <a:r>
              <a:rPr lang="en-US" sz="1200" kern="1200" dirty="0">
                <a:solidFill>
                  <a:schemeClr val="tx1"/>
                </a:solidFill>
                <a:effectLst/>
                <a:latin typeface="+mn-lt"/>
                <a:ea typeface="+mn-ea"/>
                <a:cs typeface="+mn-cs"/>
              </a:rPr>
              <a:t>low Gini coefficients include Germany, Hungary, and Ukraine. The</a:t>
            </a:r>
          </a:p>
          <a:p>
            <a:r>
              <a:rPr lang="en-US" sz="1200" kern="1200" dirty="0">
                <a:solidFill>
                  <a:schemeClr val="tx1"/>
                </a:solidFill>
                <a:effectLst/>
                <a:latin typeface="+mn-lt"/>
                <a:ea typeface="+mn-ea"/>
                <a:cs typeface="+mn-cs"/>
              </a:rPr>
              <a:t>United States is the most economically unequal developed country, and</a:t>
            </a:r>
          </a:p>
          <a:p>
            <a:r>
              <a:rPr lang="en-US" sz="1200" kern="1200" dirty="0">
                <a:solidFill>
                  <a:schemeClr val="tx1"/>
                </a:solidFill>
                <a:effectLst/>
                <a:latin typeface="+mn-lt"/>
                <a:ea typeface="+mn-ea"/>
                <a:cs typeface="+mn-cs"/>
              </a:rPr>
              <a:t>has a Gini coefficient similar to China’s and Mexico’s. Several African</a:t>
            </a:r>
          </a:p>
          <a:p>
            <a:r>
              <a:rPr lang="en-US" sz="1200" kern="1200" dirty="0">
                <a:solidFill>
                  <a:schemeClr val="tx1"/>
                </a:solidFill>
                <a:effectLst/>
                <a:latin typeface="+mn-lt"/>
                <a:ea typeface="+mn-ea"/>
                <a:cs typeface="+mn-cs"/>
              </a:rPr>
              <a:t>countries, including Botswana, Lesotho, and South Africa, are the most</a:t>
            </a:r>
          </a:p>
          <a:p>
            <a:r>
              <a:rPr lang="en-US" sz="1200" kern="1200" dirty="0">
                <a:solidFill>
                  <a:schemeClr val="tx1"/>
                </a:solidFill>
                <a:effectLst/>
                <a:latin typeface="+mn-lt"/>
                <a:ea typeface="+mn-ea"/>
                <a:cs typeface="+mn-cs"/>
              </a:rPr>
              <a:t>unequal countries in the world.</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4</a:t>
            </a:fld>
            <a:endParaRPr lang="en-US"/>
          </a:p>
        </p:txBody>
      </p:sp>
    </p:spTree>
    <p:extLst>
      <p:ext uri="{BB962C8B-B14F-4D97-AF65-F5344CB8AC3E}">
        <p14:creationId xmlns:p14="http://schemas.microsoft.com/office/powerpoint/2010/main" val="1602353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“gender wage gap” is the difference in median earnings between</a:t>
            </a:r>
          </a:p>
          <a:p>
            <a:r>
              <a:rPr lang="en-US" sz="1200" kern="1200" dirty="0">
                <a:solidFill>
                  <a:schemeClr val="tx1"/>
                </a:solidFill>
                <a:effectLst/>
                <a:latin typeface="+mn-lt"/>
                <a:ea typeface="+mn-ea"/>
                <a:cs typeface="+mn-cs"/>
              </a:rPr>
              <a:t>men and women who work full-time. The graph below shows women’s</a:t>
            </a:r>
          </a:p>
          <a:p>
            <a:r>
              <a:rPr lang="en-US" sz="1200" kern="1200" dirty="0">
                <a:solidFill>
                  <a:schemeClr val="tx1"/>
                </a:solidFill>
                <a:effectLst/>
                <a:latin typeface="+mn-lt"/>
                <a:ea typeface="+mn-ea"/>
                <a:cs typeface="+mn-cs"/>
              </a:rPr>
              <a:t>median earnings in the United States as a percentage of men’s median</a:t>
            </a:r>
          </a:p>
          <a:p>
            <a:r>
              <a:rPr lang="en-US" sz="1200" kern="1200" dirty="0">
                <a:solidFill>
                  <a:schemeClr val="tx1"/>
                </a:solidFill>
                <a:effectLst/>
                <a:latin typeface="+mn-lt"/>
                <a:ea typeface="+mn-ea"/>
                <a:cs typeface="+mn-cs"/>
              </a:rPr>
              <a:t>earnings, over the period 1979 to 2016.</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In 1979 women working full-time in the United States only earned</a:t>
            </a:r>
          </a:p>
          <a:p>
            <a:r>
              <a:rPr lang="en-US" sz="1200" kern="1200" dirty="0">
                <a:solidFill>
                  <a:schemeClr val="tx1"/>
                </a:solidFill>
                <a:effectLst/>
                <a:latin typeface="+mn-lt"/>
                <a:ea typeface="+mn-ea"/>
                <a:cs typeface="+mn-cs"/>
              </a:rPr>
              <a:t>62% of what men earned. During the 1970s and 1980s, the gender</a:t>
            </a:r>
          </a:p>
          <a:p>
            <a:r>
              <a:rPr lang="en-US" sz="1200" kern="1200" dirty="0">
                <a:solidFill>
                  <a:schemeClr val="tx1"/>
                </a:solidFill>
                <a:effectLst/>
                <a:latin typeface="+mn-lt"/>
                <a:ea typeface="+mn-ea"/>
                <a:cs typeface="+mn-cs"/>
              </a:rPr>
              <a:t>wage gap closed considerably. By the early 2000s, women working fulltime</a:t>
            </a:r>
          </a:p>
          <a:p>
            <a:r>
              <a:rPr lang="en-US" sz="1200" kern="1200" dirty="0">
                <a:solidFill>
                  <a:schemeClr val="tx1"/>
                </a:solidFill>
                <a:effectLst/>
                <a:latin typeface="+mn-lt"/>
                <a:ea typeface="+mn-ea"/>
                <a:cs typeface="+mn-cs"/>
              </a:rPr>
              <a:t>earned about 80% of what men earned. Since then, the wage gap</a:t>
            </a:r>
          </a:p>
          <a:p>
            <a:r>
              <a:rPr lang="en-US" sz="1200" kern="1200" dirty="0">
                <a:solidFill>
                  <a:schemeClr val="tx1"/>
                </a:solidFill>
                <a:effectLst/>
                <a:latin typeface="+mn-lt"/>
                <a:ea typeface="+mn-ea"/>
                <a:cs typeface="+mn-cs"/>
              </a:rPr>
              <a:t>has remained relatively constant. In 2016, women earned 82% of what</a:t>
            </a:r>
          </a:p>
          <a:p>
            <a:r>
              <a:rPr lang="en-US" sz="1200" kern="1200" dirty="0">
                <a:solidFill>
                  <a:schemeClr val="tx1"/>
                </a:solidFill>
                <a:effectLst/>
                <a:latin typeface="+mn-lt"/>
                <a:ea typeface="+mn-ea"/>
                <a:cs typeface="+mn-cs"/>
              </a:rPr>
              <a:t>men earned. Is this clear evidence of gender discrimination? We’ll discuss</a:t>
            </a:r>
          </a:p>
          <a:p>
            <a:r>
              <a:rPr lang="en-US" sz="1200" kern="1200" dirty="0">
                <a:solidFill>
                  <a:schemeClr val="tx1"/>
                </a:solidFill>
                <a:effectLst/>
                <a:latin typeface="+mn-lt"/>
                <a:ea typeface="+mn-ea"/>
                <a:cs typeface="+mn-cs"/>
              </a:rPr>
              <a:t>this topic in more detail in Chapter 9.</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5</a:t>
            </a:fld>
            <a:endParaRPr lang="en-US"/>
          </a:p>
        </p:txBody>
      </p:sp>
    </p:spTree>
    <p:extLst>
      <p:ext uri="{BB962C8B-B14F-4D97-AF65-F5344CB8AC3E}">
        <p14:creationId xmlns:p14="http://schemas.microsoft.com/office/powerpoint/2010/main" val="603162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Education is an important type of “human capital”—a term economists</a:t>
            </a:r>
          </a:p>
          <a:p>
            <a:r>
              <a:rPr lang="en-US" sz="1200" kern="1200" dirty="0">
                <a:solidFill>
                  <a:schemeClr val="tx1"/>
                </a:solidFill>
                <a:effectLst/>
                <a:latin typeface="+mn-lt"/>
                <a:ea typeface="+mn-ea"/>
                <a:cs typeface="+mn-cs"/>
              </a:rPr>
              <a:t>use to describe the knowledge and skills people possess that allows</a:t>
            </a:r>
          </a:p>
          <a:p>
            <a:r>
              <a:rPr lang="en-US" sz="1200" kern="1200" dirty="0">
                <a:solidFill>
                  <a:schemeClr val="tx1"/>
                </a:solidFill>
                <a:effectLst/>
                <a:latin typeface="+mn-lt"/>
                <a:ea typeface="+mn-ea"/>
                <a:cs typeface="+mn-cs"/>
              </a:rPr>
              <a:t>them to engage in production activities. The graph below shows the</a:t>
            </a:r>
          </a:p>
          <a:p>
            <a:r>
              <a:rPr lang="en-US" sz="1200" kern="1200" dirty="0">
                <a:solidFill>
                  <a:schemeClr val="tx1"/>
                </a:solidFill>
                <a:effectLst/>
                <a:latin typeface="+mn-lt"/>
                <a:ea typeface="+mn-ea"/>
                <a:cs typeface="+mn-cs"/>
              </a:rPr>
              <a:t>maximum educational attainment for Americans age 25 and over in</a:t>
            </a:r>
          </a:p>
          <a:p>
            <a:r>
              <a:rPr lang="en-US" sz="1200" kern="1200" dirty="0">
                <a:solidFill>
                  <a:schemeClr val="tx1"/>
                </a:solidFill>
                <a:effectLst/>
                <a:latin typeface="+mn-lt"/>
                <a:ea typeface="+mn-ea"/>
                <a:cs typeface="+mn-cs"/>
              </a:rPr>
              <a:t>1960, 1970, 1980, 1990, 2000, 2010, and 2017. Each column adds up to</a:t>
            </a:r>
          </a:p>
          <a:p>
            <a:r>
              <a:rPr lang="en-US" sz="1200" kern="1200" dirty="0">
                <a:solidFill>
                  <a:schemeClr val="tx1"/>
                </a:solidFill>
                <a:effectLst/>
                <a:latin typeface="+mn-lt"/>
                <a:ea typeface="+mn-ea"/>
                <a:cs typeface="+mn-cs"/>
              </a:rPr>
              <a:t>100%, but the percent falling into each education category varies with</a:t>
            </a:r>
          </a:p>
          <a:p>
            <a:r>
              <a:rPr lang="en-US" sz="1200" kern="1200" dirty="0">
                <a:solidFill>
                  <a:schemeClr val="tx1"/>
                </a:solidFill>
                <a:effectLst/>
                <a:latin typeface="+mn-lt"/>
                <a:ea typeface="+mn-ea"/>
                <a:cs typeface="+mn-cs"/>
              </a:rPr>
              <a:t>changes in educational attainment.</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In 1960, about 58% of Americans age 25 and over had not graduated</a:t>
            </a:r>
          </a:p>
          <a:p>
            <a:r>
              <a:rPr lang="en-US" sz="1200" kern="1200" dirty="0">
                <a:solidFill>
                  <a:schemeClr val="tx1"/>
                </a:solidFill>
                <a:effectLst/>
                <a:latin typeface="+mn-lt"/>
                <a:ea typeface="+mn-ea"/>
                <a:cs typeface="+mn-cs"/>
              </a:rPr>
              <a:t>high school, and less than 10% had a college degree or higher. We see</a:t>
            </a:r>
          </a:p>
          <a:p>
            <a:r>
              <a:rPr lang="en-US" sz="1200" kern="1200" dirty="0">
                <a:solidFill>
                  <a:schemeClr val="tx1"/>
                </a:solidFill>
                <a:effectLst/>
                <a:latin typeface="+mn-lt"/>
                <a:ea typeface="+mn-ea"/>
                <a:cs typeface="+mn-cs"/>
              </a:rPr>
              <a:t>that educational attainment has increased each decade, but still only</a:t>
            </a:r>
          </a:p>
          <a:p>
            <a:r>
              <a:rPr lang="en-US" sz="1200" kern="1200" dirty="0">
                <a:solidFill>
                  <a:schemeClr val="tx1"/>
                </a:solidFill>
                <a:effectLst/>
                <a:latin typeface="+mn-lt"/>
                <a:ea typeface="+mn-ea"/>
                <a:cs typeface="+mn-cs"/>
              </a:rPr>
              <a:t>about 34% of adult Americans have a college degree or higher. We will</a:t>
            </a:r>
          </a:p>
          <a:p>
            <a:r>
              <a:rPr lang="en-US" sz="1200" kern="1200" dirty="0">
                <a:solidFill>
                  <a:schemeClr val="tx1"/>
                </a:solidFill>
                <a:effectLst/>
                <a:latin typeface="+mn-lt"/>
                <a:ea typeface="+mn-ea"/>
                <a:cs typeface="+mn-cs"/>
              </a:rPr>
              <a:t>discuss education as a form of human capital in Chapter 14, and the</a:t>
            </a:r>
          </a:p>
          <a:p>
            <a:r>
              <a:rPr lang="en-US" sz="1200" kern="1200" dirty="0">
                <a:solidFill>
                  <a:schemeClr val="tx1"/>
                </a:solidFill>
                <a:effectLst/>
                <a:latin typeface="+mn-lt"/>
                <a:ea typeface="+mn-ea"/>
                <a:cs typeface="+mn-cs"/>
              </a:rPr>
              <a:t>relationship between education and wages in Chapter 9.</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6</a:t>
            </a:fld>
            <a:endParaRPr lang="en-US"/>
          </a:p>
        </p:txBody>
      </p:sp>
    </p:spTree>
    <p:extLst>
      <p:ext uri="{BB962C8B-B14F-4D97-AF65-F5344CB8AC3E}">
        <p14:creationId xmlns:p14="http://schemas.microsoft.com/office/powerpoint/2010/main" val="1767812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graph below shows tax collections in the United States over the</a:t>
            </a:r>
          </a:p>
          <a:p>
            <a:r>
              <a:rPr lang="en-US" sz="1200" kern="1200" dirty="0">
                <a:solidFill>
                  <a:schemeClr val="tx1"/>
                </a:solidFill>
                <a:effectLst/>
                <a:latin typeface="+mn-lt"/>
                <a:ea typeface="+mn-ea"/>
                <a:cs typeface="+mn-cs"/>
              </a:rPr>
              <a:t>period 1950–2016, measured as a percent of gross domestic product</a:t>
            </a:r>
          </a:p>
          <a:p>
            <a:r>
              <a:rPr lang="en-US" sz="1200" kern="1200" dirty="0">
                <a:solidFill>
                  <a:schemeClr val="tx1"/>
                </a:solidFill>
                <a:effectLst/>
                <a:latin typeface="+mn-lt"/>
                <a:ea typeface="+mn-ea"/>
                <a:cs typeface="+mn-cs"/>
              </a:rPr>
              <a:t>(GDP). Total taxes are divided into federal taxes and state and local taxes.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Total tax collections in the United States gradually increased from</a:t>
            </a:r>
          </a:p>
          <a:p>
            <a:r>
              <a:rPr lang="en-US" sz="1200" kern="1200" dirty="0">
                <a:solidFill>
                  <a:schemeClr val="tx1"/>
                </a:solidFill>
                <a:effectLst/>
                <a:latin typeface="+mn-lt"/>
                <a:ea typeface="+mn-ea"/>
                <a:cs typeface="+mn-cs"/>
              </a:rPr>
              <a:t>about 25% of GDP in the 1950s to close to 35% of GDP in the late</a:t>
            </a:r>
          </a:p>
          <a:p>
            <a:r>
              <a:rPr lang="en-US" sz="1200" kern="1200" dirty="0">
                <a:solidFill>
                  <a:schemeClr val="tx1"/>
                </a:solidFill>
                <a:effectLst/>
                <a:latin typeface="+mn-lt"/>
                <a:ea typeface="+mn-ea"/>
                <a:cs typeface="+mn-cs"/>
              </a:rPr>
              <a:t>1990s. Since then, federal tax revenues have fluctuated—falling during</a:t>
            </a:r>
          </a:p>
          <a:p>
            <a:r>
              <a:rPr lang="en-US" sz="1200" kern="1200" dirty="0">
                <a:solidFill>
                  <a:schemeClr val="tx1"/>
                </a:solidFill>
                <a:effectLst/>
                <a:latin typeface="+mn-lt"/>
                <a:ea typeface="+mn-ea"/>
                <a:cs typeface="+mn-cs"/>
              </a:rPr>
              <a:t>recessions and increasing during economic recoveries. While surveys of</a:t>
            </a:r>
          </a:p>
          <a:p>
            <a:r>
              <a:rPr lang="en-US" sz="1200" kern="1200" dirty="0">
                <a:solidFill>
                  <a:schemeClr val="tx1"/>
                </a:solidFill>
                <a:effectLst/>
                <a:latin typeface="+mn-lt"/>
                <a:ea typeface="+mn-ea"/>
                <a:cs typeface="+mn-cs"/>
              </a:rPr>
              <a:t>Americans show that many people believe taxes have gone up in recent</a:t>
            </a:r>
          </a:p>
          <a:p>
            <a:r>
              <a:rPr lang="en-US" sz="1200" kern="1200" dirty="0">
                <a:solidFill>
                  <a:schemeClr val="tx1"/>
                </a:solidFill>
                <a:effectLst/>
                <a:latin typeface="+mn-lt"/>
                <a:ea typeface="+mn-ea"/>
                <a:cs typeface="+mn-cs"/>
              </a:rPr>
              <a:t>years (particularly federal taxes), this is generally not true. We will discuss</a:t>
            </a:r>
          </a:p>
          <a:p>
            <a:r>
              <a:rPr lang="en-US" sz="1200" kern="1200" dirty="0">
                <a:solidFill>
                  <a:schemeClr val="tx1"/>
                </a:solidFill>
                <a:effectLst/>
                <a:latin typeface="+mn-lt"/>
                <a:ea typeface="+mn-ea"/>
                <a:cs typeface="+mn-cs"/>
              </a:rPr>
              <a:t>taxes in more detail in Chapter 11.</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7</a:t>
            </a:fld>
            <a:endParaRPr lang="en-US"/>
          </a:p>
        </p:txBody>
      </p:sp>
    </p:spTree>
    <p:extLst>
      <p:ext uri="{BB962C8B-B14F-4D97-AF65-F5344CB8AC3E}">
        <p14:creationId xmlns:p14="http://schemas.microsoft.com/office/powerpoint/2010/main" val="398898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graph below shows total tax collections in 2015, as a percentage of</a:t>
            </a:r>
          </a:p>
          <a:p>
            <a:r>
              <a:rPr lang="en-US" sz="1200" kern="1200" dirty="0">
                <a:solidFill>
                  <a:schemeClr val="tx1"/>
                </a:solidFill>
                <a:effectLst/>
                <a:latin typeface="+mn-lt"/>
                <a:ea typeface="+mn-ea"/>
                <a:cs typeface="+mn-cs"/>
              </a:rPr>
              <a:t>GDP, for various OECD (</a:t>
            </a:r>
            <a:r>
              <a:rPr lang="en-US" sz="1200" kern="1200" dirty="0" err="1">
                <a:solidFill>
                  <a:schemeClr val="tx1"/>
                </a:solidFill>
                <a:effectLst/>
                <a:latin typeface="+mn-lt"/>
                <a:ea typeface="+mn-ea"/>
                <a:cs typeface="+mn-cs"/>
              </a:rPr>
              <a:t>Organisation</a:t>
            </a:r>
            <a:r>
              <a:rPr lang="en-US" sz="1200" kern="1200" dirty="0">
                <a:solidFill>
                  <a:schemeClr val="tx1"/>
                </a:solidFill>
                <a:effectLst/>
                <a:latin typeface="+mn-lt"/>
                <a:ea typeface="+mn-ea"/>
                <a:cs typeface="+mn-cs"/>
              </a:rPr>
              <a:t> for Economic Co-operation and</a:t>
            </a:r>
          </a:p>
          <a:p>
            <a:r>
              <a:rPr lang="en-US" sz="1200" kern="1200" dirty="0">
                <a:solidFill>
                  <a:schemeClr val="tx1"/>
                </a:solidFill>
                <a:effectLst/>
                <a:latin typeface="+mn-lt"/>
                <a:ea typeface="+mn-ea"/>
                <a:cs typeface="+mn-cs"/>
              </a:rPr>
              <a:t>Development) countries. The OECD is an organization of 36 countries,</a:t>
            </a:r>
          </a:p>
          <a:p>
            <a:r>
              <a:rPr lang="en-US" sz="1200" kern="1200" dirty="0">
                <a:solidFill>
                  <a:schemeClr val="tx1"/>
                </a:solidFill>
                <a:effectLst/>
                <a:latin typeface="+mn-lt"/>
                <a:ea typeface="+mn-ea"/>
                <a:cs typeface="+mn-cs"/>
              </a:rPr>
              <a:t>most of them high-income countries, which promotes policies to improve</a:t>
            </a:r>
          </a:p>
          <a:p>
            <a:r>
              <a:rPr lang="en-US" sz="1200" kern="1200" dirty="0">
                <a:solidFill>
                  <a:schemeClr val="tx1"/>
                </a:solidFill>
                <a:effectLst/>
                <a:latin typeface="+mn-lt"/>
                <a:ea typeface="+mn-ea"/>
                <a:cs typeface="+mn-cs"/>
              </a:rPr>
              <a:t>economic and social well-being.</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Tax collections, as a percentage of GDP, vary considerably across countries.</a:t>
            </a:r>
          </a:p>
          <a:p>
            <a:r>
              <a:rPr lang="en-US" sz="1200" kern="1200" dirty="0">
                <a:solidFill>
                  <a:schemeClr val="tx1"/>
                </a:solidFill>
                <a:effectLst/>
                <a:latin typeface="+mn-lt"/>
                <a:ea typeface="+mn-ea"/>
                <a:cs typeface="+mn-cs"/>
              </a:rPr>
              <a:t>Taxes tend to be relatively high in European countries. Among</a:t>
            </a:r>
          </a:p>
          <a:p>
            <a:r>
              <a:rPr lang="en-US" sz="1200" kern="1200" dirty="0">
                <a:solidFill>
                  <a:schemeClr val="tx1"/>
                </a:solidFill>
                <a:effectLst/>
                <a:latin typeface="+mn-lt"/>
                <a:ea typeface="+mn-ea"/>
                <a:cs typeface="+mn-cs"/>
              </a:rPr>
              <a:t>high-income countries, the United States has one of the lowest overall</a:t>
            </a:r>
          </a:p>
          <a:p>
            <a:r>
              <a:rPr lang="en-US" sz="1200" kern="1200" dirty="0">
                <a:solidFill>
                  <a:schemeClr val="tx1"/>
                </a:solidFill>
                <a:effectLst/>
                <a:latin typeface="+mn-lt"/>
                <a:ea typeface="+mn-ea"/>
                <a:cs typeface="+mn-cs"/>
              </a:rPr>
              <a:t>tax rates in the world. This is not necessarily the perception of many</a:t>
            </a:r>
          </a:p>
          <a:p>
            <a:r>
              <a:rPr lang="en-US" sz="1200" kern="1200" dirty="0">
                <a:solidFill>
                  <a:schemeClr val="tx1"/>
                </a:solidFill>
                <a:effectLst/>
                <a:latin typeface="+mn-lt"/>
                <a:ea typeface="+mn-ea"/>
                <a:cs typeface="+mn-cs"/>
              </a:rPr>
              <a:t>Americans. We will further discuss international comparisons of taxes in</a:t>
            </a:r>
          </a:p>
          <a:p>
            <a:r>
              <a:rPr lang="en-US" sz="1200" kern="1200" dirty="0">
                <a:solidFill>
                  <a:schemeClr val="tx1"/>
                </a:solidFill>
                <a:effectLst/>
                <a:latin typeface="+mn-lt"/>
                <a:ea typeface="+mn-ea"/>
                <a:cs typeface="+mn-cs"/>
              </a:rPr>
              <a:t>Chapter 11.</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8</a:t>
            </a:fld>
            <a:endParaRPr lang="en-US"/>
          </a:p>
        </p:txBody>
      </p:sp>
    </p:spTree>
    <p:extLst>
      <p:ext uri="{BB962C8B-B14F-4D97-AF65-F5344CB8AC3E}">
        <p14:creationId xmlns:p14="http://schemas.microsoft.com/office/powerpoint/2010/main" val="2195455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graph below shows the percentage of world economic production</a:t>
            </a:r>
          </a:p>
          <a:p>
            <a:r>
              <a:rPr lang="en-US" sz="1200" kern="1200" dirty="0">
                <a:solidFill>
                  <a:schemeClr val="tx1"/>
                </a:solidFill>
                <a:effectLst/>
                <a:latin typeface="+mn-lt"/>
                <a:ea typeface="+mn-ea"/>
                <a:cs typeface="+mn-cs"/>
              </a:rPr>
              <a:t>(called “gross world product”) that is traded across international borders,</a:t>
            </a:r>
          </a:p>
          <a:p>
            <a:r>
              <a:rPr lang="en-US" sz="1200" kern="1200" dirty="0">
                <a:solidFill>
                  <a:schemeClr val="tx1"/>
                </a:solidFill>
                <a:effectLst/>
                <a:latin typeface="+mn-lt"/>
                <a:ea typeface="+mn-ea"/>
                <a:cs typeface="+mn-cs"/>
              </a:rPr>
              <a:t>over the period 1960 to 2015. This is one way to get a quick, partial</a:t>
            </a:r>
          </a:p>
          <a:p>
            <a:r>
              <a:rPr lang="en-US" sz="1200" kern="1200" dirty="0">
                <a:solidFill>
                  <a:schemeClr val="tx1"/>
                </a:solidFill>
                <a:effectLst/>
                <a:latin typeface="+mn-lt"/>
                <a:ea typeface="+mn-ea"/>
                <a:cs typeface="+mn-cs"/>
              </a:rPr>
              <a:t>snapshot of the degree of “globalization.”</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At least as measured by international trade, the world is clearly becoming</a:t>
            </a:r>
          </a:p>
          <a:p>
            <a:r>
              <a:rPr lang="en-US" sz="1200" kern="1200" dirty="0">
                <a:solidFill>
                  <a:schemeClr val="tx1"/>
                </a:solidFill>
                <a:effectLst/>
                <a:latin typeface="+mn-lt"/>
                <a:ea typeface="+mn-ea"/>
                <a:cs typeface="+mn-cs"/>
              </a:rPr>
              <a:t>more globalized in recent decades. About 12% of all goods and</a:t>
            </a:r>
          </a:p>
          <a:p>
            <a:r>
              <a:rPr lang="en-US" sz="1200" kern="1200" dirty="0">
                <a:solidFill>
                  <a:schemeClr val="tx1"/>
                </a:solidFill>
                <a:effectLst/>
                <a:latin typeface="+mn-lt"/>
                <a:ea typeface="+mn-ea"/>
                <a:cs typeface="+mn-cs"/>
              </a:rPr>
              <a:t>services produced in the world were traded in 1960. Currently about</a:t>
            </a:r>
          </a:p>
          <a:p>
            <a:r>
              <a:rPr lang="en-US" sz="1200" kern="1200" dirty="0">
                <a:solidFill>
                  <a:schemeClr val="tx1"/>
                </a:solidFill>
                <a:effectLst/>
                <a:latin typeface="+mn-lt"/>
                <a:ea typeface="+mn-ea"/>
                <a:cs typeface="+mn-cs"/>
              </a:rPr>
              <a:t>30% of world production is traded internationally. We can see that the</a:t>
            </a:r>
          </a:p>
          <a:p>
            <a:r>
              <a:rPr lang="en-US" sz="1200" kern="1200" dirty="0">
                <a:solidFill>
                  <a:schemeClr val="tx1"/>
                </a:solidFill>
                <a:effectLst/>
                <a:latin typeface="+mn-lt"/>
                <a:ea typeface="+mn-ea"/>
                <a:cs typeface="+mn-cs"/>
              </a:rPr>
              <a:t>global financial crisis of 2007–2009 temporarily reduced international</a:t>
            </a:r>
          </a:p>
          <a:p>
            <a:r>
              <a:rPr lang="en-US" sz="1200" kern="1200" dirty="0">
                <a:solidFill>
                  <a:schemeClr val="tx1"/>
                </a:solidFill>
                <a:effectLst/>
                <a:latin typeface="+mn-lt"/>
                <a:ea typeface="+mn-ea"/>
                <a:cs typeface="+mn-cs"/>
              </a:rPr>
              <a:t>trade, but that it has since recovered to previous levels. We will discuss</a:t>
            </a:r>
          </a:p>
          <a:p>
            <a:r>
              <a:rPr lang="en-US" sz="1200" kern="1200" dirty="0">
                <a:solidFill>
                  <a:schemeClr val="tx1"/>
                </a:solidFill>
                <a:effectLst/>
                <a:latin typeface="+mn-lt"/>
                <a:ea typeface="+mn-ea"/>
                <a:cs typeface="+mn-cs"/>
              </a:rPr>
              <a:t>the topic of international trade further in Chapter 6.</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9</a:t>
            </a:fld>
            <a:endParaRPr lang="en-US"/>
          </a:p>
        </p:txBody>
      </p:sp>
    </p:spTree>
    <p:extLst>
      <p:ext uri="{BB962C8B-B14F-4D97-AF65-F5344CB8AC3E}">
        <p14:creationId xmlns:p14="http://schemas.microsoft.com/office/powerpoint/2010/main" val="1781713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Media stories about the economy often focus on the performance of</a:t>
            </a:r>
          </a:p>
          <a:p>
            <a:r>
              <a:rPr lang="en-US" sz="1200" kern="1200" dirty="0">
                <a:solidFill>
                  <a:schemeClr val="tx1"/>
                </a:solidFill>
                <a:effectLst/>
                <a:latin typeface="+mn-lt"/>
                <a:ea typeface="+mn-ea"/>
                <a:cs typeface="+mn-cs"/>
              </a:rPr>
              <a:t>the stock market. Several common stock indices, such as the Dow Jones</a:t>
            </a:r>
          </a:p>
          <a:p>
            <a:r>
              <a:rPr lang="en-US" sz="1200" kern="1200" dirty="0">
                <a:solidFill>
                  <a:schemeClr val="tx1"/>
                </a:solidFill>
                <a:effectLst/>
                <a:latin typeface="+mn-lt"/>
                <a:ea typeface="+mn-ea"/>
                <a:cs typeface="+mn-cs"/>
              </a:rPr>
              <a:t>Composite, the Nasdaq Composite, and S&amp;P (Standard &amp; Poor’s) 500</a:t>
            </a:r>
          </a:p>
          <a:p>
            <a:r>
              <a:rPr lang="en-US" sz="1200" kern="1200" dirty="0">
                <a:solidFill>
                  <a:schemeClr val="tx1"/>
                </a:solidFill>
                <a:effectLst/>
                <a:latin typeface="+mn-lt"/>
                <a:ea typeface="+mn-ea"/>
                <a:cs typeface="+mn-cs"/>
              </a:rPr>
              <a:t>Index, provide a broad overview of stock market prices. The graph below</a:t>
            </a:r>
          </a:p>
          <a:p>
            <a:r>
              <a:rPr lang="en-US" sz="1200" kern="1200" dirty="0">
                <a:solidFill>
                  <a:schemeClr val="tx1"/>
                </a:solidFill>
                <a:effectLst/>
                <a:latin typeface="+mn-lt"/>
                <a:ea typeface="+mn-ea"/>
                <a:cs typeface="+mn-cs"/>
              </a:rPr>
              <a:t>shows the value of the S&amp;P 500 Index from 1965 to early 2018.</a:t>
            </a:r>
          </a:p>
          <a:p>
            <a:r>
              <a:rPr lang="en-US" sz="1200" kern="1200" dirty="0">
                <a:solidFill>
                  <a:schemeClr val="tx1"/>
                </a:solidFill>
                <a:effectLst/>
                <a:latin typeface="+mn-lt"/>
                <a:ea typeface="+mn-ea"/>
                <a:cs typeface="+mn-cs"/>
              </a:rPr>
              <a:t>The S&amp;P 500 Index is calculated based on the stock prices of 500 large,</a:t>
            </a:r>
          </a:p>
          <a:p>
            <a:r>
              <a:rPr lang="en-US" sz="1200" kern="1200" dirty="0">
                <a:solidFill>
                  <a:schemeClr val="tx1"/>
                </a:solidFill>
                <a:effectLst/>
                <a:latin typeface="+mn-lt"/>
                <a:ea typeface="+mn-ea"/>
                <a:cs typeface="+mn-cs"/>
              </a:rPr>
              <a:t>mostly American, companies.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From 1965 to 2000 the S&amp;P 500 Index rose from about 100 to over</a:t>
            </a:r>
          </a:p>
          <a:p>
            <a:r>
              <a:rPr lang="en-US" sz="1200" kern="1200" dirty="0">
                <a:solidFill>
                  <a:schemeClr val="tx1"/>
                </a:solidFill>
                <a:effectLst/>
                <a:latin typeface="+mn-lt"/>
                <a:ea typeface="+mn-ea"/>
                <a:cs typeface="+mn-cs"/>
              </a:rPr>
              <a:t>1,500. Since 2000, there have been two major “crashes” in the American</a:t>
            </a:r>
          </a:p>
          <a:p>
            <a:r>
              <a:rPr lang="en-US" sz="1200" kern="1200" dirty="0">
                <a:solidFill>
                  <a:schemeClr val="tx1"/>
                </a:solidFill>
                <a:effectLst/>
                <a:latin typeface="+mn-lt"/>
                <a:ea typeface="+mn-ea"/>
                <a:cs typeface="+mn-cs"/>
              </a:rPr>
              <a:t>stock market. Recovering from the Great Recession, the S&amp;P 500</a:t>
            </a:r>
          </a:p>
          <a:p>
            <a:r>
              <a:rPr lang="en-US" sz="1200" kern="1200" dirty="0">
                <a:solidFill>
                  <a:schemeClr val="tx1"/>
                </a:solidFill>
                <a:effectLst/>
                <a:latin typeface="+mn-lt"/>
                <a:ea typeface="+mn-ea"/>
                <a:cs typeface="+mn-cs"/>
              </a:rPr>
              <a:t>increased by about 300% between 2009 and 2018. While we won’t discuss</a:t>
            </a:r>
          </a:p>
          <a:p>
            <a:r>
              <a:rPr lang="en-US" sz="1200" kern="1200" dirty="0">
                <a:solidFill>
                  <a:schemeClr val="tx1"/>
                </a:solidFill>
                <a:effectLst/>
                <a:latin typeface="+mn-lt"/>
                <a:ea typeface="+mn-ea"/>
                <a:cs typeface="+mn-cs"/>
              </a:rPr>
              <a:t>the stock market in much detail in this book, we will spend considerable</a:t>
            </a:r>
          </a:p>
          <a:p>
            <a:r>
              <a:rPr lang="en-US" sz="1200" kern="1200" dirty="0">
                <a:solidFill>
                  <a:schemeClr val="tx1"/>
                </a:solidFill>
                <a:effectLst/>
                <a:latin typeface="+mn-lt"/>
                <a:ea typeface="+mn-ea"/>
                <a:cs typeface="+mn-cs"/>
              </a:rPr>
              <a:t>time discussing how markets operate, including the factors that</a:t>
            </a:r>
          </a:p>
          <a:p>
            <a:r>
              <a:rPr lang="en-US" sz="1200" kern="1200" dirty="0">
                <a:solidFill>
                  <a:schemeClr val="tx1"/>
                </a:solidFill>
                <a:effectLst/>
                <a:latin typeface="+mn-lt"/>
                <a:ea typeface="+mn-ea"/>
                <a:cs typeface="+mn-cs"/>
              </a:rPr>
              <a:t>lead to price fluctuations.</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10</a:t>
            </a:fld>
            <a:endParaRPr lang="en-US"/>
          </a:p>
        </p:txBody>
      </p:sp>
    </p:spTree>
    <p:extLst>
      <p:ext uri="{BB962C8B-B14F-4D97-AF65-F5344CB8AC3E}">
        <p14:creationId xmlns:p14="http://schemas.microsoft.com/office/powerpoint/2010/main" val="2134677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“median” price of home sales is the price at which half of homes</a:t>
            </a:r>
          </a:p>
          <a:p>
            <a:r>
              <a:rPr lang="en-US" sz="1200" kern="1200" dirty="0">
                <a:solidFill>
                  <a:schemeClr val="tx1"/>
                </a:solidFill>
                <a:effectLst/>
                <a:latin typeface="+mn-lt"/>
                <a:ea typeface="+mn-ea"/>
                <a:cs typeface="+mn-cs"/>
              </a:rPr>
              <a:t>sell for more than this price, and half sell for less. The graph below shows</a:t>
            </a:r>
          </a:p>
          <a:p>
            <a:r>
              <a:rPr lang="en-US" sz="1200" kern="1200" dirty="0">
                <a:solidFill>
                  <a:schemeClr val="tx1"/>
                </a:solidFill>
                <a:effectLst/>
                <a:latin typeface="+mn-lt"/>
                <a:ea typeface="+mn-ea"/>
                <a:cs typeface="+mn-cs"/>
              </a:rPr>
              <a:t>median home price in the United States over the period 1987 to mid-</a:t>
            </a:r>
          </a:p>
          <a:p>
            <a:r>
              <a:rPr lang="en-US" sz="1200" kern="1200" dirty="0">
                <a:solidFill>
                  <a:schemeClr val="tx1"/>
                </a:solidFill>
                <a:effectLst/>
                <a:latin typeface="+mn-lt"/>
                <a:ea typeface="+mn-ea"/>
                <a:cs typeface="+mn-cs"/>
              </a:rPr>
              <a:t>2018. The prices have not been adjusted for inflation.</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The median price of houses in the United States increased by a factor of</a:t>
            </a:r>
          </a:p>
          <a:p>
            <a:r>
              <a:rPr lang="en-US" sz="1200" kern="1200" dirty="0">
                <a:solidFill>
                  <a:schemeClr val="tx1"/>
                </a:solidFill>
                <a:effectLst/>
                <a:latin typeface="+mn-lt"/>
                <a:ea typeface="+mn-ea"/>
                <a:cs typeface="+mn-cs"/>
              </a:rPr>
              <a:t>three between 1987 and 2007. Then the housing bubble burst, and home</a:t>
            </a:r>
          </a:p>
          <a:p>
            <a:r>
              <a:rPr lang="en-US" sz="1200" kern="1200" dirty="0">
                <a:solidFill>
                  <a:schemeClr val="tx1"/>
                </a:solidFill>
                <a:effectLst/>
                <a:latin typeface="+mn-lt"/>
                <a:ea typeface="+mn-ea"/>
                <a:cs typeface="+mn-cs"/>
              </a:rPr>
              <a:t>prices fell by about one-third. Since then home prices have recovered to</a:t>
            </a:r>
          </a:p>
          <a:p>
            <a:r>
              <a:rPr lang="en-US" sz="1200" kern="1200" dirty="0">
                <a:solidFill>
                  <a:schemeClr val="tx1"/>
                </a:solidFill>
                <a:effectLst/>
                <a:latin typeface="+mn-lt"/>
                <a:ea typeface="+mn-ea"/>
                <a:cs typeface="+mn-cs"/>
              </a:rPr>
              <a:t>their previous levels. Our discussion of markets, beginning in Chapter 2</a:t>
            </a:r>
          </a:p>
          <a:p>
            <a:r>
              <a:rPr lang="en-US" sz="1200" kern="1200" dirty="0">
                <a:solidFill>
                  <a:schemeClr val="tx1"/>
                </a:solidFill>
                <a:effectLst/>
                <a:latin typeface="+mn-lt"/>
                <a:ea typeface="+mn-ea"/>
                <a:cs typeface="+mn-cs"/>
              </a:rPr>
              <a:t>and covering most of the chapters in this book, will help you understand</a:t>
            </a:r>
          </a:p>
          <a:p>
            <a:r>
              <a:rPr lang="en-US" sz="1200" kern="1200" dirty="0">
                <a:solidFill>
                  <a:schemeClr val="tx1"/>
                </a:solidFill>
                <a:effectLst/>
                <a:latin typeface="+mn-lt"/>
                <a:ea typeface="+mn-ea"/>
                <a:cs typeface="+mn-cs"/>
              </a:rPr>
              <a:t>how markets operate.</a:t>
            </a:r>
          </a:p>
          <a:p>
            <a:r>
              <a:rPr lang="en-US" sz="1200" kern="1200" dirty="0">
                <a:solidFill>
                  <a:schemeClr val="tx1"/>
                </a:solidFill>
                <a:effectLst/>
                <a:latin typeface="+mn-lt"/>
                <a:ea typeface="+mn-ea"/>
                <a:cs typeface="+mn-cs"/>
              </a:rPr>
              <a:t>60</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11</a:t>
            </a:fld>
            <a:endParaRPr lang="en-US"/>
          </a:p>
        </p:txBody>
      </p:sp>
    </p:spTree>
    <p:extLst>
      <p:ext uri="{BB962C8B-B14F-4D97-AF65-F5344CB8AC3E}">
        <p14:creationId xmlns:p14="http://schemas.microsoft.com/office/powerpoint/2010/main" val="516022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graph below shows the change in two variables over the period of</a:t>
            </a:r>
          </a:p>
          <a:p>
            <a:r>
              <a:rPr lang="en-US" sz="1200" kern="1200" dirty="0">
                <a:solidFill>
                  <a:schemeClr val="tx1"/>
                </a:solidFill>
                <a:effectLst/>
                <a:latin typeface="+mn-lt"/>
                <a:ea typeface="+mn-ea"/>
                <a:cs typeface="+mn-cs"/>
              </a:rPr>
              <a:t>1980 to 2016 in the United States:</a:t>
            </a:r>
          </a:p>
          <a:p>
            <a:r>
              <a:rPr lang="en-US" sz="1200" kern="1200" dirty="0">
                <a:solidFill>
                  <a:schemeClr val="tx1"/>
                </a:solidFill>
                <a:effectLst/>
                <a:latin typeface="+mn-lt"/>
                <a:ea typeface="+mn-ea"/>
                <a:cs typeface="+mn-cs"/>
              </a:rPr>
              <a:t>1. Total corporate profits, measured in billions of dollars</a:t>
            </a:r>
          </a:p>
          <a:p>
            <a:r>
              <a:rPr lang="en-US" sz="1200" kern="1200" dirty="0">
                <a:solidFill>
                  <a:schemeClr val="tx1"/>
                </a:solidFill>
                <a:effectLst/>
                <a:latin typeface="+mn-lt"/>
                <a:ea typeface="+mn-ea"/>
                <a:cs typeface="+mn-cs"/>
              </a:rPr>
              <a:t>2. Median weekly earnings for American workers, measured in dollars</a:t>
            </a:r>
          </a:p>
          <a:p>
            <a:r>
              <a:rPr lang="en-US" sz="1200" kern="1200" dirty="0">
                <a:solidFill>
                  <a:schemeClr val="tx1"/>
                </a:solidFill>
                <a:effectLst/>
                <a:latin typeface="+mn-lt"/>
                <a:ea typeface="+mn-ea"/>
                <a:cs typeface="+mn-cs"/>
              </a:rPr>
              <a:t>The data for both variables have been adjusted for inflation. Note that</a:t>
            </a:r>
          </a:p>
          <a:p>
            <a:r>
              <a:rPr lang="en-US" sz="1200" kern="1200" dirty="0">
                <a:solidFill>
                  <a:schemeClr val="tx1"/>
                </a:solidFill>
                <a:effectLst/>
                <a:latin typeface="+mn-lt"/>
                <a:ea typeface="+mn-ea"/>
                <a:cs typeface="+mn-cs"/>
              </a:rPr>
              <a:t>the vertical axis is measured in dollars for median worker earnings and</a:t>
            </a:r>
          </a:p>
          <a:p>
            <a:r>
              <a:rPr lang="en-US" sz="1200" kern="1200" dirty="0">
                <a:solidFill>
                  <a:schemeClr val="tx1"/>
                </a:solidFill>
                <a:effectLst/>
                <a:latin typeface="+mn-lt"/>
                <a:ea typeface="+mn-ea"/>
                <a:cs typeface="+mn-cs"/>
              </a:rPr>
              <a:t>billions of dollars for corporate profits.</a:t>
            </a:r>
          </a:p>
          <a:p>
            <a:endParaRPr lang="en-US" sz="120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Corporate profits have fluctuated based on the health of the overall</a:t>
            </a:r>
          </a:p>
          <a:p>
            <a:r>
              <a:rPr lang="en-US" sz="1200" kern="1200" dirty="0">
                <a:solidFill>
                  <a:schemeClr val="tx1"/>
                </a:solidFill>
                <a:effectLst/>
                <a:latin typeface="+mn-lt"/>
                <a:ea typeface="+mn-ea"/>
                <a:cs typeface="+mn-cs"/>
              </a:rPr>
              <a:t>economy, but we see that profits have reached record highs recently.</a:t>
            </a:r>
          </a:p>
          <a:p>
            <a:r>
              <a:rPr lang="en-US" sz="1200" kern="1200" dirty="0">
                <a:solidFill>
                  <a:schemeClr val="tx1"/>
                </a:solidFill>
                <a:effectLst/>
                <a:latin typeface="+mn-lt"/>
                <a:ea typeface="+mn-ea"/>
                <a:cs typeface="+mn-cs"/>
              </a:rPr>
              <a:t>Corporate profits in 2016 were about three times the level they were at</a:t>
            </a:r>
          </a:p>
          <a:p>
            <a:r>
              <a:rPr lang="en-US" sz="1200" kern="1200" dirty="0">
                <a:solidFill>
                  <a:schemeClr val="tx1"/>
                </a:solidFill>
                <a:effectLst/>
                <a:latin typeface="+mn-lt"/>
                <a:ea typeface="+mn-ea"/>
                <a:cs typeface="+mn-cs"/>
              </a:rPr>
              <a:t>in 1980. Meanwhile, the median wages of U.S. workers have essentially</a:t>
            </a:r>
          </a:p>
          <a:p>
            <a:r>
              <a:rPr lang="en-US" sz="1200" kern="1200" dirty="0">
                <a:solidFill>
                  <a:schemeClr val="tx1"/>
                </a:solidFill>
                <a:effectLst/>
                <a:latin typeface="+mn-lt"/>
                <a:ea typeface="+mn-ea"/>
                <a:cs typeface="+mn-cs"/>
              </a:rPr>
              <a:t>not changed at all since 1980. We will discuss wages in more detail in</a:t>
            </a:r>
          </a:p>
          <a:p>
            <a:r>
              <a:rPr lang="en-US" sz="1200" kern="1200" dirty="0">
                <a:solidFill>
                  <a:schemeClr val="tx1"/>
                </a:solidFill>
                <a:effectLst/>
                <a:latin typeface="+mn-lt"/>
                <a:ea typeface="+mn-ea"/>
                <a:cs typeface="+mn-cs"/>
              </a:rPr>
              <a:t>Chapter 9, including the reasons why wages have not risen in proportion</a:t>
            </a:r>
          </a:p>
          <a:p>
            <a:r>
              <a:rPr lang="en-US" sz="1200" kern="1200" dirty="0">
                <a:solidFill>
                  <a:schemeClr val="tx1"/>
                </a:solidFill>
                <a:effectLst/>
                <a:latin typeface="+mn-lt"/>
                <a:ea typeface="+mn-ea"/>
                <a:cs typeface="+mn-cs"/>
              </a:rPr>
              <a:t>to corporate profits.</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12</a:t>
            </a:fld>
            <a:endParaRPr lang="en-US"/>
          </a:p>
        </p:txBody>
      </p:sp>
    </p:spTree>
    <p:extLst>
      <p:ext uri="{BB962C8B-B14F-4D97-AF65-F5344CB8AC3E}">
        <p14:creationId xmlns:p14="http://schemas.microsoft.com/office/powerpoint/2010/main" val="3479993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In addition to comparing corporate profits to worker pay, we can look at</a:t>
            </a:r>
          </a:p>
          <a:p>
            <a:r>
              <a:rPr lang="en-US" sz="1200" kern="1200" dirty="0">
                <a:solidFill>
                  <a:schemeClr val="tx1"/>
                </a:solidFill>
                <a:effectLst/>
                <a:latin typeface="+mn-lt"/>
                <a:ea typeface="+mn-ea"/>
                <a:cs typeface="+mn-cs"/>
              </a:rPr>
              <a:t>the pay difference between CEOs (chief executive officers) and workers.</a:t>
            </a:r>
          </a:p>
          <a:p>
            <a:r>
              <a:rPr lang="en-US" sz="1200" kern="1200" dirty="0">
                <a:solidFill>
                  <a:schemeClr val="tx1"/>
                </a:solidFill>
                <a:effectLst/>
                <a:latin typeface="+mn-lt"/>
                <a:ea typeface="+mn-ea"/>
                <a:cs typeface="+mn-cs"/>
              </a:rPr>
              <a:t>The graph below shows the ratio of average CEO compensation to the</a:t>
            </a:r>
          </a:p>
          <a:p>
            <a:r>
              <a:rPr lang="en-US" sz="1200" kern="1200" dirty="0">
                <a:solidFill>
                  <a:schemeClr val="tx1"/>
                </a:solidFill>
                <a:effectLst/>
                <a:latin typeface="+mn-lt"/>
                <a:ea typeface="+mn-ea"/>
                <a:cs typeface="+mn-cs"/>
              </a:rPr>
              <a:t>average pay of “rank-and-file” workers, in several countries. The ratios</a:t>
            </a:r>
          </a:p>
          <a:p>
            <a:r>
              <a:rPr lang="en-US" sz="1200" kern="1200" dirty="0">
                <a:solidFill>
                  <a:schemeClr val="tx1"/>
                </a:solidFill>
                <a:effectLst/>
                <a:latin typeface="+mn-lt"/>
                <a:ea typeface="+mn-ea"/>
                <a:cs typeface="+mn-cs"/>
              </a:rPr>
              <a:t>are based on data from 2016 and 2017.</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In the United States, average CEO pay is over 250 times higher than average</a:t>
            </a:r>
          </a:p>
          <a:p>
            <a:r>
              <a:rPr lang="en-US" sz="1200" kern="1200" dirty="0">
                <a:solidFill>
                  <a:schemeClr val="tx1"/>
                </a:solidFill>
                <a:effectLst/>
                <a:latin typeface="+mn-lt"/>
                <a:ea typeface="+mn-ea"/>
                <a:cs typeface="+mn-cs"/>
              </a:rPr>
              <a:t>worker pay. In other countries, CEOs still make significantly more</a:t>
            </a:r>
          </a:p>
          <a:p>
            <a:r>
              <a:rPr lang="en-US" sz="1200" kern="1200" dirty="0">
                <a:solidFill>
                  <a:schemeClr val="tx1"/>
                </a:solidFill>
                <a:effectLst/>
                <a:latin typeface="+mn-lt"/>
                <a:ea typeface="+mn-ea"/>
                <a:cs typeface="+mn-cs"/>
              </a:rPr>
              <a:t>than rank-and-file workers, but pay differences are not as pronounced.</a:t>
            </a:r>
          </a:p>
          <a:p>
            <a:r>
              <a:rPr lang="en-US" sz="1200" kern="1200" dirty="0">
                <a:solidFill>
                  <a:schemeClr val="tx1"/>
                </a:solidFill>
                <a:effectLst/>
                <a:latin typeface="+mn-lt"/>
                <a:ea typeface="+mn-ea"/>
                <a:cs typeface="+mn-cs"/>
              </a:rPr>
              <a:t>For example, in Canada CEOs make, on average, 150 times more than</a:t>
            </a:r>
          </a:p>
          <a:p>
            <a:r>
              <a:rPr lang="en-US" sz="1200" kern="1200" dirty="0">
                <a:solidFill>
                  <a:schemeClr val="tx1"/>
                </a:solidFill>
                <a:effectLst/>
                <a:latin typeface="+mn-lt"/>
                <a:ea typeface="+mn-ea"/>
                <a:cs typeface="+mn-cs"/>
              </a:rPr>
              <a:t>workers, while in Japan CEOs make about 60 times worker pay.</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13</a:t>
            </a:fld>
            <a:endParaRPr lang="en-US"/>
          </a:p>
        </p:txBody>
      </p:sp>
    </p:spTree>
    <p:extLst>
      <p:ext uri="{BB962C8B-B14F-4D97-AF65-F5344CB8AC3E}">
        <p14:creationId xmlns:p14="http://schemas.microsoft.com/office/powerpoint/2010/main" val="3089689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An industrial concentration ratio measures the percentage of all sales in a</a:t>
            </a:r>
          </a:p>
          <a:p>
            <a:r>
              <a:rPr lang="en-US" sz="1200" kern="1200" dirty="0">
                <a:solidFill>
                  <a:schemeClr val="tx1"/>
                </a:solidFill>
                <a:effectLst/>
                <a:latin typeface="+mn-lt"/>
                <a:ea typeface="+mn-ea"/>
                <a:cs typeface="+mn-cs"/>
              </a:rPr>
              <a:t>particular industry that are received by the largest firms in that industry.</a:t>
            </a:r>
          </a:p>
          <a:p>
            <a:r>
              <a:rPr lang="en-US" sz="1200" kern="1200" dirty="0">
                <a:solidFill>
                  <a:schemeClr val="tx1"/>
                </a:solidFill>
                <a:effectLst/>
                <a:latin typeface="+mn-lt"/>
                <a:ea typeface="+mn-ea"/>
                <a:cs typeface="+mn-cs"/>
              </a:rPr>
              <a:t>The figure below shows four-firm and eight-firm concentration ratios—</a:t>
            </a:r>
          </a:p>
          <a:p>
            <a:r>
              <a:rPr lang="en-US" sz="1200" kern="1200" dirty="0">
                <a:solidFill>
                  <a:schemeClr val="tx1"/>
                </a:solidFill>
                <a:effectLst/>
                <a:latin typeface="+mn-lt"/>
                <a:ea typeface="+mn-ea"/>
                <a:cs typeface="+mn-cs"/>
              </a:rPr>
              <a:t>the percentage of all sales received by the largest four and eight firms in</a:t>
            </a:r>
          </a:p>
          <a:p>
            <a:r>
              <a:rPr lang="en-US" sz="1200" kern="1200" dirty="0">
                <a:solidFill>
                  <a:schemeClr val="tx1"/>
                </a:solidFill>
                <a:effectLst/>
                <a:latin typeface="+mn-lt"/>
                <a:ea typeface="+mn-ea"/>
                <a:cs typeface="+mn-cs"/>
              </a:rPr>
              <a:t>each industry. Industrial concentration ratios provide information about</a:t>
            </a:r>
          </a:p>
          <a:p>
            <a:r>
              <a:rPr lang="en-US" sz="1200" kern="1200" dirty="0">
                <a:solidFill>
                  <a:schemeClr val="tx1"/>
                </a:solidFill>
                <a:effectLst/>
                <a:latin typeface="+mn-lt"/>
                <a:ea typeface="+mn-ea"/>
                <a:cs typeface="+mn-cs"/>
              </a:rPr>
              <a:t>the degree of market power held by large firms in a particular industry.</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Some industries in the United States are dominated by a few firms, while</a:t>
            </a:r>
          </a:p>
          <a:p>
            <a:r>
              <a:rPr lang="en-US" sz="1200" kern="1200" dirty="0">
                <a:solidFill>
                  <a:schemeClr val="tx1"/>
                </a:solidFill>
                <a:effectLst/>
                <a:latin typeface="+mn-lt"/>
                <a:ea typeface="+mn-ea"/>
                <a:cs typeface="+mn-cs"/>
              </a:rPr>
              <a:t>other industries are more competitive. Examples of industries with a few</a:t>
            </a:r>
          </a:p>
          <a:p>
            <a:r>
              <a:rPr lang="en-US" sz="1200" kern="1200" dirty="0">
                <a:solidFill>
                  <a:schemeClr val="tx1"/>
                </a:solidFill>
                <a:effectLst/>
                <a:latin typeface="+mn-lt"/>
                <a:ea typeface="+mn-ea"/>
                <a:cs typeface="+mn-cs"/>
              </a:rPr>
              <a:t>dominant firms include cell phone services, cereals, and credit cards. Examples</a:t>
            </a:r>
          </a:p>
          <a:p>
            <a:r>
              <a:rPr lang="en-US" sz="1200" kern="1200" dirty="0">
                <a:solidFill>
                  <a:schemeClr val="tx1"/>
                </a:solidFill>
                <a:effectLst/>
                <a:latin typeface="+mn-lt"/>
                <a:ea typeface="+mn-ea"/>
                <a:cs typeface="+mn-cs"/>
              </a:rPr>
              <a:t>of industries where market power is not so concentrated include</a:t>
            </a:r>
          </a:p>
          <a:p>
            <a:r>
              <a:rPr lang="en-US" sz="1200" kern="1200" dirty="0">
                <a:solidFill>
                  <a:schemeClr val="tx1"/>
                </a:solidFill>
                <a:effectLst/>
                <a:latin typeface="+mn-lt"/>
                <a:ea typeface="+mn-ea"/>
                <a:cs typeface="+mn-cs"/>
              </a:rPr>
              <a:t>insurance, gas stations, and lawyers. We will discuss market power in more</a:t>
            </a:r>
          </a:p>
          <a:p>
            <a:r>
              <a:rPr lang="en-US" sz="1200" kern="1200" dirty="0">
                <a:solidFill>
                  <a:schemeClr val="tx1"/>
                </a:solidFill>
                <a:effectLst/>
                <a:latin typeface="+mn-lt"/>
                <a:ea typeface="+mn-ea"/>
                <a:cs typeface="+mn-cs"/>
              </a:rPr>
              <a:t>detail in Chapter 17.</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14</a:t>
            </a:fld>
            <a:endParaRPr lang="en-US"/>
          </a:p>
        </p:txBody>
      </p:sp>
    </p:spTree>
    <p:extLst>
      <p:ext uri="{BB962C8B-B14F-4D97-AF65-F5344CB8AC3E}">
        <p14:creationId xmlns:p14="http://schemas.microsoft.com/office/powerpoint/2010/main" val="2195410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vast majority of scientists believe that human activities are impacting</a:t>
            </a:r>
          </a:p>
          <a:p>
            <a:r>
              <a:rPr lang="en-US" sz="1200" kern="1200" dirty="0">
                <a:solidFill>
                  <a:schemeClr val="tx1"/>
                </a:solidFill>
                <a:effectLst/>
                <a:latin typeface="+mn-lt"/>
                <a:ea typeface="+mn-ea"/>
                <a:cs typeface="+mn-cs"/>
              </a:rPr>
              <a:t>the global climate. Carbon dioxide emissions, which result when</a:t>
            </a:r>
          </a:p>
          <a:p>
            <a:r>
              <a:rPr lang="en-US" sz="1200" kern="1200" dirty="0">
                <a:solidFill>
                  <a:schemeClr val="tx1"/>
                </a:solidFill>
                <a:effectLst/>
                <a:latin typeface="+mn-lt"/>
                <a:ea typeface="+mn-ea"/>
                <a:cs typeface="+mn-cs"/>
              </a:rPr>
              <a:t>oil, coal, and natural gas are burned, have been identified as the primary</a:t>
            </a:r>
          </a:p>
          <a:p>
            <a:r>
              <a:rPr lang="en-US" sz="1200" kern="1200" dirty="0">
                <a:solidFill>
                  <a:schemeClr val="tx1"/>
                </a:solidFill>
                <a:effectLst/>
                <a:latin typeface="+mn-lt"/>
                <a:ea typeface="+mn-ea"/>
                <a:cs typeface="+mn-cs"/>
              </a:rPr>
              <a:t>cause of global climate change. The graph below shows global carbon</a:t>
            </a:r>
          </a:p>
          <a:p>
            <a:r>
              <a:rPr lang="en-US" sz="1200" kern="1200" dirty="0">
                <a:solidFill>
                  <a:schemeClr val="tx1"/>
                </a:solidFill>
                <a:effectLst/>
                <a:latin typeface="+mn-lt"/>
                <a:ea typeface="+mn-ea"/>
                <a:cs typeface="+mn-cs"/>
              </a:rPr>
              <a:t>dioxide emissions from 1960 to 2016, measured in gigatons (a gigaton is</a:t>
            </a:r>
          </a:p>
          <a:p>
            <a:r>
              <a:rPr lang="en-US" sz="1200" kern="1200" dirty="0">
                <a:solidFill>
                  <a:schemeClr val="tx1"/>
                </a:solidFill>
                <a:effectLst/>
                <a:latin typeface="+mn-lt"/>
                <a:ea typeface="+mn-ea"/>
                <a:cs typeface="+mn-cs"/>
              </a:rPr>
              <a:t>a billion metric tons).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We see that global carbon dioxide emissions increased from about 10</a:t>
            </a:r>
          </a:p>
          <a:p>
            <a:r>
              <a:rPr lang="en-US" sz="1200" kern="1200" dirty="0">
                <a:solidFill>
                  <a:schemeClr val="tx1"/>
                </a:solidFill>
                <a:effectLst/>
                <a:latin typeface="+mn-lt"/>
                <a:ea typeface="+mn-ea"/>
                <a:cs typeface="+mn-cs"/>
              </a:rPr>
              <a:t>gigatons in 1960 to about 35 gigatons recently. While most projections</a:t>
            </a:r>
          </a:p>
          <a:p>
            <a:r>
              <a:rPr lang="en-US" sz="1200" kern="1200" dirty="0">
                <a:solidFill>
                  <a:schemeClr val="tx1"/>
                </a:solidFill>
                <a:effectLst/>
                <a:latin typeface="+mn-lt"/>
                <a:ea typeface="+mn-ea"/>
                <a:cs typeface="+mn-cs"/>
              </a:rPr>
              <a:t>indicate that global carbon dioxide emissions will continue to increase</a:t>
            </a:r>
          </a:p>
          <a:p>
            <a:r>
              <a:rPr lang="en-US" sz="1200" kern="1200" dirty="0">
                <a:solidFill>
                  <a:schemeClr val="tx1"/>
                </a:solidFill>
                <a:effectLst/>
                <a:latin typeface="+mn-lt"/>
                <a:ea typeface="+mn-ea"/>
                <a:cs typeface="+mn-cs"/>
              </a:rPr>
              <a:t>in the future, scientists note that emissions will need to decrease substantially</a:t>
            </a:r>
          </a:p>
          <a:p>
            <a:r>
              <a:rPr lang="en-US" sz="1200" kern="1200" dirty="0">
                <a:solidFill>
                  <a:schemeClr val="tx1"/>
                </a:solidFill>
                <a:effectLst/>
                <a:latin typeface="+mn-lt"/>
                <a:ea typeface="+mn-ea"/>
                <a:cs typeface="+mn-cs"/>
              </a:rPr>
              <a:t>in the next few decades to avoid significant negative consequences</a:t>
            </a:r>
          </a:p>
          <a:p>
            <a:r>
              <a:rPr lang="en-US" sz="1200" kern="1200" dirty="0">
                <a:solidFill>
                  <a:schemeClr val="tx1"/>
                </a:solidFill>
                <a:effectLst/>
                <a:latin typeface="+mn-lt"/>
                <a:ea typeface="+mn-ea"/>
                <a:cs typeface="+mn-cs"/>
              </a:rPr>
              <a:t>to the global ecosystem and to human societies. We will discuss global</a:t>
            </a:r>
          </a:p>
          <a:p>
            <a:r>
              <a:rPr lang="en-US" sz="1200" kern="1200" dirty="0">
                <a:solidFill>
                  <a:schemeClr val="tx1"/>
                </a:solidFill>
                <a:effectLst/>
                <a:latin typeface="+mn-lt"/>
                <a:ea typeface="+mn-ea"/>
                <a:cs typeface="+mn-cs"/>
              </a:rPr>
              <a:t>climate change in more detail in Chapter 13.</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15</a:t>
            </a:fld>
            <a:endParaRPr lang="en-US"/>
          </a:p>
        </p:txBody>
      </p:sp>
    </p:spTree>
    <p:extLst>
      <p:ext uri="{BB962C8B-B14F-4D97-AF65-F5344CB8AC3E}">
        <p14:creationId xmlns:p14="http://schemas.microsoft.com/office/powerpoint/2010/main" val="1551969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graph below shows annual per-capita (average per person) carbon dioxide</a:t>
            </a:r>
          </a:p>
          <a:p>
            <a:r>
              <a:rPr lang="en-US" sz="1200" kern="1200" dirty="0">
                <a:solidFill>
                  <a:schemeClr val="tx1"/>
                </a:solidFill>
                <a:effectLst/>
                <a:latin typeface="+mn-lt"/>
                <a:ea typeface="+mn-ea"/>
                <a:cs typeface="+mn-cs"/>
              </a:rPr>
              <a:t>emissions for several countries, measured in tons. The data are from 2015.</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Per-capita carbon dioxide emissions vary significantly across countries. In</a:t>
            </a:r>
          </a:p>
          <a:p>
            <a:r>
              <a:rPr lang="en-US" sz="1200" kern="1200" dirty="0">
                <a:solidFill>
                  <a:schemeClr val="tx1"/>
                </a:solidFill>
                <a:effectLst/>
                <a:latin typeface="+mn-lt"/>
                <a:ea typeface="+mn-ea"/>
                <a:cs typeface="+mn-cs"/>
              </a:rPr>
              <a:t>general, emissions per capita rise with higher incomes, but this is not always</a:t>
            </a:r>
          </a:p>
          <a:p>
            <a:r>
              <a:rPr lang="en-US" sz="1200" kern="1200" dirty="0">
                <a:solidFill>
                  <a:schemeClr val="tx1"/>
                </a:solidFill>
                <a:effectLst/>
                <a:latin typeface="+mn-lt"/>
                <a:ea typeface="+mn-ea"/>
                <a:cs typeface="+mn-cs"/>
              </a:rPr>
              <a:t>the case. The highest per-capita emissions are found in oil-producing</a:t>
            </a:r>
          </a:p>
          <a:p>
            <a:r>
              <a:rPr lang="en-US" sz="1200" kern="1200" dirty="0">
                <a:solidFill>
                  <a:schemeClr val="tx1"/>
                </a:solidFill>
                <a:effectLst/>
                <a:latin typeface="+mn-lt"/>
                <a:ea typeface="+mn-ea"/>
                <a:cs typeface="+mn-cs"/>
              </a:rPr>
              <a:t>countries. Emissions per capita are quite high in the United States, at</a:t>
            </a:r>
          </a:p>
          <a:p>
            <a:r>
              <a:rPr lang="en-US" sz="1200" kern="1200" dirty="0">
                <a:solidFill>
                  <a:schemeClr val="tx1"/>
                </a:solidFill>
                <a:effectLst/>
                <a:latin typeface="+mn-lt"/>
                <a:ea typeface="+mn-ea"/>
                <a:cs typeface="+mn-cs"/>
              </a:rPr>
              <a:t>around 16 tons. Per-capita emissions are about 9 tons in Germany, 7 tons</a:t>
            </a:r>
          </a:p>
          <a:p>
            <a:r>
              <a:rPr lang="en-US" sz="1200" kern="1200" dirty="0">
                <a:solidFill>
                  <a:schemeClr val="tx1"/>
                </a:solidFill>
                <a:effectLst/>
                <a:latin typeface="+mn-lt"/>
                <a:ea typeface="+mn-ea"/>
                <a:cs typeface="+mn-cs"/>
              </a:rPr>
              <a:t>in China, and 4 tons in Mexico. Per-capita carbon dioxide emissions are</a:t>
            </a:r>
          </a:p>
          <a:p>
            <a:r>
              <a:rPr lang="en-US" sz="1200" kern="1200" dirty="0">
                <a:solidFill>
                  <a:schemeClr val="tx1"/>
                </a:solidFill>
                <a:effectLst/>
                <a:latin typeface="+mn-lt"/>
                <a:ea typeface="+mn-ea"/>
                <a:cs typeface="+mn-cs"/>
              </a:rPr>
              <a:t>much lower in the world’s poorest countries. We will discuss carbon dioxide</a:t>
            </a:r>
          </a:p>
          <a:p>
            <a:r>
              <a:rPr lang="en-US" sz="1200" kern="1200" dirty="0">
                <a:solidFill>
                  <a:schemeClr val="tx1"/>
                </a:solidFill>
                <a:effectLst/>
                <a:latin typeface="+mn-lt"/>
                <a:ea typeface="+mn-ea"/>
                <a:cs typeface="+mn-cs"/>
              </a:rPr>
              <a:t>emissions, and global climate change, in Chapter 13.</a:t>
            </a:r>
          </a:p>
          <a:p>
            <a:endParaRPr lang="en-US" dirty="0"/>
          </a:p>
        </p:txBody>
      </p:sp>
      <p:sp>
        <p:nvSpPr>
          <p:cNvPr id="4" name="Slide Number Placeholder 3"/>
          <p:cNvSpPr>
            <a:spLocks noGrp="1"/>
          </p:cNvSpPr>
          <p:nvPr>
            <p:ph type="sldNum" sz="quarter" idx="10"/>
          </p:nvPr>
        </p:nvSpPr>
        <p:spPr/>
        <p:txBody>
          <a:bodyPr/>
          <a:lstStyle/>
          <a:p>
            <a:fld id="{61781D23-783B-B24F-9165-0CAD93A91574}" type="slidenum">
              <a:rPr lang="en-US" smtClean="0"/>
              <a:t>16</a:t>
            </a:fld>
            <a:endParaRPr lang="en-US"/>
          </a:p>
        </p:txBody>
      </p:sp>
    </p:spTree>
    <p:extLst>
      <p:ext uri="{BB962C8B-B14F-4D97-AF65-F5344CB8AC3E}">
        <p14:creationId xmlns:p14="http://schemas.microsoft.com/office/powerpoint/2010/main" val="3578794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E15751-FE9B-684F-A849-B4D21054EF2C}" type="datetimeFigureOut">
              <a:rPr lang="en-US" smtClean="0"/>
              <a:t>11/7/18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23053-3EC3-4445-B6D0-6EDFE2935A20}" type="slidenum">
              <a:rPr lang="en-US" smtClean="0"/>
              <a:t>‹#›</a:t>
            </a:fld>
            <a:endParaRPr lang="en-US"/>
          </a:p>
        </p:txBody>
      </p:sp>
    </p:spTree>
    <p:extLst>
      <p:ext uri="{BB962C8B-B14F-4D97-AF65-F5344CB8AC3E}">
        <p14:creationId xmlns:p14="http://schemas.microsoft.com/office/powerpoint/2010/main" val="1642814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E15751-FE9B-684F-A849-B4D21054EF2C}" type="datetimeFigureOut">
              <a:rPr lang="en-US" smtClean="0"/>
              <a:t>11/7/18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23053-3EC3-4445-B6D0-6EDFE2935A20}" type="slidenum">
              <a:rPr lang="en-US" smtClean="0"/>
              <a:t>‹#›</a:t>
            </a:fld>
            <a:endParaRPr lang="en-US"/>
          </a:p>
        </p:txBody>
      </p:sp>
    </p:spTree>
    <p:extLst>
      <p:ext uri="{BB962C8B-B14F-4D97-AF65-F5344CB8AC3E}">
        <p14:creationId xmlns:p14="http://schemas.microsoft.com/office/powerpoint/2010/main" val="578354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E15751-FE9B-684F-A849-B4D21054EF2C}" type="datetimeFigureOut">
              <a:rPr lang="en-US" smtClean="0"/>
              <a:t>11/7/18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23053-3EC3-4445-B6D0-6EDFE2935A20}" type="slidenum">
              <a:rPr lang="en-US" smtClean="0"/>
              <a:t>‹#›</a:t>
            </a:fld>
            <a:endParaRPr lang="en-US"/>
          </a:p>
        </p:txBody>
      </p:sp>
    </p:spTree>
    <p:extLst>
      <p:ext uri="{BB962C8B-B14F-4D97-AF65-F5344CB8AC3E}">
        <p14:creationId xmlns:p14="http://schemas.microsoft.com/office/powerpoint/2010/main" val="891666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E15751-FE9B-684F-A849-B4D21054EF2C}" type="datetimeFigureOut">
              <a:rPr lang="en-US" smtClean="0"/>
              <a:t>11/7/18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423053-3EC3-4445-B6D0-6EDFE2935A20}" type="slidenum">
              <a:rPr lang="en-US" smtClean="0"/>
              <a:t>‹#›</a:t>
            </a:fld>
            <a:endParaRPr lang="en-US"/>
          </a:p>
        </p:txBody>
      </p:sp>
    </p:spTree>
    <p:extLst>
      <p:ext uri="{BB962C8B-B14F-4D97-AF65-F5344CB8AC3E}">
        <p14:creationId xmlns:p14="http://schemas.microsoft.com/office/powerpoint/2010/main" val="1099371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E15751-FE9B-684F-A849-B4D21054EF2C}" type="datetimeFigureOut">
              <a:rPr lang="en-US" smtClean="0"/>
              <a:t>11/7/18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423053-3EC3-4445-B6D0-6EDFE2935A20}" type="slidenum">
              <a:rPr lang="en-US" smtClean="0"/>
              <a:t>‹#›</a:t>
            </a:fld>
            <a:endParaRPr lang="en-US"/>
          </a:p>
        </p:txBody>
      </p:sp>
    </p:spTree>
    <p:extLst>
      <p:ext uri="{BB962C8B-B14F-4D97-AF65-F5344CB8AC3E}">
        <p14:creationId xmlns:p14="http://schemas.microsoft.com/office/powerpoint/2010/main" val="191115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0E15751-FE9B-684F-A849-B4D21054EF2C}" type="datetimeFigureOut">
              <a:rPr lang="en-US" smtClean="0"/>
              <a:t>11/7/18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423053-3EC3-4445-B6D0-6EDFE2935A20}" type="slidenum">
              <a:rPr lang="en-US" smtClean="0"/>
              <a:t>‹#›</a:t>
            </a:fld>
            <a:endParaRPr lang="en-US"/>
          </a:p>
        </p:txBody>
      </p:sp>
    </p:spTree>
    <p:extLst>
      <p:ext uri="{BB962C8B-B14F-4D97-AF65-F5344CB8AC3E}">
        <p14:creationId xmlns:p14="http://schemas.microsoft.com/office/powerpoint/2010/main" val="1585399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E15751-FE9B-684F-A849-B4D21054EF2C}" type="datetimeFigureOut">
              <a:rPr lang="en-US" smtClean="0"/>
              <a:t>11/7/18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423053-3EC3-4445-B6D0-6EDFE2935A20}" type="slidenum">
              <a:rPr lang="en-US" smtClean="0"/>
              <a:t>‹#›</a:t>
            </a:fld>
            <a:endParaRPr lang="en-US"/>
          </a:p>
        </p:txBody>
      </p:sp>
    </p:spTree>
    <p:extLst>
      <p:ext uri="{BB962C8B-B14F-4D97-AF65-F5344CB8AC3E}">
        <p14:creationId xmlns:p14="http://schemas.microsoft.com/office/powerpoint/2010/main" val="1985737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E15751-FE9B-684F-A849-B4D21054EF2C}" type="datetimeFigureOut">
              <a:rPr lang="en-US" smtClean="0"/>
              <a:t>11/7/18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423053-3EC3-4445-B6D0-6EDFE2935A20}" type="slidenum">
              <a:rPr lang="en-US" smtClean="0"/>
              <a:t>‹#›</a:t>
            </a:fld>
            <a:endParaRPr lang="en-US"/>
          </a:p>
        </p:txBody>
      </p:sp>
    </p:spTree>
    <p:extLst>
      <p:ext uri="{BB962C8B-B14F-4D97-AF65-F5344CB8AC3E}">
        <p14:creationId xmlns:p14="http://schemas.microsoft.com/office/powerpoint/2010/main" val="252670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E15751-FE9B-684F-A849-B4D21054EF2C}" type="datetimeFigureOut">
              <a:rPr lang="en-US" smtClean="0"/>
              <a:t>11/7/18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423053-3EC3-4445-B6D0-6EDFE2935A20}" type="slidenum">
              <a:rPr lang="en-US" smtClean="0"/>
              <a:t>‹#›</a:t>
            </a:fld>
            <a:endParaRPr lang="en-US"/>
          </a:p>
        </p:txBody>
      </p:sp>
    </p:spTree>
    <p:extLst>
      <p:ext uri="{BB962C8B-B14F-4D97-AF65-F5344CB8AC3E}">
        <p14:creationId xmlns:p14="http://schemas.microsoft.com/office/powerpoint/2010/main" val="1051469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E15751-FE9B-684F-A849-B4D21054EF2C}" type="datetimeFigureOut">
              <a:rPr lang="en-US" smtClean="0"/>
              <a:t>11/7/18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23053-3EC3-4445-B6D0-6EDFE2935A20}" type="slidenum">
              <a:rPr lang="en-US" smtClean="0"/>
              <a:t>‹#›</a:t>
            </a:fld>
            <a:endParaRPr lang="en-US"/>
          </a:p>
        </p:txBody>
      </p:sp>
    </p:spTree>
    <p:extLst>
      <p:ext uri="{BB962C8B-B14F-4D97-AF65-F5344CB8AC3E}">
        <p14:creationId xmlns:p14="http://schemas.microsoft.com/office/powerpoint/2010/main" val="404837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E15751-FE9B-684F-A849-B4D21054EF2C}" type="datetimeFigureOut">
              <a:rPr lang="en-US" smtClean="0"/>
              <a:t>11/7/18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23053-3EC3-4445-B6D0-6EDFE2935A20}" type="slidenum">
              <a:rPr lang="en-US" smtClean="0"/>
              <a:t>‹#›</a:t>
            </a:fld>
            <a:endParaRPr lang="en-US"/>
          </a:p>
        </p:txBody>
      </p:sp>
    </p:spTree>
    <p:extLst>
      <p:ext uri="{BB962C8B-B14F-4D97-AF65-F5344CB8AC3E}">
        <p14:creationId xmlns:p14="http://schemas.microsoft.com/office/powerpoint/2010/main" val="87882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E15751-FE9B-684F-A849-B4D21054EF2C}" type="datetimeFigureOut">
              <a:rPr lang="en-US" smtClean="0"/>
              <a:t>11/7/18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423053-3EC3-4445-B6D0-6EDFE2935A20}" type="slidenum">
              <a:rPr lang="en-US" smtClean="0"/>
              <a:t>‹#›</a:t>
            </a:fld>
            <a:endParaRPr lang="en-US"/>
          </a:p>
        </p:txBody>
      </p:sp>
    </p:spTree>
    <p:extLst>
      <p:ext uri="{BB962C8B-B14F-4D97-AF65-F5344CB8AC3E}">
        <p14:creationId xmlns:p14="http://schemas.microsoft.com/office/powerpoint/2010/main" val="1305683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541173-9964-4A4B-8598-551AE8076822}"/>
              </a:ext>
            </a:extLst>
          </p:cNvPr>
          <p:cNvPicPr>
            <a:picLocks noChangeAspect="1"/>
          </p:cNvPicPr>
          <p:nvPr/>
        </p:nvPicPr>
        <p:blipFill>
          <a:blip r:embed="rId2"/>
          <a:stretch>
            <a:fillRect/>
          </a:stretch>
        </p:blipFill>
        <p:spPr>
          <a:xfrm>
            <a:off x="0" y="0"/>
            <a:ext cx="5303520" cy="6858000"/>
          </a:xfrm>
          <a:prstGeom prst="rect">
            <a:avLst/>
          </a:prstGeom>
        </p:spPr>
      </p:pic>
      <p:sp>
        <p:nvSpPr>
          <p:cNvPr id="4" name="TextBox 3">
            <a:extLst>
              <a:ext uri="{FF2B5EF4-FFF2-40B4-BE49-F238E27FC236}">
                <a16:creationId xmlns:a16="http://schemas.microsoft.com/office/drawing/2014/main" id="{DDE332F5-376F-EC47-80CE-93E4E0557041}"/>
              </a:ext>
            </a:extLst>
          </p:cNvPr>
          <p:cNvSpPr txBox="1"/>
          <p:nvPr/>
        </p:nvSpPr>
        <p:spPr>
          <a:xfrm>
            <a:off x="6063176" y="1225884"/>
            <a:ext cx="5584874" cy="3785652"/>
          </a:xfrm>
          <a:prstGeom prst="rect">
            <a:avLst/>
          </a:prstGeom>
          <a:noFill/>
        </p:spPr>
        <p:txBody>
          <a:bodyPr wrap="square" rtlCol="0">
            <a:spAutoFit/>
          </a:bodyPr>
          <a:lstStyle/>
          <a:p>
            <a:pPr algn="ctr"/>
            <a:r>
              <a:rPr lang="en-US" altLang="en-US" sz="6600" dirty="0"/>
              <a:t>Chapter Zero:</a:t>
            </a:r>
          </a:p>
          <a:p>
            <a:pPr algn="ctr"/>
            <a:endParaRPr lang="en-US" altLang="en-US" sz="4800" dirty="0"/>
          </a:p>
          <a:p>
            <a:pPr algn="ctr"/>
            <a:r>
              <a:rPr lang="en-US" altLang="en-US" sz="5400" dirty="0"/>
              <a:t>Microeconomics and Well-Being</a:t>
            </a:r>
          </a:p>
          <a:p>
            <a:endParaRPr lang="en-US" dirty="0"/>
          </a:p>
        </p:txBody>
      </p:sp>
    </p:spTree>
    <p:extLst>
      <p:ext uri="{BB962C8B-B14F-4D97-AF65-F5344CB8AC3E}">
        <p14:creationId xmlns:p14="http://schemas.microsoft.com/office/powerpoint/2010/main" val="795150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48907"/>
            <a:ext cx="10515600" cy="1325563"/>
          </a:xfrm>
        </p:spPr>
        <p:txBody>
          <a:bodyPr>
            <a:normAutofit/>
          </a:bodyPr>
          <a:lstStyle/>
          <a:p>
            <a:pPr algn="ctr"/>
            <a:r>
              <a:rPr lang="en-US" sz="3600" b="1" dirty="0"/>
              <a:t>1. Income Inequality</a:t>
            </a: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6717" y="1040523"/>
            <a:ext cx="6747641" cy="5060731"/>
          </a:xfrm>
          <a:prstGeom prst="rect">
            <a:avLst/>
          </a:prstGeom>
        </p:spPr>
      </p:pic>
      <p:sp>
        <p:nvSpPr>
          <p:cNvPr id="2" name="TextBox 1">
            <a:extLst>
              <a:ext uri="{FF2B5EF4-FFF2-40B4-BE49-F238E27FC236}">
                <a16:creationId xmlns:a16="http://schemas.microsoft.com/office/drawing/2014/main" id="{43803B91-CDE8-9148-85A8-5A82364C0355}"/>
              </a:ext>
            </a:extLst>
          </p:cNvPr>
          <p:cNvSpPr txBox="1"/>
          <p:nvPr/>
        </p:nvSpPr>
        <p:spPr>
          <a:xfrm>
            <a:off x="1986455" y="6274675"/>
            <a:ext cx="9727324" cy="338554"/>
          </a:xfrm>
          <a:prstGeom prst="rect">
            <a:avLst/>
          </a:prstGeom>
          <a:noFill/>
        </p:spPr>
        <p:txBody>
          <a:bodyPr wrap="square" rtlCol="0">
            <a:spAutoFit/>
          </a:bodyPr>
          <a:lstStyle/>
          <a:p>
            <a:r>
              <a:rPr lang="en-US" sz="1600" dirty="0"/>
              <a:t>Source: U.S. Census Bureau. 2017. “Historical Income Tables: Households,” Table H-3. </a:t>
            </a:r>
          </a:p>
        </p:txBody>
      </p:sp>
    </p:spTree>
    <p:extLst>
      <p:ext uri="{BB962C8B-B14F-4D97-AF65-F5344CB8AC3E}">
        <p14:creationId xmlns:p14="http://schemas.microsoft.com/office/powerpoint/2010/main" val="846519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7793" y="1031853"/>
            <a:ext cx="6243144" cy="4682358"/>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2. Unequal Income Growth </a:t>
            </a:r>
          </a:p>
        </p:txBody>
      </p:sp>
      <p:sp>
        <p:nvSpPr>
          <p:cNvPr id="5" name="TextBox 4">
            <a:extLst>
              <a:ext uri="{FF2B5EF4-FFF2-40B4-BE49-F238E27FC236}">
                <a16:creationId xmlns:a16="http://schemas.microsoft.com/office/drawing/2014/main" id="{DE937E94-8C2D-594A-BC51-C8C3A8FA9A65}"/>
              </a:ext>
            </a:extLst>
          </p:cNvPr>
          <p:cNvSpPr txBox="1"/>
          <p:nvPr/>
        </p:nvSpPr>
        <p:spPr>
          <a:xfrm>
            <a:off x="1686911" y="5833242"/>
            <a:ext cx="9459310" cy="1107996"/>
          </a:xfrm>
          <a:prstGeom prst="rect">
            <a:avLst/>
          </a:prstGeom>
          <a:noFill/>
        </p:spPr>
        <p:txBody>
          <a:bodyPr wrap="square" rtlCol="0">
            <a:spAutoFit/>
          </a:bodyPr>
          <a:lstStyle/>
          <a:p>
            <a:r>
              <a:rPr lang="en-US" sz="1600" dirty="0"/>
              <a:t>Source: U.S. Census Bureau. 2017. “Historical Income Tables: Households,” Table H-3.</a:t>
            </a:r>
          </a:p>
          <a:p>
            <a:r>
              <a:rPr lang="en-US" sz="1600" dirty="0"/>
              <a:t>Note: We use 1968 as the starting year in this analysis because it is the year in which income inequality in the United States started to increase, as we will discuss in Chapter 10.</a:t>
            </a:r>
          </a:p>
          <a:p>
            <a:endParaRPr lang="en-US" dirty="0"/>
          </a:p>
        </p:txBody>
      </p:sp>
    </p:spTree>
    <p:extLst>
      <p:ext uri="{BB962C8B-B14F-4D97-AF65-F5344CB8AC3E}">
        <p14:creationId xmlns:p14="http://schemas.microsoft.com/office/powerpoint/2010/main" val="1948872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406" y="1325563"/>
            <a:ext cx="6285187" cy="4713890"/>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3. Income Inequality </a:t>
            </a:r>
            <a:r>
              <a:rPr lang="mr-IN" sz="3600" b="1" dirty="0"/>
              <a:t>–</a:t>
            </a:r>
            <a:r>
              <a:rPr lang="en-US" sz="3600" b="1" dirty="0"/>
              <a:t> International Comparisons </a:t>
            </a:r>
          </a:p>
        </p:txBody>
      </p:sp>
      <p:sp>
        <p:nvSpPr>
          <p:cNvPr id="6" name="TextBox 5">
            <a:extLst>
              <a:ext uri="{FF2B5EF4-FFF2-40B4-BE49-F238E27FC236}">
                <a16:creationId xmlns:a16="http://schemas.microsoft.com/office/drawing/2014/main" id="{D91F9F52-2C8D-2746-A933-528356E95C60}"/>
              </a:ext>
            </a:extLst>
          </p:cNvPr>
          <p:cNvSpPr txBox="1"/>
          <p:nvPr/>
        </p:nvSpPr>
        <p:spPr>
          <a:xfrm>
            <a:off x="2743200" y="6235261"/>
            <a:ext cx="9837682" cy="861774"/>
          </a:xfrm>
          <a:prstGeom prst="rect">
            <a:avLst/>
          </a:prstGeom>
          <a:noFill/>
        </p:spPr>
        <p:txBody>
          <a:bodyPr wrap="square" rtlCol="0">
            <a:spAutoFit/>
          </a:bodyPr>
          <a:lstStyle/>
          <a:p>
            <a:r>
              <a:rPr lang="en-US" sz="1600" dirty="0"/>
              <a:t>Source: U.S. Central Intelligence Agency, CIA World Factbook.</a:t>
            </a:r>
          </a:p>
          <a:p>
            <a:r>
              <a:rPr lang="en-US" sz="1600" dirty="0"/>
              <a:t>Note: Year of data varies.</a:t>
            </a:r>
          </a:p>
          <a:p>
            <a:endParaRPr lang="en-US" dirty="0"/>
          </a:p>
        </p:txBody>
      </p:sp>
    </p:spTree>
    <p:extLst>
      <p:ext uri="{BB962C8B-B14F-4D97-AF65-F5344CB8AC3E}">
        <p14:creationId xmlns:p14="http://schemas.microsoft.com/office/powerpoint/2010/main" val="1276951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834" y="1135117"/>
            <a:ext cx="6432331" cy="4824248"/>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4. Gender-Based Earnings Inequality </a:t>
            </a:r>
          </a:p>
        </p:txBody>
      </p:sp>
      <p:sp>
        <p:nvSpPr>
          <p:cNvPr id="5" name="TextBox 4">
            <a:extLst>
              <a:ext uri="{FF2B5EF4-FFF2-40B4-BE49-F238E27FC236}">
                <a16:creationId xmlns:a16="http://schemas.microsoft.com/office/drawing/2014/main" id="{9DD58E0A-18B6-E64E-86A0-0C74215D5F4D}"/>
              </a:ext>
            </a:extLst>
          </p:cNvPr>
          <p:cNvSpPr txBox="1"/>
          <p:nvPr/>
        </p:nvSpPr>
        <p:spPr>
          <a:xfrm>
            <a:off x="2081048" y="6290441"/>
            <a:ext cx="9572297" cy="338554"/>
          </a:xfrm>
          <a:prstGeom prst="rect">
            <a:avLst/>
          </a:prstGeom>
          <a:noFill/>
        </p:spPr>
        <p:txBody>
          <a:bodyPr wrap="square" rtlCol="0">
            <a:spAutoFit/>
          </a:bodyPr>
          <a:lstStyle/>
          <a:p>
            <a:r>
              <a:rPr lang="en-US" sz="1600" dirty="0"/>
              <a:t>Source: U.S. Bureau of Labor Statistics. 2017. “Highlights of Women’s Earnings in 2016.” Report 1069.</a:t>
            </a:r>
          </a:p>
        </p:txBody>
      </p:sp>
    </p:spTree>
    <p:extLst>
      <p:ext uri="{BB962C8B-B14F-4D97-AF65-F5344CB8AC3E}">
        <p14:creationId xmlns:p14="http://schemas.microsoft.com/office/powerpoint/2010/main" val="1927927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845" y="870782"/>
            <a:ext cx="6931923" cy="5198942"/>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5. Educational Attainment</a:t>
            </a:r>
          </a:p>
        </p:txBody>
      </p:sp>
      <p:sp>
        <p:nvSpPr>
          <p:cNvPr id="4" name="TextBox 3">
            <a:extLst>
              <a:ext uri="{FF2B5EF4-FFF2-40B4-BE49-F238E27FC236}">
                <a16:creationId xmlns:a16="http://schemas.microsoft.com/office/drawing/2014/main" id="{49B25F8E-696E-C748-9F77-BF29CC16D757}"/>
              </a:ext>
            </a:extLst>
          </p:cNvPr>
          <p:cNvSpPr txBox="1"/>
          <p:nvPr/>
        </p:nvSpPr>
        <p:spPr>
          <a:xfrm>
            <a:off x="2711670" y="6069724"/>
            <a:ext cx="8988972" cy="584775"/>
          </a:xfrm>
          <a:prstGeom prst="rect">
            <a:avLst/>
          </a:prstGeom>
          <a:noFill/>
        </p:spPr>
        <p:txBody>
          <a:bodyPr wrap="square" rtlCol="0">
            <a:spAutoFit/>
          </a:bodyPr>
          <a:lstStyle/>
          <a:p>
            <a:r>
              <a:rPr lang="en-US" sz="1600" dirty="0"/>
              <a:t>Sources: U.S. Census Bureau, Educational Attainment, CPS Historical Time Series Tables, Table</a:t>
            </a:r>
          </a:p>
          <a:p>
            <a:r>
              <a:rPr lang="en-US" sz="1600" dirty="0"/>
              <a:t>A-1; U.S. Census Bureau, Educational Attainment in the United States: 2017, Table 1.</a:t>
            </a:r>
          </a:p>
        </p:txBody>
      </p:sp>
    </p:spTree>
    <p:extLst>
      <p:ext uri="{BB962C8B-B14F-4D97-AF65-F5344CB8AC3E}">
        <p14:creationId xmlns:p14="http://schemas.microsoft.com/office/powerpoint/2010/main" val="1442949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9627" y="945930"/>
            <a:ext cx="6852745" cy="5139559"/>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6. Taxes as a Percentage of GDP</a:t>
            </a:r>
          </a:p>
        </p:txBody>
      </p:sp>
      <p:sp>
        <p:nvSpPr>
          <p:cNvPr id="4" name="TextBox 3">
            <a:extLst>
              <a:ext uri="{FF2B5EF4-FFF2-40B4-BE49-F238E27FC236}">
                <a16:creationId xmlns:a16="http://schemas.microsoft.com/office/drawing/2014/main" id="{52991E6A-CAB9-4845-A05A-2FBA63C2FE83}"/>
              </a:ext>
            </a:extLst>
          </p:cNvPr>
          <p:cNvSpPr txBox="1"/>
          <p:nvPr/>
        </p:nvSpPr>
        <p:spPr>
          <a:xfrm>
            <a:off x="3657600" y="6305508"/>
            <a:ext cx="9396248" cy="615553"/>
          </a:xfrm>
          <a:prstGeom prst="rect">
            <a:avLst/>
          </a:prstGeom>
          <a:noFill/>
        </p:spPr>
        <p:txBody>
          <a:bodyPr wrap="square" rtlCol="0">
            <a:spAutoFit/>
          </a:bodyPr>
          <a:lstStyle/>
          <a:p>
            <a:r>
              <a:rPr lang="en-US" sz="1600" dirty="0"/>
              <a:t>Source: U.S. Bureau of Economic Analysis, online database.</a:t>
            </a:r>
          </a:p>
          <a:p>
            <a:endParaRPr lang="en-US" dirty="0"/>
          </a:p>
        </p:txBody>
      </p:sp>
    </p:spTree>
    <p:extLst>
      <p:ext uri="{BB962C8B-B14F-4D97-AF65-F5344CB8AC3E}">
        <p14:creationId xmlns:p14="http://schemas.microsoft.com/office/powerpoint/2010/main" val="114916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5837" y="1087820"/>
            <a:ext cx="6860325" cy="4981903"/>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7. Taxes—International Comparisons</a:t>
            </a:r>
          </a:p>
        </p:txBody>
      </p:sp>
      <p:sp>
        <p:nvSpPr>
          <p:cNvPr id="4" name="TextBox 3">
            <a:extLst>
              <a:ext uri="{FF2B5EF4-FFF2-40B4-BE49-F238E27FC236}">
                <a16:creationId xmlns:a16="http://schemas.microsoft.com/office/drawing/2014/main" id="{F19175BA-5A94-E441-AF8C-977189A3A3BA}"/>
              </a:ext>
            </a:extLst>
          </p:cNvPr>
          <p:cNvSpPr txBox="1"/>
          <p:nvPr/>
        </p:nvSpPr>
        <p:spPr>
          <a:xfrm>
            <a:off x="2761895" y="6211613"/>
            <a:ext cx="8276897" cy="338554"/>
          </a:xfrm>
          <a:prstGeom prst="rect">
            <a:avLst/>
          </a:prstGeom>
          <a:noFill/>
        </p:spPr>
        <p:txBody>
          <a:bodyPr wrap="square" rtlCol="0">
            <a:spAutoFit/>
          </a:bodyPr>
          <a:lstStyle/>
          <a:p>
            <a:r>
              <a:rPr lang="en-US" sz="1600" dirty="0"/>
              <a:t>Source: </a:t>
            </a:r>
            <a:r>
              <a:rPr lang="en-US" sz="1600" dirty="0" err="1"/>
              <a:t>Organisation</a:t>
            </a:r>
            <a:r>
              <a:rPr lang="en-US" sz="1600" dirty="0"/>
              <a:t> for Economic Co-operation and Development, Revenue Statistics.</a:t>
            </a:r>
          </a:p>
        </p:txBody>
      </p:sp>
    </p:spTree>
    <p:extLst>
      <p:ext uri="{BB962C8B-B14F-4D97-AF65-F5344CB8AC3E}">
        <p14:creationId xmlns:p14="http://schemas.microsoft.com/office/powerpoint/2010/main" val="816388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6593" y="930166"/>
            <a:ext cx="7126013" cy="5344510"/>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8. Global International Trade</a:t>
            </a:r>
          </a:p>
        </p:txBody>
      </p:sp>
      <p:sp>
        <p:nvSpPr>
          <p:cNvPr id="4" name="TextBox 3">
            <a:extLst>
              <a:ext uri="{FF2B5EF4-FFF2-40B4-BE49-F238E27FC236}">
                <a16:creationId xmlns:a16="http://schemas.microsoft.com/office/drawing/2014/main" id="{BF30648C-7E05-8945-A567-06B71464F516}"/>
              </a:ext>
            </a:extLst>
          </p:cNvPr>
          <p:cNvSpPr txBox="1"/>
          <p:nvPr/>
        </p:nvSpPr>
        <p:spPr>
          <a:xfrm>
            <a:off x="3231931" y="6274676"/>
            <a:ext cx="9191297" cy="338554"/>
          </a:xfrm>
          <a:prstGeom prst="rect">
            <a:avLst/>
          </a:prstGeom>
          <a:noFill/>
        </p:spPr>
        <p:txBody>
          <a:bodyPr wrap="square" rtlCol="0">
            <a:spAutoFit/>
          </a:bodyPr>
          <a:lstStyle/>
          <a:p>
            <a:r>
              <a:rPr lang="en-US" sz="1600" dirty="0"/>
              <a:t>Source: World Bank, World Development Indicators database.</a:t>
            </a:r>
          </a:p>
        </p:txBody>
      </p:sp>
    </p:spTree>
    <p:extLst>
      <p:ext uri="{BB962C8B-B14F-4D97-AF65-F5344CB8AC3E}">
        <p14:creationId xmlns:p14="http://schemas.microsoft.com/office/powerpoint/2010/main" val="765439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3287" y="1061779"/>
            <a:ext cx="6845425" cy="5134069"/>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9. Stock Market Performance</a:t>
            </a:r>
          </a:p>
        </p:txBody>
      </p:sp>
      <p:sp>
        <p:nvSpPr>
          <p:cNvPr id="4" name="TextBox 3">
            <a:extLst>
              <a:ext uri="{FF2B5EF4-FFF2-40B4-BE49-F238E27FC236}">
                <a16:creationId xmlns:a16="http://schemas.microsoft.com/office/drawing/2014/main" id="{E021C1DC-858E-E94E-906F-EF3774065E42}"/>
              </a:ext>
            </a:extLst>
          </p:cNvPr>
          <p:cNvSpPr txBox="1"/>
          <p:nvPr/>
        </p:nvSpPr>
        <p:spPr>
          <a:xfrm>
            <a:off x="2822028" y="6456384"/>
            <a:ext cx="8150772" cy="338554"/>
          </a:xfrm>
          <a:prstGeom prst="rect">
            <a:avLst/>
          </a:prstGeom>
          <a:noFill/>
        </p:spPr>
        <p:txBody>
          <a:bodyPr wrap="square" rtlCol="0">
            <a:spAutoFit/>
          </a:bodyPr>
          <a:lstStyle/>
          <a:p>
            <a:r>
              <a:rPr lang="en-US" sz="1600" dirty="0"/>
              <a:t>Source: Yahoo Finance, https://</a:t>
            </a:r>
            <a:r>
              <a:rPr lang="en-US" sz="1600" dirty="0" err="1"/>
              <a:t>finance.yahoo.com</a:t>
            </a:r>
            <a:r>
              <a:rPr lang="en-US" sz="1600" dirty="0"/>
              <a:t>/quote/%5EGSPC?p=^GSPC.</a:t>
            </a:r>
          </a:p>
        </p:txBody>
      </p:sp>
    </p:spTree>
    <p:extLst>
      <p:ext uri="{BB962C8B-B14F-4D97-AF65-F5344CB8AC3E}">
        <p14:creationId xmlns:p14="http://schemas.microsoft.com/office/powerpoint/2010/main" val="1322076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976" y="977462"/>
            <a:ext cx="6474372" cy="4855779"/>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10. Median Home Prices </a:t>
            </a:r>
          </a:p>
        </p:txBody>
      </p:sp>
      <p:sp>
        <p:nvSpPr>
          <p:cNvPr id="4" name="TextBox 3">
            <a:extLst>
              <a:ext uri="{FF2B5EF4-FFF2-40B4-BE49-F238E27FC236}">
                <a16:creationId xmlns:a16="http://schemas.microsoft.com/office/drawing/2014/main" id="{089C6389-D413-154F-ADC7-E2FDF949A719}"/>
              </a:ext>
            </a:extLst>
          </p:cNvPr>
          <p:cNvSpPr txBox="1"/>
          <p:nvPr/>
        </p:nvSpPr>
        <p:spPr>
          <a:xfrm>
            <a:off x="2564523" y="6353503"/>
            <a:ext cx="8324193" cy="338554"/>
          </a:xfrm>
          <a:prstGeom prst="rect">
            <a:avLst/>
          </a:prstGeom>
          <a:noFill/>
        </p:spPr>
        <p:txBody>
          <a:bodyPr wrap="square" rtlCol="0">
            <a:spAutoFit/>
          </a:bodyPr>
          <a:lstStyle/>
          <a:p>
            <a:r>
              <a:rPr lang="en-US" sz="1600" dirty="0"/>
              <a:t>Source: Federal Reserve Bank of St. Louis, Case-Shiller U.S. National Home Price Index.</a:t>
            </a:r>
          </a:p>
        </p:txBody>
      </p:sp>
    </p:spTree>
    <p:extLst>
      <p:ext uri="{BB962C8B-B14F-4D97-AF65-F5344CB8AC3E}">
        <p14:creationId xmlns:p14="http://schemas.microsoft.com/office/powerpoint/2010/main" val="125952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9071" y="967411"/>
            <a:ext cx="7020911" cy="5265683"/>
          </a:xfrm>
          <a:prstGeom prst="rect">
            <a:avLst/>
          </a:prstGeom>
        </p:spPr>
      </p:pic>
      <p:sp>
        <p:nvSpPr>
          <p:cNvPr id="3" name="Title 2"/>
          <p:cNvSpPr>
            <a:spLocks noGrp="1"/>
          </p:cNvSpPr>
          <p:nvPr>
            <p:ph type="title"/>
          </p:nvPr>
        </p:nvSpPr>
        <p:spPr>
          <a:xfrm>
            <a:off x="533400" y="0"/>
            <a:ext cx="10515600" cy="1325563"/>
          </a:xfrm>
        </p:spPr>
        <p:txBody>
          <a:bodyPr>
            <a:normAutofit/>
          </a:bodyPr>
          <a:lstStyle/>
          <a:p>
            <a:pPr algn="ctr"/>
            <a:r>
              <a:rPr lang="en-US" sz="3600" b="1" dirty="0"/>
              <a:t>11. Median Worker Earnings vs. Corporate Profits</a:t>
            </a:r>
          </a:p>
        </p:txBody>
      </p:sp>
      <p:sp>
        <p:nvSpPr>
          <p:cNvPr id="4" name="TextBox 3">
            <a:extLst>
              <a:ext uri="{FF2B5EF4-FFF2-40B4-BE49-F238E27FC236}">
                <a16:creationId xmlns:a16="http://schemas.microsoft.com/office/drawing/2014/main" id="{75FA10F9-19DE-6E44-8B41-A09E57D4D954}"/>
              </a:ext>
            </a:extLst>
          </p:cNvPr>
          <p:cNvSpPr txBox="1"/>
          <p:nvPr/>
        </p:nvSpPr>
        <p:spPr>
          <a:xfrm>
            <a:off x="1844566" y="5874941"/>
            <a:ext cx="9204434" cy="830997"/>
          </a:xfrm>
          <a:prstGeom prst="rect">
            <a:avLst/>
          </a:prstGeom>
          <a:noFill/>
        </p:spPr>
        <p:txBody>
          <a:bodyPr wrap="square" rtlCol="0">
            <a:spAutoFit/>
          </a:bodyPr>
          <a:lstStyle/>
          <a:p>
            <a:r>
              <a:rPr lang="en-US" sz="1600" dirty="0"/>
              <a:t>Sources: Federal Reserve Bank of St. Louis, National Income: Corporate Profits before Tax; U.S.</a:t>
            </a:r>
          </a:p>
          <a:p>
            <a:r>
              <a:rPr lang="en-US" sz="1600" dirty="0"/>
              <a:t>Bureau of Labor Statistics, Weekly and Hourly Earnings Data from the Current Population Survey.</a:t>
            </a:r>
          </a:p>
          <a:p>
            <a:r>
              <a:rPr lang="en-US" sz="1600" dirty="0"/>
              <a:t>15034-2054e-Fullbook.indb 15</a:t>
            </a:r>
          </a:p>
        </p:txBody>
      </p:sp>
    </p:spTree>
    <p:extLst>
      <p:ext uri="{BB962C8B-B14F-4D97-AF65-F5344CB8AC3E}">
        <p14:creationId xmlns:p14="http://schemas.microsoft.com/office/powerpoint/2010/main" val="1613754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7889" y="1014511"/>
            <a:ext cx="6922639" cy="5191979"/>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12. CEO Pay vs. Worker Pay </a:t>
            </a:r>
            <a:r>
              <a:rPr lang="mr-IN" sz="3600" b="1" dirty="0"/>
              <a:t>–</a:t>
            </a:r>
            <a:r>
              <a:rPr lang="en-US" sz="3600" b="1" dirty="0"/>
              <a:t> International Comparisons</a:t>
            </a:r>
          </a:p>
        </p:txBody>
      </p:sp>
      <p:sp>
        <p:nvSpPr>
          <p:cNvPr id="4" name="TextBox 3">
            <a:extLst>
              <a:ext uri="{FF2B5EF4-FFF2-40B4-BE49-F238E27FC236}">
                <a16:creationId xmlns:a16="http://schemas.microsoft.com/office/drawing/2014/main" id="{DFE16C28-B196-EE4A-9EB7-C83D02325778}"/>
              </a:ext>
            </a:extLst>
          </p:cNvPr>
          <p:cNvSpPr txBox="1"/>
          <p:nvPr/>
        </p:nvSpPr>
        <p:spPr>
          <a:xfrm>
            <a:off x="1450426" y="6395676"/>
            <a:ext cx="10042635" cy="338554"/>
          </a:xfrm>
          <a:prstGeom prst="rect">
            <a:avLst/>
          </a:prstGeom>
          <a:noFill/>
        </p:spPr>
        <p:txBody>
          <a:bodyPr wrap="square" rtlCol="0">
            <a:spAutoFit/>
          </a:bodyPr>
          <a:lstStyle/>
          <a:p>
            <a:r>
              <a:rPr lang="en-US" sz="1600" dirty="0"/>
              <a:t>Source: Bloomberg, “Executive Pay,” January 2018. https://</a:t>
            </a:r>
            <a:r>
              <a:rPr lang="en-US" sz="1600" dirty="0" err="1"/>
              <a:t>www.bloomberg.com</a:t>
            </a:r>
            <a:r>
              <a:rPr lang="en-US" sz="1600" dirty="0"/>
              <a:t>/</a:t>
            </a:r>
            <a:r>
              <a:rPr lang="en-US" sz="1600" dirty="0" err="1"/>
              <a:t>quicktake</a:t>
            </a:r>
            <a:r>
              <a:rPr lang="en-US" sz="1600" dirty="0"/>
              <a:t>/executive-pay.</a:t>
            </a:r>
          </a:p>
        </p:txBody>
      </p:sp>
    </p:spTree>
    <p:extLst>
      <p:ext uri="{BB962C8B-B14F-4D97-AF65-F5344CB8AC3E}">
        <p14:creationId xmlns:p14="http://schemas.microsoft.com/office/powerpoint/2010/main" val="1796214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6745" y="961695"/>
            <a:ext cx="6768663" cy="5076497"/>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13. Industrial Concentration Ratios</a:t>
            </a:r>
          </a:p>
        </p:txBody>
      </p:sp>
      <p:sp>
        <p:nvSpPr>
          <p:cNvPr id="4" name="TextBox 3">
            <a:extLst>
              <a:ext uri="{FF2B5EF4-FFF2-40B4-BE49-F238E27FC236}">
                <a16:creationId xmlns:a16="http://schemas.microsoft.com/office/drawing/2014/main" id="{6F3EE8A2-1D26-4D44-9499-73F1F12F0219}"/>
              </a:ext>
            </a:extLst>
          </p:cNvPr>
          <p:cNvSpPr txBox="1"/>
          <p:nvPr/>
        </p:nvSpPr>
        <p:spPr>
          <a:xfrm>
            <a:off x="1876094" y="6138113"/>
            <a:ext cx="10867697" cy="861774"/>
          </a:xfrm>
          <a:prstGeom prst="rect">
            <a:avLst/>
          </a:prstGeom>
          <a:noFill/>
        </p:spPr>
        <p:txBody>
          <a:bodyPr wrap="square" rtlCol="0">
            <a:spAutoFit/>
          </a:bodyPr>
          <a:lstStyle/>
          <a:p>
            <a:r>
              <a:rPr lang="en-US" sz="1600" dirty="0"/>
              <a:t>Source: U.S. Census Bureau, 2012 Economic Census.</a:t>
            </a:r>
          </a:p>
          <a:p>
            <a:r>
              <a:rPr lang="en-US" sz="1600" dirty="0"/>
              <a:t>Note: Manufacturing concentration ratios based on value-added. All other concentration ratios based on revenues.</a:t>
            </a:r>
          </a:p>
          <a:p>
            <a:endParaRPr lang="en-US" dirty="0"/>
          </a:p>
        </p:txBody>
      </p:sp>
    </p:spTree>
    <p:extLst>
      <p:ext uri="{BB962C8B-B14F-4D97-AF65-F5344CB8AC3E}">
        <p14:creationId xmlns:p14="http://schemas.microsoft.com/office/powerpoint/2010/main" val="1797526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4427" y="1303174"/>
            <a:ext cx="6243145" cy="4682359"/>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14. Global Carbon Dioxide Emissions</a:t>
            </a:r>
          </a:p>
        </p:txBody>
      </p:sp>
      <p:sp>
        <p:nvSpPr>
          <p:cNvPr id="4" name="TextBox 3">
            <a:extLst>
              <a:ext uri="{FF2B5EF4-FFF2-40B4-BE49-F238E27FC236}">
                <a16:creationId xmlns:a16="http://schemas.microsoft.com/office/drawing/2014/main" id="{D31D9726-FEDD-1F4E-90A2-866D08A06403}"/>
              </a:ext>
            </a:extLst>
          </p:cNvPr>
          <p:cNvSpPr txBox="1"/>
          <p:nvPr/>
        </p:nvSpPr>
        <p:spPr>
          <a:xfrm>
            <a:off x="1450428" y="6227377"/>
            <a:ext cx="10300138" cy="338554"/>
          </a:xfrm>
          <a:prstGeom prst="rect">
            <a:avLst/>
          </a:prstGeom>
          <a:noFill/>
        </p:spPr>
        <p:txBody>
          <a:bodyPr wrap="square" rtlCol="0">
            <a:spAutoFit/>
          </a:bodyPr>
          <a:lstStyle/>
          <a:p>
            <a:r>
              <a:rPr lang="en-US" sz="1600" dirty="0"/>
              <a:t>Source: Global Carbon Project. Global Carbon Atlas. http://</a:t>
            </a:r>
            <a:r>
              <a:rPr lang="en-US" sz="1600" dirty="0" err="1"/>
              <a:t>www.globalcarbonatlas.org</a:t>
            </a:r>
            <a:r>
              <a:rPr lang="en-US" sz="1600" dirty="0"/>
              <a:t>/</a:t>
            </a:r>
            <a:r>
              <a:rPr lang="en-US" sz="1600" dirty="0" err="1"/>
              <a:t>en</a:t>
            </a:r>
            <a:r>
              <a:rPr lang="en-US" sz="1600" dirty="0"/>
              <a:t>/content/welcome-carbon-atlas.</a:t>
            </a:r>
          </a:p>
        </p:txBody>
      </p:sp>
    </p:spTree>
    <p:extLst>
      <p:ext uri="{BB962C8B-B14F-4D97-AF65-F5344CB8AC3E}">
        <p14:creationId xmlns:p14="http://schemas.microsoft.com/office/powerpoint/2010/main" val="219687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5654" y="1325563"/>
            <a:ext cx="6285187" cy="4713890"/>
          </a:xfrm>
          <a:prstGeom prst="rect">
            <a:avLst/>
          </a:prstGeom>
        </p:spPr>
      </p:pic>
      <p:sp>
        <p:nvSpPr>
          <p:cNvPr id="3" name="Title 2"/>
          <p:cNvSpPr>
            <a:spLocks noGrp="1"/>
          </p:cNvSpPr>
          <p:nvPr>
            <p:ph type="title"/>
          </p:nvPr>
        </p:nvSpPr>
        <p:spPr>
          <a:xfrm>
            <a:off x="838200" y="0"/>
            <a:ext cx="10515600" cy="1325563"/>
          </a:xfrm>
        </p:spPr>
        <p:txBody>
          <a:bodyPr>
            <a:normAutofit/>
          </a:bodyPr>
          <a:lstStyle/>
          <a:p>
            <a:pPr algn="ctr"/>
            <a:r>
              <a:rPr lang="en-US" sz="3600" b="1" dirty="0"/>
              <a:t>15. Per Capita Carbon Dioxide Emissions </a:t>
            </a:r>
            <a:r>
              <a:rPr lang="mr-IN" sz="3600" b="1" dirty="0"/>
              <a:t>–</a:t>
            </a:r>
            <a:r>
              <a:rPr lang="en-US" sz="3600" b="1" dirty="0"/>
              <a:t>International Comparisons</a:t>
            </a:r>
          </a:p>
        </p:txBody>
      </p:sp>
      <p:sp>
        <p:nvSpPr>
          <p:cNvPr id="4" name="TextBox 3">
            <a:extLst>
              <a:ext uri="{FF2B5EF4-FFF2-40B4-BE49-F238E27FC236}">
                <a16:creationId xmlns:a16="http://schemas.microsoft.com/office/drawing/2014/main" id="{A2996044-A1CC-F944-BD89-EB88B8C89E99}"/>
              </a:ext>
            </a:extLst>
          </p:cNvPr>
          <p:cNvSpPr txBox="1"/>
          <p:nvPr/>
        </p:nvSpPr>
        <p:spPr>
          <a:xfrm>
            <a:off x="1876097" y="6149812"/>
            <a:ext cx="9477703" cy="861774"/>
          </a:xfrm>
          <a:prstGeom prst="rect">
            <a:avLst/>
          </a:prstGeom>
          <a:noFill/>
        </p:spPr>
        <p:txBody>
          <a:bodyPr wrap="square" rtlCol="0">
            <a:spAutoFit/>
          </a:bodyPr>
          <a:lstStyle/>
          <a:p>
            <a:r>
              <a:rPr lang="en-US" sz="1600" dirty="0"/>
              <a:t>Source: </a:t>
            </a:r>
            <a:r>
              <a:rPr lang="en-US" sz="1600" dirty="0" err="1"/>
              <a:t>Statista.com</a:t>
            </a:r>
            <a:r>
              <a:rPr lang="en-US" sz="1600" dirty="0"/>
              <a:t>, CO2 Emissions per Person in 2015. Original data from International Energy Agency. https://</a:t>
            </a:r>
            <a:r>
              <a:rPr lang="en-US" sz="1600" dirty="0" err="1"/>
              <a:t>www.statista.com</a:t>
            </a:r>
            <a:r>
              <a:rPr lang="en-US" sz="1600" dirty="0"/>
              <a:t>/statistics/270508/co2-emissions-per-capita-by-country/.</a:t>
            </a:r>
          </a:p>
          <a:p>
            <a:endParaRPr lang="en-US" dirty="0"/>
          </a:p>
        </p:txBody>
      </p:sp>
    </p:spTree>
    <p:extLst>
      <p:ext uri="{BB962C8B-B14F-4D97-AF65-F5344CB8AC3E}">
        <p14:creationId xmlns:p14="http://schemas.microsoft.com/office/powerpoint/2010/main" val="7595072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TotalTime>
  <Words>2753</Words>
  <Application>Microsoft Macintosh PowerPoint</Application>
  <PresentationFormat>Widescreen</PresentationFormat>
  <Paragraphs>245</Paragraphs>
  <Slides>16</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Mangal</vt:lpstr>
      <vt:lpstr>Office Theme</vt:lpstr>
      <vt:lpstr>PowerPoint Presentation</vt:lpstr>
      <vt:lpstr>1. Income Inequality</vt:lpstr>
      <vt:lpstr>2. Unequal Income Growth </vt:lpstr>
      <vt:lpstr>3. Income Inequality – International Comparisons </vt:lpstr>
      <vt:lpstr>4. Gender-Based Earnings Inequality </vt:lpstr>
      <vt:lpstr>5. Educational Attainment</vt:lpstr>
      <vt:lpstr>6. Taxes as a Percentage of GDP</vt:lpstr>
      <vt:lpstr>7. Taxes—International Comparisons</vt:lpstr>
      <vt:lpstr>8. Global International Trade</vt:lpstr>
      <vt:lpstr>9. Stock Market Performance</vt:lpstr>
      <vt:lpstr>10. Median Home Prices </vt:lpstr>
      <vt:lpstr>11. Median Worker Earnings vs. Corporate Profits</vt:lpstr>
      <vt:lpstr>12. CEO Pay vs. Worker Pay – International Comparisons</vt:lpstr>
      <vt:lpstr>13. Industrial Concentration Ratios</vt:lpstr>
      <vt:lpstr>14. Global Carbon Dioxide Emissions</vt:lpstr>
      <vt:lpstr>15. Per Capita Carbon Dioxide Emissions –International Comparisons</vt:lpstr>
    </vt:vector>
  </TitlesOfParts>
  <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hannahjoy803@gmail.com</dc:creator>
  <cp:lastModifiedBy>GDAE_Student02</cp:lastModifiedBy>
  <cp:revision>15</cp:revision>
  <dcterms:created xsi:type="dcterms:W3CDTF">2018-09-26T20:42:17Z</dcterms:created>
  <dcterms:modified xsi:type="dcterms:W3CDTF">2018-11-07T16:31:14Z</dcterms:modified>
</cp:coreProperties>
</file>