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8" r:id="rId2"/>
    <p:sldId id="257" r:id="rId3"/>
    <p:sldId id="274" r:id="rId4"/>
    <p:sldId id="272" r:id="rId5"/>
    <p:sldId id="258" r:id="rId6"/>
    <p:sldId id="259" r:id="rId7"/>
    <p:sldId id="273" r:id="rId8"/>
    <p:sldId id="260" r:id="rId9"/>
    <p:sldId id="267" r:id="rId10"/>
    <p:sldId id="261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6"/>
    <p:restoredTop sz="94681"/>
  </p:normalViewPr>
  <p:slideViewPr>
    <p:cSldViewPr snapToGrid="0" snapToObjects="1">
      <p:cViewPr varScale="1">
        <p:scale>
          <a:sx n="90" d="100"/>
          <a:sy n="90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7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" y="1"/>
            <a:ext cx="5517110" cy="68579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3961" y="1"/>
            <a:ext cx="614803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Chapter 7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The Structure of the United States Economy</a:t>
            </a: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07908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7.1A Value Added and Employment by Output Sector in the United States, 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667" y="1208315"/>
            <a:ext cx="66548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7.1B Value Added and Employment by Output Sector in the United States, 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69" y="1032037"/>
            <a:ext cx="5036196" cy="58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58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7.1 Relative Shares of United States Economic Production, by Output Sector, 1800-2016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6" b="9879"/>
          <a:stretch/>
        </p:blipFill>
        <p:spPr>
          <a:xfrm>
            <a:off x="2139144" y="985838"/>
            <a:ext cx="7713246" cy="48434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1CE2FD-BEB0-B646-A3E7-72E4A897C7A7}"/>
              </a:ext>
            </a:extLst>
          </p:cNvPr>
          <p:cNvSpPr txBox="1"/>
          <p:nvPr/>
        </p:nvSpPr>
        <p:spPr>
          <a:xfrm>
            <a:off x="371144" y="5829300"/>
            <a:ext cx="1147784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Sources: Historical Statistics of the United States, 1789–1945, U.S. Census Bureau, 1949 (1800–1938); Historical Statistics of the United States, Bicentennial Edition, Colonial Times to 1970, U.S. Census Bureau, 1975 (1947–1968); various annual editions of the Statistical Abstract of the United States, U.S. Census Bureau (1969–2016).</a:t>
            </a:r>
          </a:p>
          <a:p>
            <a:r>
              <a:rPr lang="en-US" sz="1400" dirty="0"/>
              <a:t>Note: This graph shows relative, not absolute, magnitudes.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079" y="992271"/>
            <a:ext cx="4713976" cy="57142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329" y="-171450"/>
            <a:ext cx="11801475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Table 7.2 Division of GDP by Output Sector, Selected Countries, 2015</a:t>
            </a:r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7.2 The Allocation of a Dollar Spent on Food in the United States, 2015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D9496F-C839-CA47-8A85-C9D5898EFF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3" t="3401" r="1445" b="2640"/>
          <a:stretch/>
        </p:blipFill>
        <p:spPr>
          <a:xfrm>
            <a:off x="2231010" y="1022577"/>
            <a:ext cx="7758113" cy="51210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A9D783-0EBF-8C40-8009-FD6F021D05C8}"/>
              </a:ext>
            </a:extLst>
          </p:cNvPr>
          <p:cNvSpPr txBox="1"/>
          <p:nvPr/>
        </p:nvSpPr>
        <p:spPr>
          <a:xfrm>
            <a:off x="2702498" y="6143626"/>
            <a:ext cx="84703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Department of Agriculture (USDA), Food Dollar Series, 2015.</a:t>
            </a:r>
          </a:p>
          <a:p>
            <a:r>
              <a:rPr lang="en-US" sz="1400" dirty="0"/>
              <a:t>Note: “Other” includes two industry groups, Agribusiness plus Legal and Accounting.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689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711" y="809469"/>
            <a:ext cx="8064709" cy="60485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7.3 Average Annual Growth Rate in Gross Global Agriculture Output (1960s-2000s)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8EFAA4-8B4E-B349-A472-C1CB3CF33A5E}"/>
              </a:ext>
            </a:extLst>
          </p:cNvPr>
          <p:cNvSpPr txBox="1"/>
          <p:nvPr/>
        </p:nvSpPr>
        <p:spPr>
          <a:xfrm>
            <a:off x="8115301" y="6415088"/>
            <a:ext cx="3600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 err="1"/>
              <a:t>Fuglie</a:t>
            </a:r>
            <a:r>
              <a:rPr lang="en-US" sz="1400" dirty="0"/>
              <a:t> and Wang, 2012.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398" y="545533"/>
            <a:ext cx="8135337" cy="6101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7.4 Energy Consumption in the United States, by Energy Source, 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51D164-2DF0-AE44-9397-E18242CC99B7}"/>
              </a:ext>
            </a:extLst>
          </p:cNvPr>
          <p:cNvSpPr txBox="1"/>
          <p:nvPr/>
        </p:nvSpPr>
        <p:spPr>
          <a:xfrm>
            <a:off x="2600326" y="6277703"/>
            <a:ext cx="928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Monthly Energy Review, United States Energy Information Administration, 2016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266" y="1063115"/>
            <a:ext cx="7036411" cy="52773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7.5 Annual Number of Private Housing Starts in the United States, 1965-2015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D42919-E617-7F42-8A6C-BE21C375A561}"/>
              </a:ext>
            </a:extLst>
          </p:cNvPr>
          <p:cNvSpPr txBox="1"/>
          <p:nvPr/>
        </p:nvSpPr>
        <p:spPr>
          <a:xfrm>
            <a:off x="2620266" y="6195222"/>
            <a:ext cx="9929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Sources: Various editions of the Statistical Abstract of the United States.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970" y="782702"/>
            <a:ext cx="8017239" cy="60129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02" y="0"/>
            <a:ext cx="10974973" cy="1325563"/>
          </a:xfrm>
        </p:spPr>
        <p:txBody>
          <a:bodyPr>
            <a:noAutofit/>
          </a:bodyPr>
          <a:lstStyle/>
          <a:p>
            <a:pPr algn="ctr"/>
            <a:r>
              <a:rPr lang="en-US" sz="3000" dirty="0"/>
              <a:t>Figure 7.6 Total U.S. Manufacturing Employment and Manufacturing Employment as a Percentage of Total Employment, 1950-2016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808BDC-4C88-6C48-A610-90CA0F38E19B}"/>
              </a:ext>
            </a:extLst>
          </p:cNvPr>
          <p:cNvSpPr txBox="1"/>
          <p:nvPr/>
        </p:nvSpPr>
        <p:spPr>
          <a:xfrm>
            <a:off x="3686175" y="6273225"/>
            <a:ext cx="8672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Various editions of the Statistical Abstract of the United States.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36" y="545533"/>
            <a:ext cx="8065062" cy="60487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7.7 Classification of Private GDP in the United States, 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E61678-233F-924E-AC4C-1D334A5D3587}"/>
              </a:ext>
            </a:extLst>
          </p:cNvPr>
          <p:cNvSpPr txBox="1"/>
          <p:nvPr/>
        </p:nvSpPr>
        <p:spPr>
          <a:xfrm>
            <a:off x="2077536" y="6115050"/>
            <a:ext cx="8880977" cy="74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654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400" y="686000"/>
            <a:ext cx="8229334" cy="61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7.8 Four-Firm Concentration Ratios in Retail Industries, 1992-2007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EFBAE0-86E3-254C-9CFA-9B224AC4BA73}"/>
              </a:ext>
            </a:extLst>
          </p:cNvPr>
          <p:cNvSpPr/>
          <p:nvPr/>
        </p:nvSpPr>
        <p:spPr>
          <a:xfrm>
            <a:off x="3062067" y="6434822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Source: Economic Census publications, United States Census Bureau.</a:t>
            </a:r>
            <a:endParaRPr lang="en-US" sz="14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358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400" y="686000"/>
            <a:ext cx="8229333" cy="61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7.9 Health Care Expenditures in the United States as a Percentage of GDP, 1960-2015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19A82B-D1BE-6B47-9C77-1AAFCA840819}"/>
              </a:ext>
            </a:extLst>
          </p:cNvPr>
          <p:cNvSpPr txBox="1"/>
          <p:nvPr/>
        </p:nvSpPr>
        <p:spPr>
          <a:xfrm>
            <a:off x="3686176" y="6386512"/>
            <a:ext cx="8243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Various editions of the Statistical Abstract of the United States.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443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1991</TotalTime>
  <Words>370</Words>
  <Application>Microsoft Macintosh PowerPoint</Application>
  <PresentationFormat>Widescreen</PresentationFormat>
  <Paragraphs>27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Helvetica</vt:lpstr>
      <vt:lpstr>Office Theme</vt:lpstr>
      <vt:lpstr>PowerPoint Presentation</vt:lpstr>
      <vt:lpstr>Table 7.1A Value Added and Employment by Output Sector in the United States, 2016</vt:lpstr>
      <vt:lpstr>Table 7.1B Value Added and Employment by Output Sector in the United States, 2016</vt:lpstr>
      <vt:lpstr>Figure 7.1 Relative Shares of United States Economic Production, by Output Sector, 1800-2016</vt:lpstr>
      <vt:lpstr>Table 7.2 Division of GDP by Output Sector, Selected Countries, 2015</vt:lpstr>
      <vt:lpstr>Figure 7.2 The Allocation of a Dollar Spent on Food in the United States, 2015</vt:lpstr>
      <vt:lpstr>Figure 7.3 Average Annual Growth Rate in Gross Global Agriculture Output (1960s-2000s)</vt:lpstr>
      <vt:lpstr>Figure 7.4 Energy Consumption in the United States, by Energy Source, 2016</vt:lpstr>
      <vt:lpstr>Figure 7.5 Annual Number of Private Housing Starts in the United States, 1965-2015</vt:lpstr>
      <vt:lpstr>Figure 7.6 Total U.S. Manufacturing Employment and Manufacturing Employment as a Percentage of Total Employment, 1950-2016</vt:lpstr>
      <vt:lpstr>Figure 7.7 Classification of Private GDP in the United States, 2016</vt:lpstr>
      <vt:lpstr>Figure 7.8 Four-Firm Concentration Ratios in Retail Industries, 1992-2007</vt:lpstr>
      <vt:lpstr>Figure 7.9 Health Care Expenditures in the United States as a Percentage of GDP, 1960-2015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72</cp:revision>
  <dcterms:created xsi:type="dcterms:W3CDTF">2018-10-26T03:08:06Z</dcterms:created>
  <dcterms:modified xsi:type="dcterms:W3CDTF">2018-11-20T15:02:31Z</dcterms:modified>
</cp:coreProperties>
</file>