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8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3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What Economics Do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04211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34" y="800351"/>
            <a:ext cx="8076865" cy="60576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3.1 The General Stock-Flow Diagram 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261" y="0"/>
            <a:ext cx="9146008" cy="68595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058" y="946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3.2 “Bathtub”-Style Diagram 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939" y="-1506"/>
            <a:ext cx="9146008" cy="68595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233" y="4626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3.3 The Role of Financial Capital in Commercial Production</a:t>
            </a:r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83" y="1208315"/>
            <a:ext cx="6412720" cy="48095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3.4 Public Construction Spending as a Percentage of GDP, 1993-2016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F53BAC-0F36-754A-A0A2-BE202F42547E}"/>
              </a:ext>
            </a:extLst>
          </p:cNvPr>
          <p:cNvSpPr txBox="1"/>
          <p:nvPr/>
        </p:nvSpPr>
        <p:spPr>
          <a:xfrm>
            <a:off x="3874247" y="6110897"/>
            <a:ext cx="5921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Figure source: U.S. Census Bureau.</a:t>
            </a:r>
          </a:p>
          <a:p>
            <a:r>
              <a:rPr lang="en-US" sz="1400" dirty="0"/>
              <a:t>Sources: The Economist, 2017; Thomas and Schoen, 2017.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02" y="1208315"/>
            <a:ext cx="10204665" cy="45671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3.1 Distribution of U.S. Household Income in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4020E-0935-2145-8DDD-86352E47466C}"/>
              </a:ext>
            </a:extLst>
          </p:cNvPr>
          <p:cNvSpPr txBox="1"/>
          <p:nvPr/>
        </p:nvSpPr>
        <p:spPr>
          <a:xfrm>
            <a:off x="2937545" y="6273225"/>
            <a:ext cx="8430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Census Bureau, Historical Income Tables: Income Inequality, Table A-2.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093" y="870459"/>
            <a:ext cx="7203688" cy="5402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3.5 Lorenz Curve for U.S. Household Income, 2015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18FEB-2D14-6F4E-A260-9A4261A5D2DE}"/>
              </a:ext>
            </a:extLst>
          </p:cNvPr>
          <p:cNvSpPr txBox="1"/>
          <p:nvPr/>
        </p:nvSpPr>
        <p:spPr>
          <a:xfrm>
            <a:off x="2787804" y="6273225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Census Bureau, Historical Income Tables: Income Inequality, Table A-2.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23" y="1208315"/>
            <a:ext cx="7219543" cy="5414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3.6 Lorenz Curve for Sweden, South Africa, India, and the United States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F75CD5-3BC2-7946-B1E1-3A136E73FD3B}"/>
              </a:ext>
            </a:extLst>
          </p:cNvPr>
          <p:cNvSpPr txBox="1"/>
          <p:nvPr/>
        </p:nvSpPr>
        <p:spPr>
          <a:xfrm>
            <a:off x="2145808" y="6432455"/>
            <a:ext cx="8151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Bank, World Development Indicators database. Year of data varies from 2011 to 2013.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87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262122"/>
            <a:ext cx="8942934" cy="670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663" y="1169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3.7 The Gini Ratio, A/(A+B)</a:t>
            </a:r>
          </a:p>
        </p:txBody>
      </p:sp>
    </p:spTree>
    <p:extLst>
      <p:ext uri="{BB962C8B-B14F-4D97-AF65-F5344CB8AC3E}">
        <p14:creationId xmlns:p14="http://schemas.microsoft.com/office/powerpoint/2010/main" val="14441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60" y="534573"/>
            <a:ext cx="8431237" cy="6323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5" y="0"/>
            <a:ext cx="10968026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3.8 Gini Coefficient in the United States, 1968-2015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DE1179-16DD-314B-8D00-189BC881FEE2}"/>
              </a:ext>
            </a:extLst>
          </p:cNvPr>
          <p:cNvSpPr txBox="1"/>
          <p:nvPr/>
        </p:nvSpPr>
        <p:spPr>
          <a:xfrm>
            <a:off x="2910468" y="6378498"/>
            <a:ext cx="7605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Census Bureau, Historical Income Tables: Income Inequality, Table A-2.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6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48" y="425515"/>
            <a:ext cx="8431237" cy="6323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3.9 Growth in Income by Income Percentile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12456E-1032-DF44-B506-DE5E0EF6CD04}"/>
              </a:ext>
            </a:extLst>
          </p:cNvPr>
          <p:cNvSpPr txBox="1"/>
          <p:nvPr/>
        </p:nvSpPr>
        <p:spPr>
          <a:xfrm>
            <a:off x="3709996" y="6456555"/>
            <a:ext cx="7136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Leonhardt, 2017 based on data by Piketty, </a:t>
            </a:r>
            <a:r>
              <a:rPr lang="en-US" sz="1400" dirty="0" err="1"/>
              <a:t>Saez</a:t>
            </a:r>
            <a:r>
              <a:rPr lang="en-US" sz="1400" dirty="0"/>
              <a:t> and </a:t>
            </a:r>
            <a:r>
              <a:rPr lang="en-US" sz="1400" dirty="0" err="1"/>
              <a:t>Zucman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732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84" y="870558"/>
            <a:ext cx="7775863" cy="5831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184" y="-1060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3.10 Wealth Distribution in the U.S.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20C0C6-A9FB-1741-9F5D-26915CE71275}"/>
              </a:ext>
            </a:extLst>
          </p:cNvPr>
          <p:cNvSpPr txBox="1"/>
          <p:nvPr/>
        </p:nvSpPr>
        <p:spPr>
          <a:xfrm>
            <a:off x="4576773" y="6353546"/>
            <a:ext cx="7092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Saez</a:t>
            </a:r>
            <a:r>
              <a:rPr lang="en-US" sz="1400" dirty="0"/>
              <a:t> and </a:t>
            </a:r>
            <a:r>
              <a:rPr lang="en-US" sz="1400" dirty="0" err="1"/>
              <a:t>Zucman</a:t>
            </a:r>
            <a:r>
              <a:rPr lang="en-US" sz="1400" dirty="0"/>
              <a:t>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08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243</Words>
  <Application>Microsoft Macintosh PowerPoint</Application>
  <PresentationFormat>Widescreen</PresentationFormat>
  <Paragraphs>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Figure 3.1 The General Stock-Flow Diagram </vt:lpstr>
      <vt:lpstr>Figure 3.2 “Bathtub”-Style Diagram </vt:lpstr>
      <vt:lpstr>Figure 3.3 The Role of Financial Capital in Commercial Production</vt:lpstr>
      <vt:lpstr>Figure 3.4 Public Construction Spending as a Percentage of GDP, 1993-2016 </vt:lpstr>
      <vt:lpstr>Table 3.1 Distribution of U.S. Household Income in 2015</vt:lpstr>
      <vt:lpstr>Figure 3.5 Lorenz Curve for U.S. Household Income, 2015 </vt:lpstr>
      <vt:lpstr>Figure 3.6 Lorenz Curve for Sweden, South Africa, India, and the United States </vt:lpstr>
      <vt:lpstr>Figure 3.7 The Gini Ratio, A/(A+B)</vt:lpstr>
      <vt:lpstr>Figure 3.8 Gini Coefficient in the United States, 1968-2015 </vt:lpstr>
      <vt:lpstr>Figure 3.9 Growth in Income by Income Percentile </vt:lpstr>
      <vt:lpstr>Figure 3.10 Wealth Distribution in the U.S. 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11</cp:revision>
  <dcterms:created xsi:type="dcterms:W3CDTF">2018-10-26T03:08:06Z</dcterms:created>
  <dcterms:modified xsi:type="dcterms:W3CDTF">2018-11-19T20:35:12Z</dcterms:modified>
</cp:coreProperties>
</file>