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0" r:id="rId2"/>
    <p:sldId id="269" r:id="rId3"/>
    <p:sldId id="268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2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Useful Tools and Concepts </a:t>
            </a: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82827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3443" y="400247"/>
            <a:ext cx="9850821" cy="100122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2">
                    <a:lumMod val="25000"/>
                  </a:schemeClr>
                </a:solidFill>
              </a:rPr>
              <a:t>Table 2.1 Unemployment Rate and Real GDP Growth Rate, United States, 2004–2016 (in percent)</a:t>
            </a:r>
            <a:br>
              <a:rPr lang="en-US" sz="3200" dirty="0">
                <a:solidFill>
                  <a:schemeClr val="bg2">
                    <a:lumMod val="25000"/>
                  </a:schemeClr>
                </a:solidFill>
              </a:rPr>
            </a:b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7957" r="2122"/>
          <a:stretch/>
        </p:blipFill>
        <p:spPr>
          <a:xfrm>
            <a:off x="2718935" y="1167292"/>
            <a:ext cx="6079249" cy="51244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B87822-6B0D-FE4F-8C47-A692BFE02FBC}"/>
              </a:ext>
            </a:extLst>
          </p:cNvPr>
          <p:cNvSpPr txBox="1"/>
          <p:nvPr/>
        </p:nvSpPr>
        <p:spPr>
          <a:xfrm>
            <a:off x="2718935" y="6473996"/>
            <a:ext cx="8400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U.S. Bureau of Economic Analysis and U.S. Bureau of Labor Statistics.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880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2.1 Unemployment Rate, United States 2004-2016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068" y="1208315"/>
            <a:ext cx="7583171" cy="494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01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4407"/>
            <a:ext cx="10515600" cy="917137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Figure 2.2 Relationship between Unemployment and GDP Growth Rate, United States, 2004-2016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790" y="1360577"/>
            <a:ext cx="6985548" cy="514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16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499" y="777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Figure 2.3 Relationship between GDP Growth Rate and Greenhouse Gas Emissions Growth Rate, United States, 1991-2015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580" y="1333336"/>
            <a:ext cx="7110529" cy="526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84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5760" y="169567"/>
            <a:ext cx="10515600" cy="1095813"/>
          </a:xfrm>
        </p:spPr>
        <p:txBody>
          <a:bodyPr>
            <a:normAutofit/>
          </a:bodyPr>
          <a:lstStyle/>
          <a:p>
            <a:r>
              <a:rPr lang="en-US" sz="3200" dirty="0"/>
              <a:t>Figure 2.4 Society’s Production-Possibilities Frontier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898" y="1265380"/>
            <a:ext cx="6265961" cy="529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149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491"/>
            <a:ext cx="10515600" cy="1106323"/>
          </a:xfrm>
        </p:spPr>
        <p:txBody>
          <a:bodyPr>
            <a:normAutofit/>
          </a:bodyPr>
          <a:lstStyle/>
          <a:p>
            <a:r>
              <a:rPr lang="en-US" sz="3200" dirty="0"/>
              <a:t>Figure 2.5 An Expanded Production-Possibilities Frontier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86BF88-0D86-794D-8A09-EF4000CDE4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14" r="6073"/>
          <a:stretch/>
        </p:blipFill>
        <p:spPr>
          <a:xfrm>
            <a:off x="2947406" y="1334814"/>
            <a:ext cx="5736288" cy="512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02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7647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Figure 2.6 Society’s Choice between Current Production and Future Resource Availability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627" y="1690688"/>
            <a:ext cx="6366124" cy="477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40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258" y="142101"/>
            <a:ext cx="10515600" cy="1053772"/>
          </a:xfrm>
        </p:spPr>
        <p:txBody>
          <a:bodyPr>
            <a:normAutofit/>
          </a:bodyPr>
          <a:lstStyle/>
          <a:p>
            <a:r>
              <a:rPr lang="en-US" sz="3200" dirty="0"/>
              <a:t>Figure 2.7 Potential Future Production-Possibilities Frontier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6EA619-A29C-3F4C-8014-9051E20A6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351" y="1195873"/>
            <a:ext cx="7237413" cy="550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00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627" y="144408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Figure 2.8 The Circular Flow Diagram for the Basic Neoclassical Model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951" y="1151053"/>
            <a:ext cx="6303579" cy="55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55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3898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Figure 2.9 Social and Environmental Contexts of Economic Activity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493" y="1191624"/>
            <a:ext cx="7654478" cy="531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58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719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Figure 2.10 Estimates of the Size of the Three Spheres in the United States,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621" y="1690688"/>
            <a:ext cx="7208757" cy="45388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C373C1-B40C-0042-A43C-E07B311D5972}"/>
              </a:ext>
            </a:extLst>
          </p:cNvPr>
          <p:cNvSpPr txBox="1"/>
          <p:nvPr/>
        </p:nvSpPr>
        <p:spPr>
          <a:xfrm>
            <a:off x="1873404" y="6322741"/>
            <a:ext cx="8865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U.S. Bureau of Economic Analysis, GDP and Personal Income database, and authors’ calculations.</a:t>
            </a:r>
          </a:p>
        </p:txBody>
      </p:sp>
    </p:spTree>
    <p:extLst>
      <p:ext uri="{BB962C8B-B14F-4D97-AF65-F5344CB8AC3E}">
        <p14:creationId xmlns:p14="http://schemas.microsoft.com/office/powerpoint/2010/main" val="2581928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142" y="8317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Figure 2.11 The Average Size of Information Sphere, Percent of GDP, by World Region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952" y="1208011"/>
            <a:ext cx="7437229" cy="52002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7F99FB-5B69-E94A-857F-23FCF7824625}"/>
              </a:ext>
            </a:extLst>
          </p:cNvPr>
          <p:cNvSpPr txBox="1"/>
          <p:nvPr/>
        </p:nvSpPr>
        <p:spPr>
          <a:xfrm>
            <a:off x="4482790" y="6425945"/>
            <a:ext cx="7103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Schneider and Williams, 2013, Table 7.</a:t>
            </a:r>
          </a:p>
        </p:txBody>
      </p:sp>
    </p:spTree>
    <p:extLst>
      <p:ext uri="{BB962C8B-B14F-4D97-AF65-F5344CB8AC3E}">
        <p14:creationId xmlns:p14="http://schemas.microsoft.com/office/powerpoint/2010/main" val="1779350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</TotalTime>
  <Words>197</Words>
  <Application>Microsoft Macintosh PowerPoint</Application>
  <PresentationFormat>Widescreen</PresentationFormat>
  <Paragraphs>20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Table 2.1 Unemployment Rate and Real GDP Growth Rate, United States, 2004–2016 (in percent) </vt:lpstr>
      <vt:lpstr>Figure 2.1 Unemployment Rate, United States 2004-2016 </vt:lpstr>
      <vt:lpstr>Figure 2.2 Relationship between Unemployment and GDP Growth Rate, United States, 2004-2016</vt:lpstr>
      <vt:lpstr>Figure 2.3 Relationship between GDP Growth Rate and Greenhouse Gas Emissions Growth Rate, United States, 1991-2015</vt:lpstr>
      <vt:lpstr>Figure 2.4 Society’s Production-Possibilities Frontier</vt:lpstr>
      <vt:lpstr>Figure 2.5 An Expanded Production-Possibilities Frontier</vt:lpstr>
      <vt:lpstr>Figure 2.6 Society’s Choice between Current Production and Future Resource Availability</vt:lpstr>
      <vt:lpstr>Figure 2.7 Potential Future Production-Possibilities Frontier</vt:lpstr>
      <vt:lpstr>Figure 2.8 The Circular Flow Diagram for the Basic Neoclassical Model</vt:lpstr>
      <vt:lpstr>Figure 2.9 Social and Environmental Contexts of Economic Activity</vt:lpstr>
      <vt:lpstr>Figure 2.10 Estimates of the Size of the Three Spheres in the United States, 2016</vt:lpstr>
      <vt:lpstr>Figure 2.11 The Average Size of Information Sphere, Percent of GDP, by World Region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24</cp:revision>
  <dcterms:created xsi:type="dcterms:W3CDTF">2018-10-26T03:08:06Z</dcterms:created>
  <dcterms:modified xsi:type="dcterms:W3CDTF">2018-11-19T20:23:00Z</dcterms:modified>
</cp:coreProperties>
</file>