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96" r:id="rId2"/>
    <p:sldId id="275" r:id="rId3"/>
    <p:sldId id="291" r:id="rId4"/>
    <p:sldId id="292" r:id="rId5"/>
    <p:sldId id="258" r:id="rId6"/>
    <p:sldId id="293" r:id="rId7"/>
    <p:sldId id="294" r:id="rId8"/>
    <p:sldId id="295" r:id="rId9"/>
    <p:sldId id="273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4681"/>
  </p:normalViewPr>
  <p:slideViewPr>
    <p:cSldViewPr snapToGrid="0" snapToObjects="1">
      <p:cViewPr varScale="1">
        <p:scale>
          <a:sx n="114" d="100"/>
          <a:sy n="114" d="100"/>
        </p:scale>
        <p:origin x="4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E7095-0C85-0F4D-8C63-509EC6A0DCAA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BD4350-87A5-0244-B49F-BF12948DC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728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F0BAD8-D3FE-D844-BE39-C5827F1F7935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3FA1B0-B487-3E47-ADE7-739E9F8AB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265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000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29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54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24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401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3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15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80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20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706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767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D77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73" y="1"/>
            <a:ext cx="5517110" cy="6857999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3352" y="1"/>
            <a:ext cx="5559971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b="1" dirty="0">
                <a:solidFill>
                  <a:schemeClr val="bg1"/>
                </a:solidFill>
              </a:rPr>
              <a:t>Chapter 17</a:t>
            </a:r>
          </a:p>
          <a:p>
            <a:pPr marL="0" indent="0">
              <a:buNone/>
            </a:pPr>
            <a:endParaRPr lang="en-US" sz="48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4800" b="1" dirty="0">
                <a:solidFill>
                  <a:schemeClr val="bg1"/>
                </a:solidFill>
              </a:rPr>
              <a:t>How Economies Grow </a:t>
            </a:r>
            <a:r>
              <a:rPr lang="en-US" sz="4800" b="1">
                <a:solidFill>
                  <a:schemeClr val="bg1"/>
                </a:solidFill>
              </a:rPr>
              <a:t>and Develop</a:t>
            </a:r>
            <a:endParaRPr lang="en-US" sz="4800" b="1" dirty="0">
              <a:solidFill>
                <a:schemeClr val="bg1"/>
              </a:solidFill>
            </a:endParaRPr>
          </a:p>
          <a:p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287952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141" y="1160112"/>
            <a:ext cx="6248196" cy="46861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726" y="0"/>
            <a:ext cx="12039274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17.1 Global Growth in Population, Food Production, Economic Production, and Energy Consumption, 1965-2016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FE7084-9DF6-4845-B58B-538E1F293082}"/>
              </a:ext>
            </a:extLst>
          </p:cNvPr>
          <p:cNvSpPr txBox="1"/>
          <p:nvPr/>
        </p:nvSpPr>
        <p:spPr>
          <a:xfrm>
            <a:off x="2512742" y="6206153"/>
            <a:ext cx="967925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Sources: World Bank, World Development Indicators; BP, 2017.</a:t>
            </a:r>
          </a:p>
          <a:p>
            <a:r>
              <a:rPr lang="en-US" sz="1400" dirty="0"/>
              <a:t>Notes: GWP is gross world product. Global food production index not available for 2015 and 2016.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985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726" y="0"/>
            <a:ext cx="12039274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Table 17.1a Income, Growth, and Population Comparisons, Selected Countries and Country Groups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097" y="1325563"/>
            <a:ext cx="5854531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43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726" y="0"/>
            <a:ext cx="12039274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Table 17.1b Income, Growth, and Population Comparisons, Selected Countries and Country Groups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827" y="1702458"/>
            <a:ext cx="8102954" cy="39784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C95DF72-6393-6943-885A-345CE7AF6147}"/>
              </a:ext>
            </a:extLst>
          </p:cNvPr>
          <p:cNvSpPr txBox="1"/>
          <p:nvPr/>
        </p:nvSpPr>
        <p:spPr>
          <a:xfrm>
            <a:off x="3367667" y="6057781"/>
            <a:ext cx="750477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World Bank, World Development Indicators Database, 2017.</a:t>
            </a:r>
          </a:p>
          <a:p>
            <a:r>
              <a:rPr lang="en-US" sz="1400" dirty="0"/>
              <a:t>*Data for Haiti growth rate is for 1997–2016.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290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534" y="662781"/>
            <a:ext cx="7081037" cy="53107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6" y="1"/>
            <a:ext cx="10377012" cy="1137424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Figure 17.2 Economic Growth in the AS/AD Model</a:t>
            </a:r>
          </a:p>
        </p:txBody>
      </p:sp>
    </p:spTree>
    <p:extLst>
      <p:ext uri="{BB962C8B-B14F-4D97-AF65-F5344CB8AC3E}">
        <p14:creationId xmlns:p14="http://schemas.microsoft.com/office/powerpoint/2010/main" val="1549340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726" y="0"/>
            <a:ext cx="12039274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Table 17.2 Growth Rates and Changes in Poverty Rates, Selected Countries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606" y="1325563"/>
            <a:ext cx="5193513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809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726" y="0"/>
            <a:ext cx="12039274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Table 17.3 Population in Multidimensional Poverty and Income Poverty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792" y="1325563"/>
            <a:ext cx="6449142" cy="5464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896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726" y="0"/>
            <a:ext cx="12039274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Table 17.4 Average Per Capita Annual Real GDP Growth, Select Latin American Countries, 1961-2016 (%)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9048" y="1325563"/>
            <a:ext cx="8126630" cy="529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283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454" y="1074182"/>
            <a:ext cx="7117026" cy="5337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7452" y="119922"/>
            <a:ext cx="11319748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17.3 GDP per Capita in 2016 (in constant 2011 PPP $ per person)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BE9F21-8C4A-1A43-8DD8-2CBB7BA0EEB3}"/>
              </a:ext>
            </a:extLst>
          </p:cNvPr>
          <p:cNvSpPr txBox="1"/>
          <p:nvPr/>
        </p:nvSpPr>
        <p:spPr>
          <a:xfrm>
            <a:off x="3735658" y="6273225"/>
            <a:ext cx="75939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World Economic Outlook Database 2016, IMF.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499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774" y="0"/>
            <a:ext cx="8887713" cy="666578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719"/>
            <a:ext cx="12234473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17.4 The Relation Between Life Expectancy and Income, with Area Proportional to Population, 2016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B173B4-9AD5-1B42-BCD1-B20F24B20D5B}"/>
              </a:ext>
            </a:extLst>
          </p:cNvPr>
          <p:cNvSpPr txBox="1"/>
          <p:nvPr/>
        </p:nvSpPr>
        <p:spPr>
          <a:xfrm>
            <a:off x="3434575" y="6273225"/>
            <a:ext cx="8452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World Bank, World Development Indicators Database, 2017.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6271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3144</TotalTime>
  <Words>212</Words>
  <Application>Microsoft Macintosh PowerPoint</Application>
  <PresentationFormat>Widescreen</PresentationFormat>
  <Paragraphs>20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Figure 17.1 Global Growth in Population, Food Production, Economic Production, and Energy Consumption, 1965-2016</vt:lpstr>
      <vt:lpstr>Table 17.1a Income, Growth, and Population Comparisons, Selected Countries and Country Groups</vt:lpstr>
      <vt:lpstr>Table 17.1b Income, Growth, and Population Comparisons, Selected Countries and Country Groups</vt:lpstr>
      <vt:lpstr>Figure 17.2 Economic Growth in the AS/AD Model</vt:lpstr>
      <vt:lpstr>Table 17.2 Growth Rates and Changes in Poverty Rates, Selected Countries</vt:lpstr>
      <vt:lpstr>Table 17.3 Population in Multidimensional Poverty and Income Poverty</vt:lpstr>
      <vt:lpstr>Table 17.4 Average Per Capita Annual Real GDP Growth, Select Latin American Countries, 1961-2016 (%)</vt:lpstr>
      <vt:lpstr>Figure 17.3 GDP per Capita in 2016 (in constant 2011 PPP $ per person)</vt:lpstr>
      <vt:lpstr>Figure 17.4 The Relation Between Life Expectancy and Income, with Area Proportional to Population, 2016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1.1</dc:title>
  <dc:creator>hannahjoy803@gmail.com</dc:creator>
  <cp:lastModifiedBy>GDAE_Student02</cp:lastModifiedBy>
  <cp:revision>140</cp:revision>
  <dcterms:created xsi:type="dcterms:W3CDTF">2018-10-26T03:08:06Z</dcterms:created>
  <dcterms:modified xsi:type="dcterms:W3CDTF">2018-11-20T18:23:43Z</dcterms:modified>
</cp:coreProperties>
</file>