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9" r:id="rId2"/>
    <p:sldId id="275" r:id="rId3"/>
    <p:sldId id="258" r:id="rId4"/>
    <p:sldId id="273" r:id="rId5"/>
    <p:sldId id="260" r:id="rId6"/>
    <p:sldId id="267" r:id="rId7"/>
    <p:sldId id="288" r:id="rId8"/>
    <p:sldId id="261" r:id="rId9"/>
    <p:sldId id="276" r:id="rId10"/>
    <p:sldId id="278" r:id="rId11"/>
    <p:sldId id="279" r:id="rId12"/>
    <p:sldId id="283" r:id="rId13"/>
    <p:sldId id="284" r:id="rId14"/>
    <p:sldId id="285" r:id="rId15"/>
    <p:sldId id="286" r:id="rId16"/>
    <p:sldId id="28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FA1B0-B487-3E47-ADE7-739E9F8AB4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23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15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Financial Instability and Economic Inequality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2591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069" y="897299"/>
            <a:ext cx="7081024" cy="5310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15.1 Housing Bubble and Credit Access, 1975-2017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FB702C-B82D-FD4A-ABD2-197703CB543F}"/>
              </a:ext>
            </a:extLst>
          </p:cNvPr>
          <p:cNvSpPr txBox="1"/>
          <p:nvPr/>
        </p:nvSpPr>
        <p:spPr>
          <a:xfrm>
            <a:off x="2620536" y="6208068"/>
            <a:ext cx="8753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Federal Reserve; Shiller dataset </a:t>
            </a:r>
            <a:r>
              <a:rPr lang="en-US" sz="1400" dirty="0" err="1"/>
              <a:t>www.econ.yale.edu</a:t>
            </a:r>
            <a:r>
              <a:rPr lang="en-US" sz="1400" dirty="0"/>
              <a:t>/~</a:t>
            </a:r>
            <a:r>
              <a:rPr lang="en-US" sz="1400" dirty="0" err="1"/>
              <a:t>shiller</a:t>
            </a:r>
            <a:r>
              <a:rPr lang="en-US" sz="1400" dirty="0"/>
              <a:t>/</a:t>
            </a:r>
            <a:r>
              <a:rPr lang="en-US" sz="1400" dirty="0" err="1"/>
              <a:t>data.htm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54" y="944380"/>
            <a:ext cx="7884826" cy="59136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15.2 Historical Housing Prices, 1890-2016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E8889D-B073-F746-8375-42E1791AB1E1}"/>
              </a:ext>
            </a:extLst>
          </p:cNvPr>
          <p:cNvSpPr txBox="1"/>
          <p:nvPr/>
        </p:nvSpPr>
        <p:spPr>
          <a:xfrm>
            <a:off x="4866706" y="6242447"/>
            <a:ext cx="65011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Shiller dataset.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745" y="245179"/>
            <a:ext cx="8817094" cy="6612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075012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15.3a Traditional Mortgage Lending Structure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53" y="262929"/>
            <a:ext cx="8793429" cy="6595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97" y="4348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15.3b Basic Structure of Securitized Mortgage Lending System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15.4 Vicious Cycle of Unemployment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23" y="1275231"/>
            <a:ext cx="7443693" cy="55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17" y="351071"/>
            <a:ext cx="8675906" cy="65069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15.5 GDP Per Capita Growth Rates, 2000-2016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4019D-0138-DE42-B320-53450170A157}"/>
              </a:ext>
            </a:extLst>
          </p:cNvPr>
          <p:cNvSpPr txBox="1"/>
          <p:nvPr/>
        </p:nvSpPr>
        <p:spPr>
          <a:xfrm>
            <a:off x="4572000" y="6356195"/>
            <a:ext cx="8106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Development Indicators, World Bank.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0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59" y="545533"/>
            <a:ext cx="8204416" cy="58308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15.6 Increasing Bank Size, 1984-2017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C3038-932A-3D4F-B992-23515E3651BC}"/>
              </a:ext>
            </a:extLst>
          </p:cNvPr>
          <p:cNvSpPr txBox="1"/>
          <p:nvPr/>
        </p:nvSpPr>
        <p:spPr>
          <a:xfrm>
            <a:off x="4248614" y="6454422"/>
            <a:ext cx="641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Federal Deposit Insurance Corporation.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77" y="1244724"/>
            <a:ext cx="6413850" cy="48103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950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Figure 15.7 Finance as a Share of the Economy and Financial Profits as a Percentage of Corporate Profits, 1955-2015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19A070-7E35-2B4A-8A9E-5727360F6864}"/>
              </a:ext>
            </a:extLst>
          </p:cNvPr>
          <p:cNvSpPr txBox="1"/>
          <p:nvPr/>
        </p:nvSpPr>
        <p:spPr>
          <a:xfrm>
            <a:off x="1750741" y="6055112"/>
            <a:ext cx="8552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NIPA Tables 6.2A-6.2D, and Piketty, </a:t>
            </a:r>
            <a:r>
              <a:rPr lang="en-US" sz="1400" dirty="0" err="1"/>
              <a:t>Saez</a:t>
            </a:r>
            <a:r>
              <a:rPr lang="en-US" sz="1400" dirty="0"/>
              <a:t>, and </a:t>
            </a:r>
            <a:r>
              <a:rPr lang="en-US" sz="1400" dirty="0" err="1"/>
              <a:t>Zucman’s</a:t>
            </a:r>
            <a:r>
              <a:rPr lang="en-US" sz="1400" dirty="0"/>
              <a:t> Distributional National Accounts, Appendix tables II: Distributional series.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09" y="268013"/>
            <a:ext cx="9385791" cy="64323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9" y="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15.8 Minsky’s Financial Instability Hypothesis</a:t>
            </a:r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61" y="979672"/>
            <a:ext cx="6748443" cy="5061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466" y="-108537"/>
            <a:ext cx="1084006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15.9 Income Gains during U.S. Expansions for the Richest 10% and the Bottom 90%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804D7-72EE-1C41-A4F7-0BE75A4B9494}"/>
              </a:ext>
            </a:extLst>
          </p:cNvPr>
          <p:cNvSpPr txBox="1"/>
          <p:nvPr/>
        </p:nvSpPr>
        <p:spPr>
          <a:xfrm>
            <a:off x="1449659" y="6177776"/>
            <a:ext cx="10426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Tcherneva</a:t>
            </a:r>
            <a:r>
              <a:rPr lang="en-US" sz="1400" dirty="0"/>
              <a:t>, 2017, based on data from Thomas Piketty, Emmanuel </a:t>
            </a:r>
            <a:r>
              <a:rPr lang="en-US" sz="1400" dirty="0" err="1"/>
              <a:t>Saez</a:t>
            </a:r>
            <a:r>
              <a:rPr lang="en-US" sz="1400" dirty="0"/>
              <a:t>, and the National Bureau of Economic Research (NBER).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86" y="911728"/>
            <a:ext cx="7131929" cy="53489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15.10 Annual Growth Rates of Wages and Salaries and Corporate Profit, 1948-2017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B605A1-3A14-CF4D-A716-032122F6D849}"/>
              </a:ext>
            </a:extLst>
          </p:cNvPr>
          <p:cNvSpPr txBox="1"/>
          <p:nvPr/>
        </p:nvSpPr>
        <p:spPr>
          <a:xfrm>
            <a:off x="1929161" y="6273225"/>
            <a:ext cx="10262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Economic Analysis (2017), NIPA Table 1.14, 1.1.4; Bureau of Labor Statistics (2017).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536" y="626203"/>
            <a:ext cx="8309062" cy="62317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365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Figure 15.11 Union Membership and Income Inequality, 1917-2017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480" y="439455"/>
            <a:ext cx="8141749" cy="6106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</a:t>
            </a:r>
            <a:r>
              <a:rPr lang="en-US" sz="3600"/>
              <a:t>15.12 Financializing and Inequality, 1929-2014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8A250-1DAA-AF4F-A18F-320684C7AA61}"/>
              </a:ext>
            </a:extLst>
          </p:cNvPr>
          <p:cNvSpPr txBox="1"/>
          <p:nvPr/>
        </p:nvSpPr>
        <p:spPr>
          <a:xfrm>
            <a:off x="3436160" y="6273225"/>
            <a:ext cx="761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NIPA Tables 6.2A-6.2D, BEA; Piketty, </a:t>
            </a:r>
            <a:r>
              <a:rPr lang="en-US" sz="1400" dirty="0" err="1"/>
              <a:t>Saez</a:t>
            </a:r>
            <a:r>
              <a:rPr lang="en-US" sz="1400" dirty="0"/>
              <a:t> and </a:t>
            </a:r>
            <a:r>
              <a:rPr lang="en-US" sz="1400" dirty="0" err="1"/>
              <a:t>Zucman</a:t>
            </a:r>
            <a:r>
              <a:rPr lang="en-US" sz="1400" dirty="0"/>
              <a:t>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56" y="1107738"/>
            <a:ext cx="6760051" cy="5070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15.13 S&amp;P 500 Stock Buybacks, 2002-2017 (Quarterly Data)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951C36-A3FE-B045-A15D-E44BBB658427}"/>
              </a:ext>
            </a:extLst>
          </p:cNvPr>
          <p:cNvSpPr txBox="1"/>
          <p:nvPr/>
        </p:nvSpPr>
        <p:spPr>
          <a:xfrm>
            <a:off x="3490332" y="6273225"/>
            <a:ext cx="8943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Quarterly Press Releases of the S&amp;P 500 Dow Jones.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8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741" y="0"/>
            <a:ext cx="8497229" cy="63729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15.14 Change in Tax Rates by Income Group, 1962-2014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3B90C-55E7-B24F-83F9-80DFD51F2DB6}"/>
              </a:ext>
            </a:extLst>
          </p:cNvPr>
          <p:cNvSpPr txBox="1"/>
          <p:nvPr/>
        </p:nvSpPr>
        <p:spPr>
          <a:xfrm>
            <a:off x="4047893" y="6273225"/>
            <a:ext cx="9422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Piketty, </a:t>
            </a:r>
            <a:r>
              <a:rPr lang="en-US" sz="1400" dirty="0" err="1"/>
              <a:t>Saez</a:t>
            </a:r>
            <a:r>
              <a:rPr lang="en-US" sz="1400" dirty="0"/>
              <a:t> and </a:t>
            </a:r>
            <a:r>
              <a:rPr lang="en-US" sz="1400" dirty="0" err="1"/>
              <a:t>Zucman</a:t>
            </a:r>
            <a:r>
              <a:rPr lang="en-US" sz="1400" dirty="0"/>
              <a:t>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320</Words>
  <Application>Microsoft Macintosh PowerPoint</Application>
  <PresentationFormat>Widescreen</PresentationFormat>
  <Paragraphs>30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Figure 15.1 Housing Bubble and Credit Access, 1975-2017</vt:lpstr>
      <vt:lpstr>Figure 15.2 Historical Housing Prices, 1890-2016</vt:lpstr>
      <vt:lpstr>Figure 15.3a Traditional Mortgage Lending Structure</vt:lpstr>
      <vt:lpstr>Figure 15.3b Basic Structure of Securitized Mortgage Lending System</vt:lpstr>
      <vt:lpstr>Figure 15.4 Vicious Cycle of Unemployment</vt:lpstr>
      <vt:lpstr>Figure 15.5 GDP Per Capita Growth Rates, 2000-2016</vt:lpstr>
      <vt:lpstr>Figure 15.6 Increasing Bank Size, 1984-2017</vt:lpstr>
      <vt:lpstr>Figure 15.7 Finance as a Share of the Economy and Financial Profits as a Percentage of Corporate Profits, 1955-2015</vt:lpstr>
      <vt:lpstr>Figure 15.8 Minsky’s Financial Instability Hypothesis</vt:lpstr>
      <vt:lpstr>Figure 15.9 Income Gains during U.S. Expansions for the Richest 10% and the Bottom 90%</vt:lpstr>
      <vt:lpstr>Figure 15.10 Annual Growth Rates of Wages and Salaries and Corporate Profit, 1948-2017</vt:lpstr>
      <vt:lpstr>Figure 15.11 Union Membership and Income Inequality, 1917-2017</vt:lpstr>
      <vt:lpstr>Figure 15.12 Financializing and Inequality, 1929-2014</vt:lpstr>
      <vt:lpstr>Figure 15.13 S&amp;P 500 Stock Buybacks, 2002-2017 (Quarterly Data)</vt:lpstr>
      <vt:lpstr>Figure 15.14 Change in Tax Rates by Income Group, 1962-2014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120</cp:revision>
  <dcterms:created xsi:type="dcterms:W3CDTF">2018-10-26T03:08:06Z</dcterms:created>
  <dcterms:modified xsi:type="dcterms:W3CDTF">2018-11-20T17:56:12Z</dcterms:modified>
</cp:coreProperties>
</file>