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88" r:id="rId2"/>
    <p:sldId id="257" r:id="rId3"/>
    <p:sldId id="272" r:id="rId4"/>
    <p:sldId id="258" r:id="rId5"/>
    <p:sldId id="273" r:id="rId6"/>
    <p:sldId id="260" r:id="rId7"/>
    <p:sldId id="267" r:id="rId8"/>
    <p:sldId id="261" r:id="rId9"/>
    <p:sldId id="274" r:id="rId10"/>
    <p:sldId id="275" r:id="rId11"/>
    <p:sldId id="276" r:id="rId12"/>
    <p:sldId id="278" r:id="rId13"/>
    <p:sldId id="279" r:id="rId14"/>
    <p:sldId id="283" r:id="rId15"/>
    <p:sldId id="284" r:id="rId16"/>
    <p:sldId id="285" r:id="rId17"/>
    <p:sldId id="286" r:id="rId18"/>
    <p:sldId id="287" r:id="rId19"/>
    <p:sldId id="28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FA1B0-B487-3E47-ADE7-739E9F8AB45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10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77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3" y="1"/>
            <a:ext cx="5517110" cy="685799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3352" y="1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Chapter 13</a:t>
            </a:r>
          </a:p>
          <a:p>
            <a:pPr marL="0" indent="0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Aggregate Supply, Aggregate Demand, and Inflation: Putting It </a:t>
            </a:r>
            <a:r>
              <a:rPr lang="en-US" sz="4800" b="1">
                <a:solidFill>
                  <a:schemeClr val="bg1"/>
                </a:solidFill>
              </a:rPr>
              <a:t>All Together</a:t>
            </a:r>
            <a:endParaRPr lang="en-US" sz="4800" b="1" dirty="0">
              <a:solidFill>
                <a:schemeClr val="bg1"/>
              </a:solidFill>
            </a:endParaRP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1269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418" y="179882"/>
            <a:ext cx="8701297" cy="65259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13.1 The Aggregate Demand Curve</a:t>
            </a:r>
          </a:p>
        </p:txBody>
      </p:sp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069" y="-117248"/>
            <a:ext cx="9153995" cy="68654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13.2 The Effect of Expansionary Fiscal Policy or Increase Confidence on the AD Curve</a:t>
            </a:r>
          </a:p>
        </p:txBody>
      </p:sp>
    </p:spTree>
    <p:extLst>
      <p:ext uri="{BB962C8B-B14F-4D97-AF65-F5344CB8AC3E}">
        <p14:creationId xmlns:p14="http://schemas.microsoft.com/office/powerpoint/2010/main" val="101586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244" y="34766"/>
            <a:ext cx="9097645" cy="6823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13.3 The Aggregate Supply Curve</a:t>
            </a:r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452" y="119922"/>
            <a:ext cx="10750121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13.4 The Effect of an Increase in Inflationary Expectations on the Aggregate Supply Curve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454" y="1445485"/>
            <a:ext cx="5896116" cy="527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58" y="-28663"/>
            <a:ext cx="9182217" cy="68866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13.5 A Beneficial Supply Shock: Expansion of Output Capacity</a:t>
            </a:r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425" y="0"/>
            <a:ext cx="9004093" cy="6753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95" y="0"/>
            <a:ext cx="11652354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13.6 Aggregate Demand and </a:t>
            </a:r>
            <a:r>
              <a:rPr lang="en-US" sz="3300"/>
              <a:t>Supply Equilibrium in Recession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217" y="186885"/>
            <a:ext cx="8827697" cy="66207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834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13.7 Expansionary Fiscal Policy in Response to a Recession </a:t>
            </a:r>
          </a:p>
        </p:txBody>
      </p:sp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067" y="0"/>
            <a:ext cx="9143999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13.8 A Greater Expansion of Aggregate Demand</a:t>
            </a:r>
          </a:p>
        </p:txBody>
      </p:sp>
    </p:spTree>
    <p:extLst>
      <p:ext uri="{BB962C8B-B14F-4D97-AF65-F5344CB8AC3E}">
        <p14:creationId xmlns:p14="http://schemas.microsoft.com/office/powerpoint/2010/main" val="615702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139" y="484164"/>
            <a:ext cx="8498448" cy="63738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13.9 </a:t>
            </a:r>
            <a:r>
              <a:rPr lang="en-US" sz="3600"/>
              <a:t>Excessively High Aggregate Demand Causes Inflation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30985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045" y="545533"/>
            <a:ext cx="8284044" cy="62130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13.10 The Phillips Curve in the 1960s</a:t>
            </a:r>
          </a:p>
        </p:txBody>
      </p:sp>
    </p:spTree>
    <p:extLst>
      <p:ext uri="{BB962C8B-B14F-4D97-AF65-F5344CB8AC3E}">
        <p14:creationId xmlns:p14="http://schemas.microsoft.com/office/powerpoint/2010/main" val="1302240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327" y="-16245"/>
            <a:ext cx="9019521" cy="67646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539" y="0"/>
            <a:ext cx="1133973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13.11 Rising Inflationary Expectations and Contractionary Fiscal Policy</a:t>
            </a:r>
          </a:p>
        </p:txBody>
      </p:sp>
    </p:spTree>
    <p:extLst>
      <p:ext uri="{BB962C8B-B14F-4D97-AF65-F5344CB8AC3E}">
        <p14:creationId xmlns:p14="http://schemas.microsoft.com/office/powerpoint/2010/main" val="1599221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809" y="164236"/>
            <a:ext cx="8925019" cy="66937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466" y="-108537"/>
            <a:ext cx="10840061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13.12 The Effect of the Oil </a:t>
            </a:r>
            <a:r>
              <a:rPr lang="en-US" sz="3600"/>
              <a:t>Price Shock of the 1970s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6307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101" y="63052"/>
            <a:ext cx="9059931" cy="67949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13.13 The Effects of the Fed’s “Tight Money” Policy in the 1980s</a:t>
            </a:r>
          </a:p>
        </p:txBody>
      </p:sp>
    </p:spTree>
    <p:extLst>
      <p:ext uri="{BB962C8B-B14F-4D97-AF65-F5344CB8AC3E}">
        <p14:creationId xmlns:p14="http://schemas.microsoft.com/office/powerpoint/2010/main" val="1077602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488" y="626203"/>
            <a:ext cx="8309062" cy="62317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13.14 Unemployment Trends 1960-2017 (Percentage of Labor Force)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0F7AA8-7CEC-AA4E-A860-AF705E740DE9}"/>
              </a:ext>
            </a:extLst>
          </p:cNvPr>
          <p:cNvSpPr txBox="1"/>
          <p:nvPr/>
        </p:nvSpPr>
        <p:spPr>
          <a:xfrm>
            <a:off x="3595466" y="6423103"/>
            <a:ext cx="7571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Bureau of Labor Statistics, Current Population Survey, 2018.</a:t>
            </a:r>
          </a:p>
        </p:txBody>
      </p:sp>
    </p:spTree>
    <p:extLst>
      <p:ext uri="{BB962C8B-B14F-4D97-AF65-F5344CB8AC3E}">
        <p14:creationId xmlns:p14="http://schemas.microsoft.com/office/powerpoint/2010/main" val="1538933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942" y="1107341"/>
            <a:ext cx="7014119" cy="52605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13.15 Inflation Trends 1960-2017 (Annual Percentage Inflation)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F99940-CD6F-1F49-8422-459260EDA95A}"/>
              </a:ext>
            </a:extLst>
          </p:cNvPr>
          <p:cNvSpPr txBox="1"/>
          <p:nvPr/>
        </p:nvSpPr>
        <p:spPr>
          <a:xfrm>
            <a:off x="2988526" y="6367931"/>
            <a:ext cx="680224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Bureau of Labor Statistics, Consumer Price Index (CPI-U), 2018.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399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385" y="159499"/>
            <a:ext cx="8589364" cy="64420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13.16 The Effects of Technological Innovation and Increased Efficiency</a:t>
            </a:r>
          </a:p>
        </p:txBody>
      </p:sp>
    </p:spTree>
    <p:extLst>
      <p:ext uri="{BB962C8B-B14F-4D97-AF65-F5344CB8AC3E}">
        <p14:creationId xmlns:p14="http://schemas.microsoft.com/office/powerpoint/2010/main" val="139418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542" y="0"/>
            <a:ext cx="9069050" cy="68017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13.17 The Classical View of AS/AD</a:t>
            </a:r>
          </a:p>
        </p:txBody>
      </p:sp>
    </p:spTree>
    <p:extLst>
      <p:ext uri="{BB962C8B-B14F-4D97-AF65-F5344CB8AC3E}">
        <p14:creationId xmlns:p14="http://schemas.microsoft.com/office/powerpoint/2010/main" val="300894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039" y="190629"/>
            <a:ext cx="8889829" cy="66673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13.18 A New Classical View of Economic Fluctuations</a:t>
            </a:r>
          </a:p>
        </p:txBody>
      </p:sp>
    </p:spTree>
    <p:extLst>
      <p:ext uri="{BB962C8B-B14F-4D97-AF65-F5344CB8AC3E}">
        <p14:creationId xmlns:p14="http://schemas.microsoft.com/office/powerpoint/2010/main" val="180235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1962</TotalTime>
  <Words>225</Words>
  <Application>Microsoft Macintosh PowerPoint</Application>
  <PresentationFormat>Widescreen</PresentationFormat>
  <Paragraphs>26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Figure 13.1 The Aggregate Demand Curve</vt:lpstr>
      <vt:lpstr>Figure 13.2 The Effect of Expansionary Fiscal Policy or Increase Confidence on the AD Curve</vt:lpstr>
      <vt:lpstr>Figure 13.3 The Aggregate Supply Curve</vt:lpstr>
      <vt:lpstr>Figure 13.4 The Effect of an Increase in Inflationary Expectations on the Aggregate Supply Curve</vt:lpstr>
      <vt:lpstr>Figure 13.5 A Beneficial Supply Shock: Expansion of Output Capacity</vt:lpstr>
      <vt:lpstr>Figure 13.6 Aggregate Demand and Supply Equilibrium in Recession</vt:lpstr>
      <vt:lpstr>Figure 13.7 Expansionary Fiscal Policy in Response to a Recession </vt:lpstr>
      <vt:lpstr>Figure 13.8 A Greater Expansion of Aggregate Demand</vt:lpstr>
      <vt:lpstr>Figure 13.9 Excessively High Aggregate Demand Causes Inflation</vt:lpstr>
      <vt:lpstr>Figure 13.10 The Phillips Curve in the 1960s</vt:lpstr>
      <vt:lpstr>Figure 13.11 Rising Inflationary Expectations and Contractionary Fiscal Policy</vt:lpstr>
      <vt:lpstr>Figure 13.12 The Effect of the Oil Price Shock of the 1970s</vt:lpstr>
      <vt:lpstr>Figure 13.13 The Effects of the Fed’s “Tight Money” Policy in the 1980s</vt:lpstr>
      <vt:lpstr>Figure 13.14 Unemployment Trends 1960-2017 (Percentage of Labor Force)</vt:lpstr>
      <vt:lpstr>Figure 13.15 Inflation Trends 1960-2017 (Annual Percentage Inflation)</vt:lpstr>
      <vt:lpstr>Figure 13.16 The Effects of Technological Innovation and Increased Efficiency</vt:lpstr>
      <vt:lpstr>Figure 13.17 The Classical View of AS/AD</vt:lpstr>
      <vt:lpstr>Figure 13.18 A New Classical View of Economic Fluctuations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92</cp:revision>
  <dcterms:created xsi:type="dcterms:W3CDTF">2018-10-26T03:08:06Z</dcterms:created>
  <dcterms:modified xsi:type="dcterms:W3CDTF">2018-11-20T17:17:21Z</dcterms:modified>
</cp:coreProperties>
</file>