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8" r:id="rId2"/>
    <p:sldId id="257" r:id="rId3"/>
    <p:sldId id="272" r:id="rId4"/>
    <p:sldId id="258" r:id="rId5"/>
    <p:sldId id="273" r:id="rId6"/>
    <p:sldId id="260" r:id="rId7"/>
    <p:sldId id="267" r:id="rId8"/>
    <p:sldId id="261" r:id="rId9"/>
    <p:sldId id="274" r:id="rId10"/>
    <p:sldId id="275" r:id="rId11"/>
    <p:sldId id="276" r:id="rId12"/>
    <p:sldId id="278" r:id="rId13"/>
    <p:sldId id="279" r:id="rId14"/>
    <p:sldId id="283" r:id="rId15"/>
    <p:sldId id="284" r:id="rId16"/>
    <p:sldId id="285" r:id="rId17"/>
    <p:sldId id="286" r:id="rId18"/>
    <p:sldId id="287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81"/>
  </p:normalViewPr>
  <p:slideViewPr>
    <p:cSldViewPr snapToGrid="0" snapToObjects="1">
      <p:cViewPr varScale="1">
        <p:scale>
          <a:sx n="90" d="100"/>
          <a:sy n="90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12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The Federal Reserve and </a:t>
            </a:r>
            <a:r>
              <a:rPr lang="en-US" sz="4800" b="1">
                <a:solidFill>
                  <a:schemeClr val="bg1"/>
                </a:solidFill>
              </a:rPr>
              <a:t>Monetary Policy</a:t>
            </a:r>
            <a:endParaRPr lang="en-US" sz="4800" b="1" dirty="0">
              <a:solidFill>
                <a:schemeClr val="bg1"/>
              </a:solidFill>
            </a:endParaRP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9146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12.1 A Simplified Balance Sheet of the Federal Reserve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34" y="2788171"/>
            <a:ext cx="10323265" cy="200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12.2 An Open Market Purchase of Government Bonds by the Fed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989" y="1666823"/>
            <a:ext cx="9548156" cy="43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Table 12.3 A Loan by ABC Bank Becomes a Deposit in XYZ Bank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747" y="1627681"/>
            <a:ext cx="9866639" cy="429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04" y="577122"/>
            <a:ext cx="8374504" cy="62808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075012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12.1a The Market for Federal Funds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650" y="859454"/>
            <a:ext cx="7848834" cy="58866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12.1b An Open Market Purchase Lowers the Federal Funds Rate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613" y="735211"/>
            <a:ext cx="8163718" cy="61227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12.2 Maintaining the Federal Funds Target Rate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452" y="59739"/>
            <a:ext cx="1105723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12.3 The Federal Fund and Prime Rates, 2000-2017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713" y="1208315"/>
            <a:ext cx="7314707" cy="54860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DEA857-97B0-544D-AB98-40D03A4EA5B7}"/>
              </a:ext>
            </a:extLst>
          </p:cNvPr>
          <p:cNvSpPr txBox="1"/>
          <p:nvPr/>
        </p:nvSpPr>
        <p:spPr>
          <a:xfrm>
            <a:off x="4214113" y="6273225"/>
            <a:ext cx="555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Federal Reserve Board, Monthly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28" y="599341"/>
            <a:ext cx="8344878" cy="62586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12.4 The Intended Investment Schedule</a:t>
            </a:r>
          </a:p>
        </p:txBody>
      </p:sp>
    </p:spTree>
    <p:extLst>
      <p:ext uri="{BB962C8B-B14F-4D97-AF65-F5344CB8AC3E}">
        <p14:creationId xmlns:p14="http://schemas.microsoft.com/office/powerpoint/2010/main" val="61570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508" y="276661"/>
            <a:ext cx="8775118" cy="65813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12.5 An Increase in Investor Confidence</a:t>
            </a:r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45" y="177543"/>
            <a:ext cx="8284044" cy="6213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Diagram 12.1</a:t>
            </a:r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328" y="662781"/>
            <a:ext cx="8114153" cy="6085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39" y="0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12.6 Expansionary </a:t>
            </a:r>
            <a:r>
              <a:rPr lang="en-US" sz="3600"/>
              <a:t>Monetary Policy and the AE Curve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11104" r="5703" b="11348"/>
          <a:stretch/>
        </p:blipFill>
        <p:spPr>
          <a:xfrm>
            <a:off x="357188" y="1728788"/>
            <a:ext cx="5629275" cy="3543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12.7 Monetary Policy and Investment, 2000-2017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2BC00-3121-0549-A121-4B188FAF798A}"/>
              </a:ext>
            </a:extLst>
          </p:cNvPr>
          <p:cNvSpPr txBox="1"/>
          <p:nvPr/>
        </p:nvSpPr>
        <p:spPr>
          <a:xfrm>
            <a:off x="3457872" y="6273225"/>
            <a:ext cx="5475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Federal Reserve and Bureau of Economic Analysis, 2017.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22641F-B5DF-7D4A-AD51-E9A65DF8B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463" y="1620433"/>
            <a:ext cx="5737999" cy="392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7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346" y="182790"/>
            <a:ext cx="8594004" cy="6445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1827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12.8 Expansionary Monetary Policy in an Environment of Pessimism</a:t>
            </a:r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750" y="209206"/>
            <a:ext cx="8865059" cy="6648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12.9a The Market for Government Bonds</a:t>
            </a:r>
          </a:p>
        </p:txBody>
      </p:sp>
    </p:spTree>
    <p:extLst>
      <p:ext uri="{BB962C8B-B14F-4D97-AF65-F5344CB8AC3E}">
        <p14:creationId xmlns:p14="http://schemas.microsoft.com/office/powerpoint/2010/main" val="1538933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919" y="337279"/>
            <a:ext cx="8694295" cy="65207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12.9b The Market for Government Bonds</a:t>
            </a:r>
          </a:p>
        </p:txBody>
      </p:sp>
    </p:spTree>
    <p:extLst>
      <p:ext uri="{BB962C8B-B14F-4D97-AF65-F5344CB8AC3E}">
        <p14:creationId xmlns:p14="http://schemas.microsoft.com/office/powerpoint/2010/main" val="559399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751" y="554245"/>
            <a:ext cx="8205492" cy="61541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12.10 The Federal Funds and Three-Month Treasury Bill Rates, 2000-2017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D52954-3C70-D44F-A4AB-07A01AFEC127}"/>
              </a:ext>
            </a:extLst>
          </p:cNvPr>
          <p:cNvSpPr txBox="1"/>
          <p:nvPr/>
        </p:nvSpPr>
        <p:spPr>
          <a:xfrm>
            <a:off x="4624167" y="6273225"/>
            <a:ext cx="6743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Federal Reserve Board, monthly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8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751" y="554245"/>
            <a:ext cx="8205492" cy="61541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12.11 The Demand Curve for Money</a:t>
            </a:r>
          </a:p>
        </p:txBody>
      </p:sp>
    </p:spTree>
    <p:extLst>
      <p:ext uri="{BB962C8B-B14F-4D97-AF65-F5344CB8AC3E}">
        <p14:creationId xmlns:p14="http://schemas.microsoft.com/office/powerpoint/2010/main" val="300894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040" y="545533"/>
            <a:ext cx="8264054" cy="6198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12.12 The Supply Curve for Money</a:t>
            </a:r>
          </a:p>
        </p:txBody>
      </p:sp>
    </p:spTree>
    <p:extLst>
      <p:ext uri="{BB962C8B-B14F-4D97-AF65-F5344CB8AC3E}">
        <p14:creationId xmlns:p14="http://schemas.microsoft.com/office/powerpoint/2010/main" val="180235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478" y="344117"/>
            <a:ext cx="8685177" cy="65138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12.13 An Increase in the Supply of Money</a:t>
            </a:r>
          </a:p>
        </p:txBody>
      </p:sp>
    </p:spTree>
    <p:extLst>
      <p:ext uri="{BB962C8B-B14F-4D97-AF65-F5344CB8AC3E}">
        <p14:creationId xmlns:p14="http://schemas.microsoft.com/office/powerpoint/2010/main" val="1261904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200</Words>
  <Application>Microsoft Macintosh PowerPoint</Application>
  <PresentationFormat>Widescreen</PresentationFormat>
  <Paragraphs>27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Table 12.1 A Simplified Balance Sheet of the Federal Reserve</vt:lpstr>
      <vt:lpstr>Table 12.2 An Open Market Purchase of Government Bonds by the Fed</vt:lpstr>
      <vt:lpstr>Table 12.3 A Loan by ABC Bank Becomes a Deposit in XYZ Bank</vt:lpstr>
      <vt:lpstr>Figure 12.1a The Market for Federal Funds</vt:lpstr>
      <vt:lpstr>Figure 12.1b An Open Market Purchase Lowers the Federal Funds Rate</vt:lpstr>
      <vt:lpstr>Figure 12.2 Maintaining the Federal Funds Target Rate</vt:lpstr>
      <vt:lpstr>Figure 12.3 The Federal Fund and Prime Rates, 2000-2017</vt:lpstr>
      <vt:lpstr>Figure 12.4 The Intended Investment Schedule</vt:lpstr>
      <vt:lpstr>Figure 12.5 An Increase in Investor Confidence</vt:lpstr>
      <vt:lpstr>Diagram 12.1</vt:lpstr>
      <vt:lpstr>Figure 12.6 Expansionary Monetary Policy and the AE Curve</vt:lpstr>
      <vt:lpstr>Figure 12.7 Monetary Policy and Investment, 2000-2017</vt:lpstr>
      <vt:lpstr>Figure 12.8 Expansionary Monetary Policy in an Environment of Pessimism</vt:lpstr>
      <vt:lpstr>Figure 12.9a The Market for Government Bonds</vt:lpstr>
      <vt:lpstr>Figure 12.9b The Market for Government Bonds</vt:lpstr>
      <vt:lpstr>Figure 12.10 The Federal Funds and Three-Month Treasury Bill Rates, 2000-2017</vt:lpstr>
      <vt:lpstr>Figure 12.11 The Demand Curve for Money</vt:lpstr>
      <vt:lpstr>Figure 12.12 The Supply Curve for Money</vt:lpstr>
      <vt:lpstr>Figure 12.13 An Increase in the Supply of Money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74</cp:revision>
  <dcterms:created xsi:type="dcterms:W3CDTF">2018-10-26T03:08:06Z</dcterms:created>
  <dcterms:modified xsi:type="dcterms:W3CDTF">2018-11-20T17:10:38Z</dcterms:modified>
</cp:coreProperties>
</file>