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92" autoAdjust="0"/>
    <p:restoredTop sz="67197"/>
  </p:normalViewPr>
  <p:slideViewPr>
    <p:cSldViewPr snapToGrid="0">
      <p:cViewPr varScale="1">
        <p:scale>
          <a:sx n="74" d="100"/>
          <a:sy n="74" d="100"/>
        </p:scale>
        <p:origin x="68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5B0C64-5F0C-9240-A6AD-89CAB201CEFD}" type="datetimeFigureOut">
              <a:rPr lang="en-US" smtClean="0"/>
              <a:t>11/20/18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5211AB-570E-A241-AF7D-CFFC7D6F396E}" type="slidenum">
              <a:rPr lang="en-US" smtClean="0"/>
              <a:t>‹#›</a:t>
            </a:fld>
            <a:endParaRPr lang="en-US"/>
          </a:p>
        </p:txBody>
      </p:sp>
    </p:spTree>
    <p:extLst>
      <p:ext uri="{BB962C8B-B14F-4D97-AF65-F5344CB8AC3E}">
        <p14:creationId xmlns:p14="http://schemas.microsoft.com/office/powerpoint/2010/main" val="7070242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a:t>
            </a:r>
            <a:r>
              <a:rPr lang="en-US" sz="1200" kern="1200" dirty="0">
                <a:solidFill>
                  <a:schemeClr val="tx1"/>
                </a:solidFill>
                <a:effectLst/>
                <a:latin typeface="+mn-lt"/>
                <a:ea typeface="+mn-ea"/>
                <a:cs typeface="+mn-cs"/>
              </a:rPr>
              <a:t>: Media stories of economic performance frequently refer to gross</a:t>
            </a:r>
          </a:p>
          <a:p>
            <a:r>
              <a:rPr lang="en-US" sz="1200" kern="1200" dirty="0">
                <a:solidFill>
                  <a:schemeClr val="tx1"/>
                </a:solidFill>
                <a:effectLst/>
                <a:latin typeface="+mn-lt"/>
                <a:ea typeface="+mn-ea"/>
                <a:cs typeface="+mn-cs"/>
              </a:rPr>
              <a:t>domestic product (GDP). A country’s GDP per capita measures economic</a:t>
            </a:r>
          </a:p>
          <a:p>
            <a:r>
              <a:rPr lang="en-US" sz="1200" kern="1200" dirty="0">
                <a:solidFill>
                  <a:schemeClr val="tx1"/>
                </a:solidFill>
                <a:effectLst/>
                <a:latin typeface="+mn-lt"/>
                <a:ea typeface="+mn-ea"/>
                <a:cs typeface="+mn-cs"/>
              </a:rPr>
              <a:t>production per person per year, which gives us an idea of the</a:t>
            </a:r>
          </a:p>
          <a:p>
            <a:r>
              <a:rPr lang="en-US" sz="1200" kern="1200" dirty="0">
                <a:solidFill>
                  <a:schemeClr val="tx1"/>
                </a:solidFill>
                <a:effectLst/>
                <a:latin typeface="+mn-lt"/>
                <a:ea typeface="+mn-ea"/>
                <a:cs typeface="+mn-cs"/>
              </a:rPr>
              <a:t>average material living standards in the country. While GDP is perhaps</a:t>
            </a:r>
          </a:p>
          <a:p>
            <a:r>
              <a:rPr lang="en-US" sz="1200" kern="1200" dirty="0">
                <a:solidFill>
                  <a:schemeClr val="tx1"/>
                </a:solidFill>
                <a:effectLst/>
                <a:latin typeface="+mn-lt"/>
                <a:ea typeface="+mn-ea"/>
                <a:cs typeface="+mn-cs"/>
              </a:rPr>
              <a:t>the most commonly used macroeconomic metric, it does not necessarily</a:t>
            </a:r>
          </a:p>
          <a:p>
            <a:r>
              <a:rPr lang="en-US" sz="1200" kern="1200" dirty="0">
                <a:solidFill>
                  <a:schemeClr val="tx1"/>
                </a:solidFill>
                <a:effectLst/>
                <a:latin typeface="+mn-lt"/>
                <a:ea typeface="+mn-ea"/>
                <a:cs typeface="+mn-cs"/>
              </a:rPr>
              <a:t>measure well-being. We discuss how GDP is calculated in Chapter</a:t>
            </a:r>
          </a:p>
          <a:p>
            <a:r>
              <a:rPr lang="en-US" sz="1200" kern="1200" dirty="0">
                <a:solidFill>
                  <a:schemeClr val="tx1"/>
                </a:solidFill>
                <a:effectLst/>
                <a:latin typeface="+mn-lt"/>
                <a:ea typeface="+mn-ea"/>
                <a:cs typeface="+mn-cs"/>
              </a:rPr>
              <a:t>5 and about the limitations of, and alternatives to, GDP in Chapter 6.</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The United States ranks tenth, with a GDP per capita of around</a:t>
            </a:r>
          </a:p>
          <a:p>
            <a:r>
              <a:rPr lang="en-US" sz="1200" kern="1200" dirty="0">
                <a:solidFill>
                  <a:schemeClr val="tx1"/>
                </a:solidFill>
                <a:effectLst/>
                <a:latin typeface="+mn-lt"/>
                <a:ea typeface="+mn-ea"/>
                <a:cs typeface="+mn-cs"/>
              </a:rPr>
              <a:t>US$52,000. Qatar has the world’s highest GDP per capita at around</a:t>
            </a:r>
          </a:p>
          <a:p>
            <a:r>
              <a:rPr lang="en-US" sz="1200" kern="1200" dirty="0">
                <a:solidFill>
                  <a:schemeClr val="tx1"/>
                </a:solidFill>
                <a:effectLst/>
                <a:latin typeface="+mn-lt"/>
                <a:ea typeface="+mn-ea"/>
                <a:cs typeface="+mn-cs"/>
              </a:rPr>
              <a:t>US$133,000, with the country’s economy driven by its oil and gas</a:t>
            </a:r>
          </a:p>
          <a:p>
            <a:r>
              <a:rPr lang="en-US" sz="1200" kern="1200" dirty="0">
                <a:solidFill>
                  <a:schemeClr val="tx1"/>
                </a:solidFill>
                <a:effectLst/>
                <a:latin typeface="+mn-lt"/>
                <a:ea typeface="+mn-ea"/>
                <a:cs typeface="+mn-cs"/>
              </a:rPr>
              <a:t>sectors. The Central African Republic has the lowest GDP per capita,</a:t>
            </a:r>
          </a:p>
          <a:p>
            <a:r>
              <a:rPr lang="en-US" sz="1200" kern="1200" dirty="0">
                <a:solidFill>
                  <a:schemeClr val="tx1"/>
                </a:solidFill>
                <a:effectLst/>
                <a:latin typeface="+mn-lt"/>
                <a:ea typeface="+mn-ea"/>
                <a:cs typeface="+mn-cs"/>
              </a:rPr>
              <a:t>at only US$580.</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2</a:t>
            </a:fld>
            <a:endParaRPr lang="en-US"/>
          </a:p>
        </p:txBody>
      </p:sp>
    </p:spTree>
    <p:extLst>
      <p:ext uri="{BB962C8B-B14F-4D97-AF65-F5344CB8AC3E}">
        <p14:creationId xmlns:p14="http://schemas.microsoft.com/office/powerpoint/2010/main" val="4238120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a:t>
            </a:r>
            <a:r>
              <a:rPr lang="en-US" sz="1200" kern="1200" dirty="0">
                <a:solidFill>
                  <a:schemeClr val="tx1"/>
                </a:solidFill>
                <a:effectLst/>
                <a:latin typeface="+mn-lt"/>
                <a:ea typeface="+mn-ea"/>
                <a:cs typeface="+mn-cs"/>
              </a:rPr>
              <a:t>: In macroeconomics, we seek to explain not only why some countries</a:t>
            </a:r>
          </a:p>
          <a:p>
            <a:r>
              <a:rPr lang="en-US" sz="1200" kern="1200" dirty="0">
                <a:solidFill>
                  <a:schemeClr val="tx1"/>
                </a:solidFill>
                <a:effectLst/>
                <a:latin typeface="+mn-lt"/>
                <a:ea typeface="+mn-ea"/>
                <a:cs typeface="+mn-cs"/>
              </a:rPr>
              <a:t>have a higher GDP per capita but also what conditions lead to strong</a:t>
            </a:r>
          </a:p>
          <a:p>
            <a:r>
              <a:rPr lang="en-US" sz="1200" kern="1200" dirty="0">
                <a:solidFill>
                  <a:schemeClr val="tx1"/>
                </a:solidFill>
                <a:effectLst/>
                <a:latin typeface="+mn-lt"/>
                <a:ea typeface="+mn-ea"/>
                <a:cs typeface="+mn-cs"/>
              </a:rPr>
              <a:t>GDP growth rates. In this graph we compare the growth in GDP per</a:t>
            </a:r>
          </a:p>
          <a:p>
            <a:r>
              <a:rPr lang="en-US" sz="1200" kern="1200" dirty="0">
                <a:solidFill>
                  <a:schemeClr val="tx1"/>
                </a:solidFill>
                <a:effectLst/>
                <a:latin typeface="+mn-lt"/>
                <a:ea typeface="+mn-ea"/>
                <a:cs typeface="+mn-cs"/>
              </a:rPr>
              <a:t>capita, after adjusting for inflation, across countries over the ten-year</a:t>
            </a:r>
          </a:p>
          <a:p>
            <a:r>
              <a:rPr lang="en-US" sz="1200" kern="1200" dirty="0">
                <a:solidFill>
                  <a:schemeClr val="tx1"/>
                </a:solidFill>
                <a:effectLst/>
                <a:latin typeface="+mn-lt"/>
                <a:ea typeface="+mn-ea"/>
                <a:cs typeface="+mn-cs"/>
              </a:rPr>
              <a:t>period 2006–2015. We discuss measuring GDP growth rates in Chapter</a:t>
            </a:r>
          </a:p>
          <a:p>
            <a:r>
              <a:rPr lang="en-US" sz="1200" kern="1200" dirty="0">
                <a:solidFill>
                  <a:schemeClr val="tx1"/>
                </a:solidFill>
                <a:effectLst/>
                <a:latin typeface="+mn-lt"/>
                <a:ea typeface="+mn-ea"/>
                <a:cs typeface="+mn-cs"/>
              </a:rPr>
              <a:t>5 and theories of GDP growth in Chapter 17.</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GDP per capita grew rapidly from 2006 to 2015 in some countries,</a:t>
            </a:r>
          </a:p>
          <a:p>
            <a:r>
              <a:rPr lang="en-US" sz="1200" kern="1200" dirty="0">
                <a:solidFill>
                  <a:schemeClr val="tx1"/>
                </a:solidFill>
                <a:effectLst/>
                <a:latin typeface="+mn-lt"/>
                <a:ea typeface="+mn-ea"/>
                <a:cs typeface="+mn-cs"/>
              </a:rPr>
              <a:t>slowly in others, and even declined in several countries. The highest</a:t>
            </a:r>
          </a:p>
          <a:p>
            <a:r>
              <a:rPr lang="en-US" sz="1200" kern="1200" dirty="0">
                <a:solidFill>
                  <a:schemeClr val="tx1"/>
                </a:solidFill>
                <a:effectLst/>
                <a:latin typeface="+mn-lt"/>
                <a:ea typeface="+mn-ea"/>
                <a:cs typeface="+mn-cs"/>
              </a:rPr>
              <a:t>growth in GDP per capita (excluding some tiny countries with</a:t>
            </a:r>
          </a:p>
          <a:p>
            <a:r>
              <a:rPr lang="en-US" sz="1200" kern="1200" dirty="0">
                <a:solidFill>
                  <a:schemeClr val="tx1"/>
                </a:solidFill>
                <a:effectLst/>
                <a:latin typeface="+mn-lt"/>
                <a:ea typeface="+mn-ea"/>
                <a:cs typeface="+mn-cs"/>
              </a:rPr>
              <a:t>exceptional circumstances) occurred in Turkmenistan, primarily from</a:t>
            </a:r>
          </a:p>
          <a:p>
            <a:r>
              <a:rPr lang="en-US" sz="1200" kern="1200" dirty="0">
                <a:solidFill>
                  <a:schemeClr val="tx1"/>
                </a:solidFill>
                <a:effectLst/>
                <a:latin typeface="+mn-lt"/>
                <a:ea typeface="+mn-ea"/>
                <a:cs typeface="+mn-cs"/>
              </a:rPr>
              <a:t>oil and gas development, with high growth also in China, Myanmar,</a:t>
            </a:r>
          </a:p>
          <a:p>
            <a:r>
              <a:rPr lang="en-US" sz="1200" kern="1200" dirty="0">
                <a:solidFill>
                  <a:schemeClr val="tx1"/>
                </a:solidFill>
                <a:effectLst/>
                <a:latin typeface="+mn-lt"/>
                <a:ea typeface="+mn-ea"/>
                <a:cs typeface="+mn-cs"/>
              </a:rPr>
              <a:t>Ethiopia, and India. The fastest growth among developed countries</a:t>
            </a:r>
          </a:p>
          <a:p>
            <a:r>
              <a:rPr lang="en-US" sz="1200" kern="1200" dirty="0">
                <a:solidFill>
                  <a:schemeClr val="tx1"/>
                </a:solidFill>
                <a:effectLst/>
                <a:latin typeface="+mn-lt"/>
                <a:ea typeface="+mn-ea"/>
                <a:cs typeface="+mn-cs"/>
              </a:rPr>
              <a:t>took place in Ireland as it recovered from a severe recession in 2007–</a:t>
            </a:r>
          </a:p>
          <a:p>
            <a:r>
              <a:rPr lang="en-US" sz="1200" kern="1200" dirty="0">
                <a:solidFill>
                  <a:schemeClr val="tx1"/>
                </a:solidFill>
                <a:effectLst/>
                <a:latin typeface="+mn-lt"/>
                <a:ea typeface="+mn-ea"/>
                <a:cs typeface="+mn-cs"/>
              </a:rPr>
              <a:t>8. Countries with declines in GDP per capita include Yemen, Central</a:t>
            </a:r>
          </a:p>
          <a:p>
            <a:r>
              <a:rPr lang="en-US" sz="1200" kern="1200" dirty="0">
                <a:solidFill>
                  <a:schemeClr val="tx1"/>
                </a:solidFill>
                <a:effectLst/>
                <a:latin typeface="+mn-lt"/>
                <a:ea typeface="+mn-ea"/>
                <a:cs typeface="+mn-cs"/>
              </a:rPr>
              <a:t>African Republic, United Arab Emirates, Kuwait, Greece, Brunei, and</a:t>
            </a:r>
          </a:p>
          <a:p>
            <a:r>
              <a:rPr lang="en-US" sz="1200" kern="1200" dirty="0">
                <a:solidFill>
                  <a:schemeClr val="tx1"/>
                </a:solidFill>
                <a:effectLst/>
                <a:latin typeface="+mn-lt"/>
                <a:ea typeface="+mn-ea"/>
                <a:cs typeface="+mn-cs"/>
              </a:rPr>
              <a:t>the Bahamas.</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3</a:t>
            </a:fld>
            <a:endParaRPr lang="en-US"/>
          </a:p>
        </p:txBody>
      </p:sp>
    </p:spTree>
    <p:extLst>
      <p:ext uri="{BB962C8B-B14F-4D97-AF65-F5344CB8AC3E}">
        <p14:creationId xmlns:p14="http://schemas.microsoft.com/office/powerpoint/2010/main" val="883091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How much a country saves and invests is widely considered an important</a:t>
            </a:r>
          </a:p>
          <a:p>
            <a:r>
              <a:rPr lang="en-US" sz="1200" kern="1200" dirty="0">
                <a:solidFill>
                  <a:schemeClr val="tx1"/>
                </a:solidFill>
                <a:effectLst/>
                <a:latin typeface="+mn-lt"/>
                <a:ea typeface="+mn-ea"/>
                <a:cs typeface="+mn-cs"/>
              </a:rPr>
              <a:t>factor in explaining differences in GDP growth rates. Here we</a:t>
            </a:r>
          </a:p>
          <a:p>
            <a:r>
              <a:rPr lang="en-US" sz="1200" kern="1200" dirty="0">
                <a:solidFill>
                  <a:schemeClr val="tx1"/>
                </a:solidFill>
                <a:effectLst/>
                <a:latin typeface="+mn-lt"/>
                <a:ea typeface="+mn-ea"/>
                <a:cs typeface="+mn-cs"/>
              </a:rPr>
              <a:t>present data on net national savings rates, which equal total national</a:t>
            </a:r>
          </a:p>
          <a:p>
            <a:r>
              <a:rPr lang="en-US" sz="1200" kern="1200" dirty="0">
                <a:solidFill>
                  <a:schemeClr val="tx1"/>
                </a:solidFill>
                <a:effectLst/>
                <a:latin typeface="+mn-lt"/>
                <a:ea typeface="+mn-ea"/>
                <a:cs typeface="+mn-cs"/>
              </a:rPr>
              <a:t>savings minus the depreciation of productive capital such as factories</a:t>
            </a:r>
          </a:p>
          <a:p>
            <a:r>
              <a:rPr lang="en-US" sz="1200" kern="1200" dirty="0">
                <a:solidFill>
                  <a:schemeClr val="tx1"/>
                </a:solidFill>
                <a:effectLst/>
                <a:latin typeface="+mn-lt"/>
                <a:ea typeface="+mn-ea"/>
                <a:cs typeface="+mn-cs"/>
              </a:rPr>
              <a:t>and machinery. A negative net national savings rate implies that a</a:t>
            </a:r>
          </a:p>
          <a:p>
            <a:r>
              <a:rPr lang="en-US" sz="1200" kern="1200" dirty="0">
                <a:solidFill>
                  <a:schemeClr val="tx1"/>
                </a:solidFill>
                <a:effectLst/>
                <a:latin typeface="+mn-lt"/>
                <a:ea typeface="+mn-ea"/>
                <a:cs typeface="+mn-cs"/>
              </a:rPr>
              <a:t>country’s productive capacity is declining. We discuss saving, investment,</a:t>
            </a:r>
          </a:p>
          <a:p>
            <a:r>
              <a:rPr lang="en-US" sz="1200" kern="1200" dirty="0">
                <a:solidFill>
                  <a:schemeClr val="tx1"/>
                </a:solidFill>
                <a:effectLst/>
                <a:latin typeface="+mn-lt"/>
                <a:ea typeface="+mn-ea"/>
                <a:cs typeface="+mn-cs"/>
              </a:rPr>
              <a:t>and growth in detail in Chapter 17.</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In 2015, Brunei—another country with oil and gas as major sources of</a:t>
            </a:r>
          </a:p>
          <a:p>
            <a:r>
              <a:rPr lang="en-US" sz="1200" kern="1200" dirty="0">
                <a:solidFill>
                  <a:schemeClr val="tx1"/>
                </a:solidFill>
                <a:effectLst/>
                <a:latin typeface="+mn-lt"/>
                <a:ea typeface="+mn-ea"/>
                <a:cs typeface="+mn-cs"/>
              </a:rPr>
              <a:t>national income—had the highest net national saving rate. Other countries</a:t>
            </a:r>
          </a:p>
          <a:p>
            <a:r>
              <a:rPr lang="en-US" sz="1200" kern="1200" dirty="0">
                <a:solidFill>
                  <a:schemeClr val="tx1"/>
                </a:solidFill>
                <a:effectLst/>
                <a:latin typeface="+mn-lt"/>
                <a:ea typeface="+mn-ea"/>
                <a:cs typeface="+mn-cs"/>
              </a:rPr>
              <a:t>with high savings rates include Singapore, Qatar, Philippines, and</a:t>
            </a:r>
          </a:p>
          <a:p>
            <a:r>
              <a:rPr lang="en-US" sz="1200" kern="1200" dirty="0">
                <a:solidFill>
                  <a:schemeClr val="tx1"/>
                </a:solidFill>
                <a:effectLst/>
                <a:latin typeface="+mn-lt"/>
                <a:ea typeface="+mn-ea"/>
                <a:cs typeface="+mn-cs"/>
              </a:rPr>
              <a:t>China. Twenty-one countries (among those with data) had a negative</a:t>
            </a:r>
          </a:p>
          <a:p>
            <a:r>
              <a:rPr lang="en-US" sz="1200" kern="1200" dirty="0">
                <a:solidFill>
                  <a:schemeClr val="tx1"/>
                </a:solidFill>
                <a:effectLst/>
                <a:latin typeface="+mn-lt"/>
                <a:ea typeface="+mn-ea"/>
                <a:cs typeface="+mn-cs"/>
              </a:rPr>
              <a:t>net savings rate in 2015, including the United Kingdom, Portugal, and</a:t>
            </a:r>
          </a:p>
          <a:p>
            <a:r>
              <a:rPr lang="en-US" sz="1200" kern="1200" dirty="0">
                <a:solidFill>
                  <a:schemeClr val="tx1"/>
                </a:solidFill>
                <a:effectLst/>
                <a:latin typeface="+mn-lt"/>
                <a:ea typeface="+mn-ea"/>
                <a:cs typeface="+mn-cs"/>
              </a:rPr>
              <a:t>Greece.</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4</a:t>
            </a:fld>
            <a:endParaRPr lang="en-US"/>
          </a:p>
        </p:txBody>
      </p:sp>
    </p:spTree>
    <p:extLst>
      <p:ext uri="{BB962C8B-B14F-4D97-AF65-F5344CB8AC3E}">
        <p14:creationId xmlns:p14="http://schemas.microsoft.com/office/powerpoint/2010/main" val="1034989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a:t>
            </a:r>
            <a:r>
              <a:rPr lang="en-US" sz="1200" kern="1200" dirty="0">
                <a:solidFill>
                  <a:schemeClr val="tx1"/>
                </a:solidFill>
                <a:effectLst/>
                <a:latin typeface="+mn-lt"/>
                <a:ea typeface="+mn-ea"/>
                <a:cs typeface="+mn-cs"/>
              </a:rPr>
              <a:t>: The level of government debt has been a focus of media stories in</a:t>
            </a:r>
          </a:p>
          <a:p>
            <a:r>
              <a:rPr lang="en-US" sz="1200" kern="1200" dirty="0">
                <a:solidFill>
                  <a:schemeClr val="tx1"/>
                </a:solidFill>
                <a:effectLst/>
                <a:latin typeface="+mn-lt"/>
                <a:ea typeface="+mn-ea"/>
                <a:cs typeface="+mn-cs"/>
              </a:rPr>
              <a:t>recent years. What matters is not so much the size of debt in dollars but</a:t>
            </a:r>
          </a:p>
          <a:p>
            <a:r>
              <a:rPr lang="en-US" sz="1200" kern="1200" dirty="0">
                <a:solidFill>
                  <a:schemeClr val="tx1"/>
                </a:solidFill>
                <a:effectLst/>
                <a:latin typeface="+mn-lt"/>
                <a:ea typeface="+mn-ea"/>
                <a:cs typeface="+mn-cs"/>
              </a:rPr>
              <a:t>government debt relative to a country’s GDP. This variable portrays</a:t>
            </a:r>
          </a:p>
          <a:p>
            <a:r>
              <a:rPr lang="en-US" sz="1200" kern="1200" dirty="0">
                <a:solidFill>
                  <a:schemeClr val="tx1"/>
                </a:solidFill>
                <a:effectLst/>
                <a:latin typeface="+mn-lt"/>
                <a:ea typeface="+mn-ea"/>
                <a:cs typeface="+mn-cs"/>
              </a:rPr>
              <a:t>the amount of debt owed by the governments of different countries,</a:t>
            </a:r>
          </a:p>
          <a:p>
            <a:r>
              <a:rPr lang="en-US" sz="1200" kern="1200" dirty="0">
                <a:solidFill>
                  <a:schemeClr val="tx1"/>
                </a:solidFill>
                <a:effectLst/>
                <a:latin typeface="+mn-lt"/>
                <a:ea typeface="+mn-ea"/>
                <a:cs typeface="+mn-cs"/>
              </a:rPr>
              <a:t>including debts owed to domestic and foreign entities. What level of</a:t>
            </a:r>
          </a:p>
          <a:p>
            <a:r>
              <a:rPr lang="en-US" sz="1200" kern="1200" dirty="0">
                <a:solidFill>
                  <a:schemeClr val="tx1"/>
                </a:solidFill>
                <a:effectLst/>
                <a:latin typeface="+mn-lt"/>
                <a:ea typeface="+mn-ea"/>
                <a:cs typeface="+mn-cs"/>
              </a:rPr>
              <a:t>debt should be considered a problem? This is a topic we discuss in</a:t>
            </a:r>
          </a:p>
          <a:p>
            <a:r>
              <a:rPr lang="en-US" sz="1200" kern="1200" dirty="0">
                <a:solidFill>
                  <a:schemeClr val="tx1"/>
                </a:solidFill>
                <a:effectLst/>
                <a:latin typeface="+mn-lt"/>
                <a:ea typeface="+mn-ea"/>
                <a:cs typeface="+mn-cs"/>
              </a:rPr>
              <a:t>more detail in Chapter 16.</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In 2016, Japan had the highest government debt in the world, measured</a:t>
            </a:r>
          </a:p>
          <a:p>
            <a:r>
              <a:rPr lang="en-US" sz="1200" kern="1200" dirty="0">
                <a:solidFill>
                  <a:schemeClr val="tx1"/>
                </a:solidFill>
                <a:effectLst/>
                <a:latin typeface="+mn-lt"/>
                <a:ea typeface="+mn-ea"/>
                <a:cs typeface="+mn-cs"/>
              </a:rPr>
              <a:t>as a percentage of GDP, followed by Greece and Lebanon. The</a:t>
            </a:r>
          </a:p>
          <a:p>
            <a:r>
              <a:rPr lang="en-US" sz="1200" kern="1200" dirty="0">
                <a:solidFill>
                  <a:schemeClr val="tx1"/>
                </a:solidFill>
                <a:effectLst/>
                <a:latin typeface="+mn-lt"/>
                <a:ea typeface="+mn-ea"/>
                <a:cs typeface="+mn-cs"/>
              </a:rPr>
              <a:t>United States had the thirty-eighth-highest debt, but many other developed</a:t>
            </a:r>
          </a:p>
          <a:p>
            <a:r>
              <a:rPr lang="en-US" sz="1200" kern="1200" dirty="0">
                <a:solidFill>
                  <a:schemeClr val="tx1"/>
                </a:solidFill>
                <a:effectLst/>
                <a:latin typeface="+mn-lt"/>
                <a:ea typeface="+mn-ea"/>
                <a:cs typeface="+mn-cs"/>
              </a:rPr>
              <a:t>countries had higher debt, including Singapore, Canada, France,</a:t>
            </a:r>
          </a:p>
          <a:p>
            <a:r>
              <a:rPr lang="en-US" sz="1200" kern="1200" dirty="0">
                <a:solidFill>
                  <a:schemeClr val="tx1"/>
                </a:solidFill>
                <a:effectLst/>
                <a:latin typeface="+mn-lt"/>
                <a:ea typeface="+mn-ea"/>
                <a:cs typeface="+mn-cs"/>
              </a:rPr>
              <a:t>and United Kingdom. Some developing countries, such as Liberia and</a:t>
            </a:r>
          </a:p>
          <a:p>
            <a:r>
              <a:rPr lang="en-US" sz="1200" kern="1200" dirty="0">
                <a:solidFill>
                  <a:schemeClr val="tx1"/>
                </a:solidFill>
                <a:effectLst/>
                <a:latin typeface="+mn-lt"/>
                <a:ea typeface="+mn-ea"/>
                <a:cs typeface="+mn-cs"/>
              </a:rPr>
              <a:t>Tajikistan, have relatively low government debt.</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5</a:t>
            </a:fld>
            <a:endParaRPr lang="en-US"/>
          </a:p>
        </p:txBody>
      </p:sp>
    </p:spTree>
    <p:extLst>
      <p:ext uri="{BB962C8B-B14F-4D97-AF65-F5344CB8AC3E}">
        <p14:creationId xmlns:p14="http://schemas.microsoft.com/office/powerpoint/2010/main" val="3949063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One measure of the economic efficiency of a country is labor productivity.</a:t>
            </a:r>
          </a:p>
          <a:p>
            <a:r>
              <a:rPr lang="en-US" sz="1200" kern="1200" dirty="0">
                <a:solidFill>
                  <a:schemeClr val="tx1"/>
                </a:solidFill>
                <a:effectLst/>
                <a:latin typeface="+mn-lt"/>
                <a:ea typeface="+mn-ea"/>
                <a:cs typeface="+mn-cs"/>
              </a:rPr>
              <a:t>This is calculated by dividing a country’s GDP by an estimate</a:t>
            </a:r>
          </a:p>
          <a:p>
            <a:r>
              <a:rPr lang="en-US" sz="1200" kern="1200" dirty="0">
                <a:solidFill>
                  <a:schemeClr val="tx1"/>
                </a:solidFill>
                <a:effectLst/>
                <a:latin typeface="+mn-lt"/>
                <a:ea typeface="+mn-ea"/>
                <a:cs typeface="+mn-cs"/>
              </a:rPr>
              <a:t>of the total number of hours worked. Thus, labor productivity tells us</a:t>
            </a:r>
          </a:p>
          <a:p>
            <a:r>
              <a:rPr lang="en-US" sz="1200" kern="1200" dirty="0">
                <a:solidFill>
                  <a:schemeClr val="tx1"/>
                </a:solidFill>
                <a:effectLst/>
                <a:latin typeface="+mn-lt"/>
                <a:ea typeface="+mn-ea"/>
                <a:cs typeface="+mn-cs"/>
              </a:rPr>
              <a:t>how many dollars of GDP are generated for each hour worked. We</a:t>
            </a:r>
          </a:p>
          <a:p>
            <a:r>
              <a:rPr lang="en-US" sz="1200" kern="1200" dirty="0">
                <a:solidFill>
                  <a:schemeClr val="tx1"/>
                </a:solidFill>
                <a:effectLst/>
                <a:latin typeface="+mn-lt"/>
                <a:ea typeface="+mn-ea"/>
                <a:cs typeface="+mn-cs"/>
              </a:rPr>
              <a:t>present more about labor productivity in Chapters 7 and 8.</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Data on labor productivity are available for only 38 countries. Luxembourg</a:t>
            </a:r>
          </a:p>
          <a:p>
            <a:r>
              <a:rPr lang="en-US" sz="1200" kern="1200" dirty="0">
                <a:solidFill>
                  <a:schemeClr val="tx1"/>
                </a:solidFill>
                <a:effectLst/>
                <a:latin typeface="+mn-lt"/>
                <a:ea typeface="+mn-ea"/>
                <a:cs typeface="+mn-cs"/>
              </a:rPr>
              <a:t>has the highest labor productivity in the world. The United</a:t>
            </a:r>
          </a:p>
          <a:p>
            <a:r>
              <a:rPr lang="en-US" sz="1200" kern="1200" dirty="0">
                <a:solidFill>
                  <a:schemeClr val="tx1"/>
                </a:solidFill>
                <a:effectLst/>
                <a:latin typeface="+mn-lt"/>
                <a:ea typeface="+mn-ea"/>
                <a:cs typeface="+mn-cs"/>
              </a:rPr>
              <a:t>States ranks sixth, behind Norway, Ireland, Belgium and Denmark.</a:t>
            </a:r>
          </a:p>
          <a:p>
            <a:r>
              <a:rPr lang="en-US" sz="1200" kern="1200" dirty="0">
                <a:solidFill>
                  <a:schemeClr val="tx1"/>
                </a:solidFill>
                <a:effectLst/>
                <a:latin typeface="+mn-lt"/>
                <a:ea typeface="+mn-ea"/>
                <a:cs typeface="+mn-cs"/>
              </a:rPr>
              <a:t>Productivity is slightly lower in France and Germany. Less developed</a:t>
            </a:r>
          </a:p>
          <a:p>
            <a:r>
              <a:rPr lang="en-US" sz="1200" kern="1200" dirty="0">
                <a:solidFill>
                  <a:schemeClr val="tx1"/>
                </a:solidFill>
                <a:effectLst/>
                <a:latin typeface="+mn-lt"/>
                <a:ea typeface="+mn-ea"/>
                <a:cs typeface="+mn-cs"/>
              </a:rPr>
              <a:t>countries have lower labor productivity. We see that productivity in</a:t>
            </a:r>
          </a:p>
          <a:p>
            <a:r>
              <a:rPr lang="en-US" sz="1200" kern="1200" dirty="0">
                <a:solidFill>
                  <a:schemeClr val="tx1"/>
                </a:solidFill>
                <a:effectLst/>
                <a:latin typeface="+mn-lt"/>
                <a:ea typeface="+mn-ea"/>
                <a:cs typeface="+mn-cs"/>
              </a:rPr>
              <a:t>Mexico is only about one-third of the U.S. level.</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6</a:t>
            </a:fld>
            <a:endParaRPr lang="en-US"/>
          </a:p>
        </p:txBody>
      </p:sp>
    </p:spTree>
    <p:extLst>
      <p:ext uri="{BB962C8B-B14F-4D97-AF65-F5344CB8AC3E}">
        <p14:creationId xmlns:p14="http://schemas.microsoft.com/office/powerpoint/2010/main" val="3734777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Even if two countries have the same labor productivity, their GDP will</a:t>
            </a:r>
          </a:p>
          <a:p>
            <a:r>
              <a:rPr lang="en-US" sz="1200" kern="1200" dirty="0">
                <a:solidFill>
                  <a:schemeClr val="tx1"/>
                </a:solidFill>
                <a:effectLst/>
                <a:latin typeface="+mn-lt"/>
                <a:ea typeface="+mn-ea"/>
                <a:cs typeface="+mn-cs"/>
              </a:rPr>
              <a:t>differ if the number of hours worked are different. This graph shows</a:t>
            </a:r>
          </a:p>
          <a:p>
            <a:r>
              <a:rPr lang="en-US" sz="1200" kern="1200" dirty="0">
                <a:solidFill>
                  <a:schemeClr val="tx1"/>
                </a:solidFill>
                <a:effectLst/>
                <a:latin typeface="+mn-lt"/>
                <a:ea typeface="+mn-ea"/>
                <a:cs typeface="+mn-cs"/>
              </a:rPr>
              <a:t>the average number of hours worked each year per employee. Note</a:t>
            </a:r>
          </a:p>
          <a:p>
            <a:r>
              <a:rPr lang="en-US" sz="1200" kern="1200" dirty="0">
                <a:solidFill>
                  <a:schemeClr val="tx1"/>
                </a:solidFill>
                <a:effectLst/>
                <a:latin typeface="+mn-lt"/>
                <a:ea typeface="+mn-ea"/>
                <a:cs typeface="+mn-cs"/>
              </a:rPr>
              <a:t>that this includes only hours actually worked; vacations, holidays, and</a:t>
            </a:r>
          </a:p>
          <a:p>
            <a:r>
              <a:rPr lang="en-US" sz="1200" kern="1200" dirty="0">
                <a:solidFill>
                  <a:schemeClr val="tx1"/>
                </a:solidFill>
                <a:effectLst/>
                <a:latin typeface="+mn-lt"/>
                <a:ea typeface="+mn-ea"/>
                <a:cs typeface="+mn-cs"/>
              </a:rPr>
              <a:t>sick days are excluded. Thus, the average annual hours worked in a</a:t>
            </a:r>
          </a:p>
          <a:p>
            <a:r>
              <a:rPr lang="en-US" sz="1200" kern="1200" dirty="0">
                <a:solidFill>
                  <a:schemeClr val="tx1"/>
                </a:solidFill>
                <a:effectLst/>
                <a:latin typeface="+mn-lt"/>
                <a:ea typeface="+mn-ea"/>
                <a:cs typeface="+mn-cs"/>
              </a:rPr>
              <a:t>country may be high if work expectations are more stringent and time</a:t>
            </a:r>
          </a:p>
          <a:p>
            <a:r>
              <a:rPr lang="en-US" sz="1200" kern="1200" dirty="0">
                <a:solidFill>
                  <a:schemeClr val="tx1"/>
                </a:solidFill>
                <a:effectLst/>
                <a:latin typeface="+mn-lt"/>
                <a:ea typeface="+mn-ea"/>
                <a:cs typeface="+mn-cs"/>
              </a:rPr>
              <a:t>off is limited. Work hours may also be high if workers choose to work</a:t>
            </a:r>
          </a:p>
          <a:p>
            <a:r>
              <a:rPr lang="en-US" sz="1200" kern="1200" dirty="0">
                <a:solidFill>
                  <a:schemeClr val="tx1"/>
                </a:solidFill>
                <a:effectLst/>
                <a:latin typeface="+mn-lt"/>
                <a:ea typeface="+mn-ea"/>
                <a:cs typeface="+mn-cs"/>
              </a:rPr>
              <a:t>long hours and there are very few part-time workers. We discuss work</a:t>
            </a:r>
          </a:p>
          <a:p>
            <a:r>
              <a:rPr lang="en-US" sz="1200" kern="1200" dirty="0">
                <a:solidFill>
                  <a:schemeClr val="tx1"/>
                </a:solidFill>
                <a:effectLst/>
                <a:latin typeface="+mn-lt"/>
                <a:ea typeface="+mn-ea"/>
                <a:cs typeface="+mn-cs"/>
              </a:rPr>
              <a:t>hours further in Chapter 8.</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Data on hours worked are available for only 37 countries. The average</a:t>
            </a:r>
          </a:p>
          <a:p>
            <a:r>
              <a:rPr lang="en-US" sz="1200" kern="1200" dirty="0">
                <a:solidFill>
                  <a:schemeClr val="tx1"/>
                </a:solidFill>
                <a:effectLst/>
                <a:latin typeface="+mn-lt"/>
                <a:ea typeface="+mn-ea"/>
                <a:cs typeface="+mn-cs"/>
              </a:rPr>
              <a:t>annual hours worked per employee are lowest in Germany. Other</a:t>
            </a:r>
          </a:p>
          <a:p>
            <a:r>
              <a:rPr lang="en-US" sz="1200" kern="1200" dirty="0">
                <a:solidFill>
                  <a:schemeClr val="tx1"/>
                </a:solidFill>
                <a:effectLst/>
                <a:latin typeface="+mn-lt"/>
                <a:ea typeface="+mn-ea"/>
                <a:cs typeface="+mn-cs"/>
              </a:rPr>
              <a:t>countries with relatively low annual work hours are the Netherlands,</a:t>
            </a:r>
          </a:p>
          <a:p>
            <a:r>
              <a:rPr lang="en-US" sz="1200" kern="1200" dirty="0">
                <a:solidFill>
                  <a:schemeClr val="tx1"/>
                </a:solidFill>
                <a:effectLst/>
                <a:latin typeface="+mn-lt"/>
                <a:ea typeface="+mn-ea"/>
                <a:cs typeface="+mn-cs"/>
              </a:rPr>
              <a:t>Norway, Denmark, and France. One reason for the relatively low work</a:t>
            </a:r>
          </a:p>
          <a:p>
            <a:r>
              <a:rPr lang="en-US" sz="1200" kern="1200" dirty="0">
                <a:solidFill>
                  <a:schemeClr val="tx1"/>
                </a:solidFill>
                <a:effectLst/>
                <a:latin typeface="+mn-lt"/>
                <a:ea typeface="+mn-ea"/>
                <a:cs typeface="+mn-cs"/>
              </a:rPr>
              <a:t>hours in these countries is federal laws that mandate minimum vacation</a:t>
            </a:r>
          </a:p>
          <a:p>
            <a:r>
              <a:rPr lang="en-US" sz="1200" kern="1200" dirty="0">
                <a:solidFill>
                  <a:schemeClr val="tx1"/>
                </a:solidFill>
                <a:effectLst/>
                <a:latin typeface="+mn-lt"/>
                <a:ea typeface="+mn-ea"/>
                <a:cs typeface="+mn-cs"/>
              </a:rPr>
              <a:t>times and paid holidays. In the United States, where such laws do</a:t>
            </a:r>
          </a:p>
          <a:p>
            <a:r>
              <a:rPr lang="en-US" sz="1200" kern="1200" dirty="0">
                <a:solidFill>
                  <a:schemeClr val="tx1"/>
                </a:solidFill>
                <a:effectLst/>
                <a:latin typeface="+mn-lt"/>
                <a:ea typeface="+mn-ea"/>
                <a:cs typeface="+mn-cs"/>
              </a:rPr>
              <a:t>not exist, average work hours are higher. Work hours tend to be highest</a:t>
            </a:r>
          </a:p>
          <a:p>
            <a:r>
              <a:rPr lang="en-US" sz="1200" kern="1200" dirty="0">
                <a:solidFill>
                  <a:schemeClr val="tx1"/>
                </a:solidFill>
                <a:effectLst/>
                <a:latin typeface="+mn-lt"/>
                <a:ea typeface="+mn-ea"/>
                <a:cs typeface="+mn-cs"/>
              </a:rPr>
              <a:t>among countries with lower levels of GDP per capita. In 2015, Mexico</a:t>
            </a:r>
          </a:p>
          <a:p>
            <a:r>
              <a:rPr lang="en-US" sz="1200" kern="1200" dirty="0">
                <a:solidFill>
                  <a:schemeClr val="tx1"/>
                </a:solidFill>
                <a:effectLst/>
                <a:latin typeface="+mn-lt"/>
                <a:ea typeface="+mn-ea"/>
                <a:cs typeface="+mn-cs"/>
              </a:rPr>
              <a:t>had the highest average annual hours worked, followed by Costa Rica</a:t>
            </a:r>
          </a:p>
          <a:p>
            <a:r>
              <a:rPr lang="en-US" sz="1200" kern="1200" dirty="0">
                <a:solidFill>
                  <a:schemeClr val="tx1"/>
                </a:solidFill>
                <a:effectLst/>
                <a:latin typeface="+mn-lt"/>
                <a:ea typeface="+mn-ea"/>
                <a:cs typeface="+mn-cs"/>
              </a:rPr>
              <a:t>and South Korea.</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7</a:t>
            </a:fld>
            <a:endParaRPr lang="en-US"/>
          </a:p>
        </p:txBody>
      </p:sp>
    </p:spTree>
    <p:extLst>
      <p:ext uri="{BB962C8B-B14F-4D97-AF65-F5344CB8AC3E}">
        <p14:creationId xmlns:p14="http://schemas.microsoft.com/office/powerpoint/2010/main" val="2714144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The unemployment rate in a country is an important macroeconomic</a:t>
            </a:r>
          </a:p>
          <a:p>
            <a:r>
              <a:rPr lang="en-US" sz="1200" kern="1200" dirty="0">
                <a:solidFill>
                  <a:schemeClr val="tx1"/>
                </a:solidFill>
                <a:effectLst/>
                <a:latin typeface="+mn-lt"/>
                <a:ea typeface="+mn-ea"/>
                <a:cs typeface="+mn-cs"/>
              </a:rPr>
              <a:t>metric. Not only does having a job provide a source of income, but it</a:t>
            </a:r>
          </a:p>
          <a:p>
            <a:r>
              <a:rPr lang="en-US" sz="1200" kern="1200" dirty="0">
                <a:solidFill>
                  <a:schemeClr val="tx1"/>
                </a:solidFill>
                <a:effectLst/>
                <a:latin typeface="+mn-lt"/>
                <a:ea typeface="+mn-ea"/>
                <a:cs typeface="+mn-cs"/>
              </a:rPr>
              <a:t>also provides a sense of identity and contributes to overall well-being.</a:t>
            </a:r>
          </a:p>
          <a:p>
            <a:r>
              <a:rPr lang="en-US" sz="1200" kern="1200" dirty="0">
                <a:solidFill>
                  <a:schemeClr val="tx1"/>
                </a:solidFill>
                <a:effectLst/>
                <a:latin typeface="+mn-lt"/>
                <a:ea typeface="+mn-ea"/>
                <a:cs typeface="+mn-cs"/>
              </a:rPr>
              <a:t>Estimating the unemployment rate is somewhat complex, and the</a:t>
            </a:r>
          </a:p>
          <a:p>
            <a:r>
              <a:rPr lang="en-US" sz="1200" kern="1200" dirty="0">
                <a:solidFill>
                  <a:schemeClr val="tx1"/>
                </a:solidFill>
                <a:effectLst/>
                <a:latin typeface="+mn-lt"/>
                <a:ea typeface="+mn-ea"/>
                <a:cs typeface="+mn-cs"/>
              </a:rPr>
              <a:t>method used to measure unemployment rate may differ across countries.</a:t>
            </a:r>
          </a:p>
          <a:p>
            <a:r>
              <a:rPr lang="en-US" sz="1200" kern="1200" dirty="0">
                <a:solidFill>
                  <a:schemeClr val="tx1"/>
                </a:solidFill>
                <a:effectLst/>
                <a:latin typeface="+mn-lt"/>
                <a:ea typeface="+mn-ea"/>
                <a:cs typeface="+mn-cs"/>
              </a:rPr>
              <a:t>In Chapter 8 we discuss issues involved in estimating the unemployment</a:t>
            </a:r>
          </a:p>
          <a:p>
            <a:r>
              <a:rPr lang="en-US" sz="1200" kern="1200" dirty="0">
                <a:solidFill>
                  <a:schemeClr val="tx1"/>
                </a:solidFill>
                <a:effectLst/>
                <a:latin typeface="+mn-lt"/>
                <a:ea typeface="+mn-ea"/>
                <a:cs typeface="+mn-cs"/>
              </a:rPr>
              <a:t>rate including defining what it means to be in the workforce.</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Unemployment rates vary tremendously across countries and they also</a:t>
            </a:r>
          </a:p>
          <a:p>
            <a:r>
              <a:rPr lang="en-US" sz="1200" kern="1200" dirty="0">
                <a:solidFill>
                  <a:schemeClr val="tx1"/>
                </a:solidFill>
                <a:effectLst/>
                <a:latin typeface="+mn-lt"/>
                <a:ea typeface="+mn-ea"/>
                <a:cs typeface="+mn-cs"/>
              </a:rPr>
              <a:t>fluctuate a lot over time. In 2016, Qatar had the lowest official unemployment</a:t>
            </a:r>
          </a:p>
          <a:p>
            <a:r>
              <a:rPr lang="en-US" sz="1200" kern="1200" dirty="0">
                <a:solidFill>
                  <a:schemeClr val="tx1"/>
                </a:solidFill>
                <a:effectLst/>
                <a:latin typeface="+mn-lt"/>
                <a:ea typeface="+mn-ea"/>
                <a:cs typeface="+mn-cs"/>
              </a:rPr>
              <a:t>rate at 0.2 percent and Solomon Islands—a small nation</a:t>
            </a:r>
          </a:p>
          <a:p>
            <a:r>
              <a:rPr lang="en-US" sz="1200" kern="1200" dirty="0">
                <a:solidFill>
                  <a:schemeClr val="tx1"/>
                </a:solidFill>
                <a:effectLst/>
                <a:latin typeface="+mn-lt"/>
                <a:ea typeface="+mn-ea"/>
                <a:cs typeface="+mn-cs"/>
              </a:rPr>
              <a:t>located in the south Pacific Ocean—had the highest unemployment</a:t>
            </a:r>
          </a:p>
          <a:p>
            <a:r>
              <a:rPr lang="en-US" sz="1200" kern="1200" dirty="0">
                <a:solidFill>
                  <a:schemeClr val="tx1"/>
                </a:solidFill>
                <a:effectLst/>
                <a:latin typeface="+mn-lt"/>
                <a:ea typeface="+mn-ea"/>
                <a:cs typeface="+mn-cs"/>
              </a:rPr>
              <a:t>rate at about 31 percent. While many poor countries, such as Mozambique,</a:t>
            </a:r>
          </a:p>
          <a:p>
            <a:r>
              <a:rPr lang="en-US" sz="1200" kern="1200" dirty="0">
                <a:solidFill>
                  <a:schemeClr val="tx1"/>
                </a:solidFill>
                <a:effectLst/>
                <a:latin typeface="+mn-lt"/>
                <a:ea typeface="+mn-ea"/>
                <a:cs typeface="+mn-cs"/>
              </a:rPr>
              <a:t>Swaziland, and Lesotho, have very high unemployment rates</a:t>
            </a:r>
          </a:p>
          <a:p>
            <a:r>
              <a:rPr lang="en-US" sz="1200" kern="1200" dirty="0">
                <a:solidFill>
                  <a:schemeClr val="tx1"/>
                </a:solidFill>
                <a:effectLst/>
                <a:latin typeface="+mn-lt"/>
                <a:ea typeface="+mn-ea"/>
                <a:cs typeface="+mn-cs"/>
              </a:rPr>
              <a:t>(20 percent or more), other poor countries such as Cuba and Bhutan</a:t>
            </a:r>
          </a:p>
          <a:p>
            <a:r>
              <a:rPr lang="en-US" sz="1200" kern="1200" dirty="0">
                <a:solidFill>
                  <a:schemeClr val="tx1"/>
                </a:solidFill>
                <a:effectLst/>
                <a:latin typeface="+mn-lt"/>
                <a:ea typeface="+mn-ea"/>
                <a:cs typeface="+mn-cs"/>
              </a:rPr>
              <a:t>have rather low unemployment rates, at around 3 percent. The unemployment</a:t>
            </a:r>
          </a:p>
          <a:p>
            <a:r>
              <a:rPr lang="en-US" sz="1200" kern="1200" dirty="0">
                <a:solidFill>
                  <a:schemeClr val="tx1"/>
                </a:solidFill>
                <a:effectLst/>
                <a:latin typeface="+mn-lt"/>
                <a:ea typeface="+mn-ea"/>
                <a:cs typeface="+mn-cs"/>
              </a:rPr>
              <a:t>rate in the United States, usually in the range of 4–6%, rose</a:t>
            </a:r>
          </a:p>
          <a:p>
            <a:r>
              <a:rPr lang="en-US" sz="1200" kern="1200" dirty="0">
                <a:solidFill>
                  <a:schemeClr val="tx1"/>
                </a:solidFill>
                <a:effectLst/>
                <a:latin typeface="+mn-lt"/>
                <a:ea typeface="+mn-ea"/>
                <a:cs typeface="+mn-cs"/>
              </a:rPr>
              <a:t>considerably in the 2007–9 recession, and has since declined slowly to</a:t>
            </a:r>
          </a:p>
          <a:p>
            <a:r>
              <a:rPr lang="en-US" sz="1200" kern="1200" dirty="0">
                <a:solidFill>
                  <a:schemeClr val="tx1"/>
                </a:solidFill>
                <a:effectLst/>
                <a:latin typeface="+mn-lt"/>
                <a:ea typeface="+mn-ea"/>
                <a:cs typeface="+mn-cs"/>
              </a:rPr>
              <a:t>return to the 4–6% range in late 2015.</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8</a:t>
            </a:fld>
            <a:endParaRPr lang="en-US"/>
          </a:p>
        </p:txBody>
      </p:sp>
    </p:spTree>
    <p:extLst>
      <p:ext uri="{BB962C8B-B14F-4D97-AF65-F5344CB8AC3E}">
        <p14:creationId xmlns:p14="http://schemas.microsoft.com/office/powerpoint/2010/main" val="16620027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The rate of inflation summarizes how average prices change in a country</a:t>
            </a:r>
          </a:p>
          <a:p>
            <a:r>
              <a:rPr lang="en-US" sz="1200" kern="1200" dirty="0">
                <a:solidFill>
                  <a:schemeClr val="tx1"/>
                </a:solidFill>
                <a:effectLst/>
                <a:latin typeface="+mn-lt"/>
                <a:ea typeface="+mn-ea"/>
                <a:cs typeface="+mn-cs"/>
              </a:rPr>
              <a:t>in one year. For example, an inflation rate of 5 percent means that</a:t>
            </a:r>
          </a:p>
          <a:p>
            <a:r>
              <a:rPr lang="en-US" sz="1200" kern="1200" dirty="0">
                <a:solidFill>
                  <a:schemeClr val="tx1"/>
                </a:solidFill>
                <a:effectLst/>
                <a:latin typeface="+mn-lt"/>
                <a:ea typeface="+mn-ea"/>
                <a:cs typeface="+mn-cs"/>
              </a:rPr>
              <a:t>average prices increased by 5 percent that year. In Chapter 5 we discuss</a:t>
            </a:r>
          </a:p>
          <a:p>
            <a:r>
              <a:rPr lang="en-US" sz="1200" kern="1200" dirty="0">
                <a:solidFill>
                  <a:schemeClr val="tx1"/>
                </a:solidFill>
                <a:effectLst/>
                <a:latin typeface="+mn-lt"/>
                <a:ea typeface="+mn-ea"/>
                <a:cs typeface="+mn-cs"/>
              </a:rPr>
              <a:t>how to adjust data from different years for inflation, and we focus</a:t>
            </a:r>
          </a:p>
          <a:p>
            <a:r>
              <a:rPr lang="en-US" sz="1200" kern="1200" dirty="0">
                <a:solidFill>
                  <a:schemeClr val="tx1"/>
                </a:solidFill>
                <a:effectLst/>
                <a:latin typeface="+mn-lt"/>
                <a:ea typeface="+mn-ea"/>
                <a:cs typeface="+mn-cs"/>
              </a:rPr>
              <a:t>on macroeconomic theories of inflation in Chapters 12 and 13.</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Over the period 2007–2016, Switzerland and Japan had the lowest</a:t>
            </a:r>
          </a:p>
          <a:p>
            <a:r>
              <a:rPr lang="en-US" sz="1200" kern="1200" dirty="0">
                <a:solidFill>
                  <a:schemeClr val="tx1"/>
                </a:solidFill>
                <a:effectLst/>
                <a:latin typeface="+mn-lt"/>
                <a:ea typeface="+mn-ea"/>
                <a:cs typeface="+mn-cs"/>
              </a:rPr>
              <a:t>inflation rates in the world, with prices actually declining slightly during</a:t>
            </a:r>
          </a:p>
          <a:p>
            <a:r>
              <a:rPr lang="en-US" sz="1200" kern="1200" dirty="0">
                <a:solidFill>
                  <a:schemeClr val="tx1"/>
                </a:solidFill>
                <a:effectLst/>
                <a:latin typeface="+mn-lt"/>
                <a:ea typeface="+mn-ea"/>
                <a:cs typeface="+mn-cs"/>
              </a:rPr>
              <a:t>some years and hardly increasing overall. However, this is not necessarily</a:t>
            </a:r>
          </a:p>
          <a:p>
            <a:r>
              <a:rPr lang="en-US" sz="1200" kern="1200" dirty="0">
                <a:solidFill>
                  <a:schemeClr val="tx1"/>
                </a:solidFill>
                <a:effectLst/>
                <a:latin typeface="+mn-lt"/>
                <a:ea typeface="+mn-ea"/>
                <a:cs typeface="+mn-cs"/>
              </a:rPr>
              <a:t>a good thing, as we see later in the book. A low and stable—</a:t>
            </a:r>
          </a:p>
          <a:p>
            <a:r>
              <a:rPr lang="en-US" sz="1200" kern="1200" dirty="0">
                <a:solidFill>
                  <a:schemeClr val="tx1"/>
                </a:solidFill>
                <a:effectLst/>
                <a:latin typeface="+mn-lt"/>
                <a:ea typeface="+mn-ea"/>
                <a:cs typeface="+mn-cs"/>
              </a:rPr>
              <a:t>but not negative—inflation rate is generally considered an important</a:t>
            </a:r>
          </a:p>
          <a:p>
            <a:r>
              <a:rPr lang="en-US" sz="1200" kern="1200" dirty="0">
                <a:solidFill>
                  <a:schemeClr val="tx1"/>
                </a:solidFill>
                <a:effectLst/>
                <a:latin typeface="+mn-lt"/>
                <a:ea typeface="+mn-ea"/>
                <a:cs typeface="+mn-cs"/>
              </a:rPr>
              <a:t>macroeconomic policy goal. Most developed countries have generally</a:t>
            </a:r>
          </a:p>
          <a:p>
            <a:r>
              <a:rPr lang="en-US" sz="1200" kern="1200" dirty="0">
                <a:solidFill>
                  <a:schemeClr val="tx1"/>
                </a:solidFill>
                <a:effectLst/>
                <a:latin typeface="+mn-lt"/>
                <a:ea typeface="+mn-ea"/>
                <a:cs typeface="+mn-cs"/>
              </a:rPr>
              <a:t>been successful in controlling inflation in recent years. High and fluctuating</a:t>
            </a:r>
          </a:p>
          <a:p>
            <a:r>
              <a:rPr lang="en-US" sz="1200" kern="1200" dirty="0">
                <a:solidFill>
                  <a:schemeClr val="tx1"/>
                </a:solidFill>
                <a:effectLst/>
                <a:latin typeface="+mn-lt"/>
                <a:ea typeface="+mn-ea"/>
                <a:cs typeface="+mn-cs"/>
              </a:rPr>
              <a:t>inflation rates in a country are a sign of macroeconomic instability.</a:t>
            </a:r>
          </a:p>
          <a:p>
            <a:r>
              <a:rPr lang="en-US" sz="1200" kern="1200" dirty="0">
                <a:solidFill>
                  <a:schemeClr val="tx1"/>
                </a:solidFill>
                <a:effectLst/>
                <a:latin typeface="+mn-lt"/>
                <a:ea typeface="+mn-ea"/>
                <a:cs typeface="+mn-cs"/>
              </a:rPr>
              <a:t>With average inflation rate of over 20 percent between 2007 and</a:t>
            </a:r>
          </a:p>
          <a:p>
            <a:r>
              <a:rPr lang="en-US" sz="1200" kern="1200" dirty="0">
                <a:solidFill>
                  <a:schemeClr val="tx1"/>
                </a:solidFill>
                <a:effectLst/>
                <a:latin typeface="+mn-lt"/>
                <a:ea typeface="+mn-ea"/>
                <a:cs typeface="+mn-cs"/>
              </a:rPr>
              <a:t>2016, Belarus had the highest inflation rate over this period. Extremely</a:t>
            </a:r>
          </a:p>
          <a:p>
            <a:r>
              <a:rPr lang="en-US" sz="1200" kern="1200" dirty="0">
                <a:solidFill>
                  <a:schemeClr val="tx1"/>
                </a:solidFill>
                <a:effectLst/>
                <a:latin typeface="+mn-lt"/>
                <a:ea typeface="+mn-ea"/>
                <a:cs typeface="+mn-cs"/>
              </a:rPr>
              <a:t>high inflation rates of over 800 percent in Venezuela and over 24,000</a:t>
            </a:r>
          </a:p>
          <a:p>
            <a:r>
              <a:rPr lang="en-US" sz="1200" kern="1200" dirty="0">
                <a:solidFill>
                  <a:schemeClr val="tx1"/>
                </a:solidFill>
                <a:effectLst/>
                <a:latin typeface="+mn-lt"/>
                <a:ea typeface="+mn-ea"/>
                <a:cs typeface="+mn-cs"/>
              </a:rPr>
              <a:t>percent in Zimbabwe have been observed in recent years.</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9</a:t>
            </a:fld>
            <a:endParaRPr lang="en-US"/>
          </a:p>
        </p:txBody>
      </p:sp>
    </p:spTree>
    <p:extLst>
      <p:ext uri="{BB962C8B-B14F-4D97-AF65-F5344CB8AC3E}">
        <p14:creationId xmlns:p14="http://schemas.microsoft.com/office/powerpoint/2010/main" val="1530162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a:t>
            </a:r>
            <a:r>
              <a:rPr lang="en-US" sz="1200" kern="1200" dirty="0">
                <a:solidFill>
                  <a:schemeClr val="tx1"/>
                </a:solidFill>
                <a:effectLst/>
                <a:latin typeface="+mn-lt"/>
                <a:ea typeface="+mn-ea"/>
                <a:cs typeface="+mn-cs"/>
              </a:rPr>
              <a:t>: Tax policies are among the most significant ways a government can</a:t>
            </a:r>
          </a:p>
          <a:p>
            <a:r>
              <a:rPr lang="en-US" sz="1200" kern="1200" dirty="0">
                <a:solidFill>
                  <a:schemeClr val="tx1"/>
                </a:solidFill>
                <a:effectLst/>
                <a:latin typeface="+mn-lt"/>
                <a:ea typeface="+mn-ea"/>
                <a:cs typeface="+mn-cs"/>
              </a:rPr>
              <a:t>influence the well-being of the citizens, as we discuss in Chapter 10.</a:t>
            </a:r>
          </a:p>
          <a:p>
            <a:r>
              <a:rPr lang="en-US" sz="1200" kern="1200" dirty="0">
                <a:solidFill>
                  <a:schemeClr val="tx1"/>
                </a:solidFill>
                <a:effectLst/>
                <a:latin typeface="+mn-lt"/>
                <a:ea typeface="+mn-ea"/>
                <a:cs typeface="+mn-cs"/>
              </a:rPr>
              <a:t>Taxes received by the central government, expressed as a percentage</a:t>
            </a:r>
          </a:p>
          <a:p>
            <a:r>
              <a:rPr lang="en-US" sz="1200" kern="1200" dirty="0">
                <a:solidFill>
                  <a:schemeClr val="tx1"/>
                </a:solidFill>
                <a:effectLst/>
                <a:latin typeface="+mn-lt"/>
                <a:ea typeface="+mn-ea"/>
                <a:cs typeface="+mn-cs"/>
              </a:rPr>
              <a:t>of GDP, includes taxes collected at the federal level. Note that some</a:t>
            </a:r>
          </a:p>
          <a:p>
            <a:r>
              <a:rPr lang="en-US" sz="1200" kern="1200" dirty="0">
                <a:solidFill>
                  <a:schemeClr val="tx1"/>
                </a:solidFill>
                <a:effectLst/>
                <a:latin typeface="+mn-lt"/>
                <a:ea typeface="+mn-ea"/>
                <a:cs typeface="+mn-cs"/>
              </a:rPr>
              <a:t>countries also collect significant amount of taxes at the local level.</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a:t>
            </a:r>
            <a:r>
              <a:rPr lang="en-US" sz="1200" kern="1200" dirty="0">
                <a:solidFill>
                  <a:schemeClr val="tx1"/>
                </a:solidFill>
                <a:effectLst/>
                <a:latin typeface="+mn-lt"/>
                <a:ea typeface="+mn-ea"/>
                <a:cs typeface="+mn-cs"/>
              </a:rPr>
              <a:t>: Overall tax revenues vary significantly across countries. While Western</a:t>
            </a:r>
          </a:p>
          <a:p>
            <a:r>
              <a:rPr lang="en-US" sz="1200" kern="1200" dirty="0">
                <a:solidFill>
                  <a:schemeClr val="tx1"/>
                </a:solidFill>
                <a:effectLst/>
                <a:latin typeface="+mn-lt"/>
                <a:ea typeface="+mn-ea"/>
                <a:cs typeface="+mn-cs"/>
              </a:rPr>
              <a:t>European countries tend to have relatively high taxes, some other</a:t>
            </a:r>
          </a:p>
          <a:p>
            <a:r>
              <a:rPr lang="en-US" sz="1200" kern="1200" dirty="0">
                <a:solidFill>
                  <a:schemeClr val="tx1"/>
                </a:solidFill>
                <a:effectLst/>
                <a:latin typeface="+mn-lt"/>
                <a:ea typeface="+mn-ea"/>
                <a:cs typeface="+mn-cs"/>
              </a:rPr>
              <a:t>countries with surprisingly high taxes (more than 25 percent of GDP)</a:t>
            </a:r>
          </a:p>
          <a:p>
            <a:r>
              <a:rPr lang="en-US" sz="1200" kern="1200" dirty="0">
                <a:solidFill>
                  <a:schemeClr val="tx1"/>
                </a:solidFill>
                <a:effectLst/>
                <a:latin typeface="+mn-lt"/>
                <a:ea typeface="+mn-ea"/>
                <a:cs typeface="+mn-cs"/>
              </a:rPr>
              <a:t>include Jamaica, South Africa, and Botswana. The United States has</a:t>
            </a:r>
          </a:p>
          <a:p>
            <a:r>
              <a:rPr lang="en-US" sz="1200" kern="1200" dirty="0">
                <a:solidFill>
                  <a:schemeClr val="tx1"/>
                </a:solidFill>
                <a:effectLst/>
                <a:latin typeface="+mn-lt"/>
                <a:ea typeface="+mn-ea"/>
                <a:cs typeface="+mn-cs"/>
              </a:rPr>
              <a:t>one of the lowest overall tax rates in the world—by far the lowest</a:t>
            </a:r>
          </a:p>
          <a:p>
            <a:r>
              <a:rPr lang="en-US" sz="1200" kern="1200" dirty="0">
                <a:solidFill>
                  <a:schemeClr val="tx1"/>
                </a:solidFill>
                <a:effectLst/>
                <a:latin typeface="+mn-lt"/>
                <a:ea typeface="+mn-ea"/>
                <a:cs typeface="+mn-cs"/>
              </a:rPr>
              <a:t>of any major industrialized country. The countries with the lowest</a:t>
            </a:r>
          </a:p>
          <a:p>
            <a:r>
              <a:rPr lang="en-US" sz="1200" kern="1200" dirty="0">
                <a:solidFill>
                  <a:schemeClr val="tx1"/>
                </a:solidFill>
                <a:effectLst/>
                <a:latin typeface="+mn-lt"/>
                <a:ea typeface="+mn-ea"/>
                <a:cs typeface="+mn-cs"/>
              </a:rPr>
              <a:t>tax revenues (less than 10 percent of GDP) tend to be relatively poor</a:t>
            </a:r>
          </a:p>
          <a:p>
            <a:r>
              <a:rPr lang="en-US" sz="1200" kern="1200" dirty="0">
                <a:solidFill>
                  <a:schemeClr val="tx1"/>
                </a:solidFill>
                <a:effectLst/>
                <a:latin typeface="+mn-lt"/>
                <a:ea typeface="+mn-ea"/>
                <a:cs typeface="+mn-cs"/>
              </a:rPr>
              <a:t>countries in Africa and Asia.</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10</a:t>
            </a:fld>
            <a:endParaRPr lang="en-US"/>
          </a:p>
        </p:txBody>
      </p:sp>
    </p:spTree>
    <p:extLst>
      <p:ext uri="{BB962C8B-B14F-4D97-AF65-F5344CB8AC3E}">
        <p14:creationId xmlns:p14="http://schemas.microsoft.com/office/powerpoint/2010/main" val="28312756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The trade deficit of the United States is often considered a cause for</a:t>
            </a:r>
          </a:p>
          <a:p>
            <a:r>
              <a:rPr lang="en-US" sz="1200" kern="1200" dirty="0">
                <a:solidFill>
                  <a:schemeClr val="tx1"/>
                </a:solidFill>
                <a:effectLst/>
                <a:latin typeface="+mn-lt"/>
                <a:ea typeface="+mn-ea"/>
                <a:cs typeface="+mn-cs"/>
              </a:rPr>
              <a:t>concern in media stories. A trade deficit means that a country imports</a:t>
            </a:r>
          </a:p>
          <a:p>
            <a:r>
              <a:rPr lang="en-US" sz="1200" kern="1200" dirty="0">
                <a:solidFill>
                  <a:schemeClr val="tx1"/>
                </a:solidFill>
                <a:effectLst/>
                <a:latin typeface="+mn-lt"/>
                <a:ea typeface="+mn-ea"/>
                <a:cs typeface="+mn-cs"/>
              </a:rPr>
              <a:t>more than it exports. Economists refer to a country’s trade balance as</a:t>
            </a:r>
          </a:p>
          <a:p>
            <a:r>
              <a:rPr lang="en-US" sz="1200" kern="1200" dirty="0">
                <a:solidFill>
                  <a:schemeClr val="tx1"/>
                </a:solidFill>
                <a:effectLst/>
                <a:latin typeface="+mn-lt"/>
                <a:ea typeface="+mn-ea"/>
                <a:cs typeface="+mn-cs"/>
              </a:rPr>
              <a:t>the dollar value of its exports minus its imports, normally expressed as</a:t>
            </a:r>
          </a:p>
          <a:p>
            <a:r>
              <a:rPr lang="en-US" sz="1200" kern="1200" dirty="0">
                <a:solidFill>
                  <a:schemeClr val="tx1"/>
                </a:solidFill>
                <a:effectLst/>
                <a:latin typeface="+mn-lt"/>
                <a:ea typeface="+mn-ea"/>
                <a:cs typeface="+mn-cs"/>
              </a:rPr>
              <a:t>a percentage of GDP. Thus, a negative trade balance indicates a trade</a:t>
            </a:r>
          </a:p>
          <a:p>
            <a:r>
              <a:rPr lang="en-US" sz="1200" kern="1200" dirty="0">
                <a:solidFill>
                  <a:schemeClr val="tx1"/>
                </a:solidFill>
                <a:effectLst/>
                <a:latin typeface="+mn-lt"/>
                <a:ea typeface="+mn-ea"/>
                <a:cs typeface="+mn-cs"/>
              </a:rPr>
              <a:t>deficit. A positive trade balance indicates a trade surplus. We discuss</a:t>
            </a:r>
          </a:p>
          <a:p>
            <a:r>
              <a:rPr lang="en-US" sz="1200" kern="1200" dirty="0">
                <a:solidFill>
                  <a:schemeClr val="tx1"/>
                </a:solidFill>
                <a:effectLst/>
                <a:latin typeface="+mn-lt"/>
                <a:ea typeface="+mn-ea"/>
                <a:cs typeface="+mn-cs"/>
              </a:rPr>
              <a:t>trade balances, and other trade issues, in more detail in Chapter 14.</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Of the 168 countries with available data, 50 have a positive trade balance</a:t>
            </a:r>
          </a:p>
          <a:p>
            <a:r>
              <a:rPr lang="en-US" sz="1200" kern="1200" dirty="0">
                <a:solidFill>
                  <a:schemeClr val="tx1"/>
                </a:solidFill>
                <a:effectLst/>
                <a:latin typeface="+mn-lt"/>
                <a:ea typeface="+mn-ea"/>
                <a:cs typeface="+mn-cs"/>
              </a:rPr>
              <a:t>(exports exceed imports) and 118 have a negative trade balance.</a:t>
            </a:r>
          </a:p>
          <a:p>
            <a:r>
              <a:rPr lang="en-US" sz="1200" kern="1200" dirty="0">
                <a:solidFill>
                  <a:schemeClr val="tx1"/>
                </a:solidFill>
                <a:effectLst/>
                <a:latin typeface="+mn-lt"/>
                <a:ea typeface="+mn-ea"/>
                <a:cs typeface="+mn-cs"/>
              </a:rPr>
              <a:t>Those countries with the largest trade surpluses tend to be smaller</a:t>
            </a:r>
          </a:p>
          <a:p>
            <a:r>
              <a:rPr lang="en-US" sz="1200" kern="1200" dirty="0">
                <a:solidFill>
                  <a:schemeClr val="tx1"/>
                </a:solidFill>
                <a:effectLst/>
                <a:latin typeface="+mn-lt"/>
                <a:ea typeface="+mn-ea"/>
                <a:cs typeface="+mn-cs"/>
              </a:rPr>
              <a:t>countries (such as Luxembourg and Singapore) or oil-producing countries</a:t>
            </a:r>
          </a:p>
          <a:p>
            <a:r>
              <a:rPr lang="en-US" sz="1200" kern="1200" dirty="0">
                <a:solidFill>
                  <a:schemeClr val="tx1"/>
                </a:solidFill>
                <a:effectLst/>
                <a:latin typeface="+mn-lt"/>
                <a:ea typeface="+mn-ea"/>
                <a:cs typeface="+mn-cs"/>
              </a:rPr>
              <a:t>(such as Qatar and United Arab Emirates). The U.S. trade deficit is</a:t>
            </a:r>
          </a:p>
          <a:p>
            <a:r>
              <a:rPr lang="en-US" sz="1200" kern="1200" dirty="0">
                <a:solidFill>
                  <a:schemeClr val="tx1"/>
                </a:solidFill>
                <a:effectLst/>
                <a:latin typeface="+mn-lt"/>
                <a:ea typeface="+mn-ea"/>
                <a:cs typeface="+mn-cs"/>
              </a:rPr>
              <a:t>about 3 percent of GDP, with other countries, such as Canada, Ecuador,</a:t>
            </a:r>
          </a:p>
          <a:p>
            <a:r>
              <a:rPr lang="en-US" sz="1200" kern="1200" dirty="0">
                <a:solidFill>
                  <a:schemeClr val="tx1"/>
                </a:solidFill>
                <a:effectLst/>
                <a:latin typeface="+mn-lt"/>
                <a:ea typeface="+mn-ea"/>
                <a:cs typeface="+mn-cs"/>
              </a:rPr>
              <a:t>and Turkey, in a similar range. The countries with the largest trade</a:t>
            </a:r>
          </a:p>
          <a:p>
            <a:r>
              <a:rPr lang="en-US" sz="1200" kern="1200" dirty="0">
                <a:solidFill>
                  <a:schemeClr val="tx1"/>
                </a:solidFill>
                <a:effectLst/>
                <a:latin typeface="+mn-lt"/>
                <a:ea typeface="+mn-ea"/>
                <a:cs typeface="+mn-cs"/>
              </a:rPr>
              <a:t>deficits tend to be poorer countries, although some poor countries do</a:t>
            </a:r>
          </a:p>
          <a:p>
            <a:r>
              <a:rPr lang="en-US" sz="1200" kern="1200" dirty="0">
                <a:solidFill>
                  <a:schemeClr val="tx1"/>
                </a:solidFill>
                <a:effectLst/>
                <a:latin typeface="+mn-lt"/>
                <a:ea typeface="+mn-ea"/>
                <a:cs typeface="+mn-cs"/>
              </a:rPr>
              <a:t>have trade surpluses.</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11</a:t>
            </a:fld>
            <a:endParaRPr lang="en-US"/>
          </a:p>
        </p:txBody>
      </p:sp>
    </p:spTree>
    <p:extLst>
      <p:ext uri="{BB962C8B-B14F-4D97-AF65-F5344CB8AC3E}">
        <p14:creationId xmlns:p14="http://schemas.microsoft.com/office/powerpoint/2010/main" val="627591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A Gini coefficient is a measure of economic inequality in a country. It</a:t>
            </a:r>
          </a:p>
          <a:p>
            <a:r>
              <a:rPr lang="en-US" sz="1200" kern="1200" dirty="0">
                <a:solidFill>
                  <a:schemeClr val="tx1"/>
                </a:solidFill>
                <a:effectLst/>
                <a:latin typeface="+mn-lt"/>
                <a:ea typeface="+mn-ea"/>
                <a:cs typeface="+mn-cs"/>
              </a:rPr>
              <a:t>is most commonly calculated according to the distribution of income</a:t>
            </a:r>
          </a:p>
          <a:p>
            <a:r>
              <a:rPr lang="en-US" sz="1200" kern="1200" dirty="0">
                <a:solidFill>
                  <a:schemeClr val="tx1"/>
                </a:solidFill>
                <a:effectLst/>
                <a:latin typeface="+mn-lt"/>
                <a:ea typeface="+mn-ea"/>
                <a:cs typeface="+mn-cs"/>
              </a:rPr>
              <a:t>(as is done in the figure here), but it can also be calculated according</a:t>
            </a:r>
          </a:p>
          <a:p>
            <a:r>
              <a:rPr lang="en-US" sz="1200" kern="1200" dirty="0">
                <a:solidFill>
                  <a:schemeClr val="tx1"/>
                </a:solidFill>
                <a:effectLst/>
                <a:latin typeface="+mn-lt"/>
                <a:ea typeface="+mn-ea"/>
                <a:cs typeface="+mn-cs"/>
              </a:rPr>
              <a:t>to wealth distribution or other variables. It can range from 0 (everyone</a:t>
            </a:r>
          </a:p>
          <a:p>
            <a:r>
              <a:rPr lang="en-US" sz="1200" kern="1200" dirty="0">
                <a:solidFill>
                  <a:schemeClr val="tx1"/>
                </a:solidFill>
                <a:effectLst/>
                <a:latin typeface="+mn-lt"/>
                <a:ea typeface="+mn-ea"/>
                <a:cs typeface="+mn-cs"/>
              </a:rPr>
              <a:t>in the country has the same exact income) to 1 (one person receives all</a:t>
            </a:r>
          </a:p>
          <a:p>
            <a:r>
              <a:rPr lang="en-US" sz="1200" kern="1200" dirty="0">
                <a:solidFill>
                  <a:schemeClr val="tx1"/>
                </a:solidFill>
                <a:effectLst/>
                <a:latin typeface="+mn-lt"/>
                <a:ea typeface="+mn-ea"/>
                <a:cs typeface="+mn-cs"/>
              </a:rPr>
              <a:t>the income in a country). We learn more about Gini coefficients and</a:t>
            </a:r>
          </a:p>
          <a:p>
            <a:r>
              <a:rPr lang="en-US" sz="1200" kern="1200" dirty="0">
                <a:solidFill>
                  <a:schemeClr val="tx1"/>
                </a:solidFill>
                <a:effectLst/>
                <a:latin typeface="+mn-lt"/>
                <a:ea typeface="+mn-ea"/>
                <a:cs typeface="+mn-cs"/>
              </a:rPr>
              <a:t>economic inequality in Chapters 3, 15 and 17.</a:t>
            </a:r>
          </a:p>
          <a:p>
            <a:br>
              <a:rPr lang="en-US" sz="1200"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Scandinavian countries such as Sweden, Norway, and Finland tend</a:t>
            </a:r>
          </a:p>
          <a:p>
            <a:r>
              <a:rPr lang="en-US" sz="1200" kern="1200" dirty="0">
                <a:solidFill>
                  <a:schemeClr val="tx1"/>
                </a:solidFill>
                <a:effectLst/>
                <a:latin typeface="+mn-lt"/>
                <a:ea typeface="+mn-ea"/>
                <a:cs typeface="+mn-cs"/>
              </a:rPr>
              <a:t>to be the most equal countries in the world, by income (with the lowest</a:t>
            </a:r>
          </a:p>
          <a:p>
            <a:r>
              <a:rPr lang="en-US" sz="1200" kern="1200" dirty="0">
                <a:solidFill>
                  <a:schemeClr val="tx1"/>
                </a:solidFill>
                <a:effectLst/>
                <a:latin typeface="+mn-lt"/>
                <a:ea typeface="+mn-ea"/>
                <a:cs typeface="+mn-cs"/>
              </a:rPr>
              <a:t>Gini coefficients). Several African countries, including Botswana,</a:t>
            </a:r>
          </a:p>
          <a:p>
            <a:r>
              <a:rPr lang="en-US" sz="1200" kern="1200" dirty="0">
                <a:solidFill>
                  <a:schemeClr val="tx1"/>
                </a:solidFill>
                <a:effectLst/>
                <a:latin typeface="+mn-lt"/>
                <a:ea typeface="+mn-ea"/>
                <a:cs typeface="+mn-cs"/>
              </a:rPr>
              <a:t>Lesotho, Namibia, and South Africa are the most unequal countries in</a:t>
            </a:r>
          </a:p>
          <a:p>
            <a:r>
              <a:rPr lang="en-US" sz="1200" kern="1200" dirty="0">
                <a:solidFill>
                  <a:schemeClr val="tx1"/>
                </a:solidFill>
                <a:effectLst/>
                <a:latin typeface="+mn-lt"/>
                <a:ea typeface="+mn-ea"/>
                <a:cs typeface="+mn-cs"/>
              </a:rPr>
              <a:t>the world. In general, countries with high GDP per capita have lower</a:t>
            </a:r>
          </a:p>
          <a:p>
            <a:r>
              <a:rPr lang="en-US" sz="1200" kern="1200" dirty="0">
                <a:solidFill>
                  <a:schemeClr val="tx1"/>
                </a:solidFill>
                <a:effectLst/>
                <a:latin typeface="+mn-lt"/>
                <a:ea typeface="+mn-ea"/>
                <a:cs typeface="+mn-cs"/>
              </a:rPr>
              <a:t>inequality than those with low GDP per capita (compare figures 0.1</a:t>
            </a:r>
          </a:p>
          <a:p>
            <a:r>
              <a:rPr lang="en-US" sz="1200" kern="1200" dirty="0">
                <a:solidFill>
                  <a:schemeClr val="tx1"/>
                </a:solidFill>
                <a:effectLst/>
                <a:latin typeface="+mn-lt"/>
                <a:ea typeface="+mn-ea"/>
                <a:cs typeface="+mn-cs"/>
              </a:rPr>
              <a:t>and 0.11). However, this is not always true. The United States, for</a:t>
            </a:r>
          </a:p>
          <a:p>
            <a:r>
              <a:rPr lang="en-US" sz="1200" kern="1200" dirty="0">
                <a:solidFill>
                  <a:schemeClr val="tx1"/>
                </a:solidFill>
                <a:effectLst/>
                <a:latin typeface="+mn-lt"/>
                <a:ea typeface="+mn-ea"/>
                <a:cs typeface="+mn-cs"/>
              </a:rPr>
              <a:t>example, is among the most economically unequal of the developed</a:t>
            </a:r>
          </a:p>
          <a:p>
            <a:r>
              <a:rPr lang="en-US" sz="1200" kern="1200" dirty="0">
                <a:solidFill>
                  <a:schemeClr val="tx1"/>
                </a:solidFill>
                <a:effectLst/>
                <a:latin typeface="+mn-lt"/>
                <a:ea typeface="+mn-ea"/>
                <a:cs typeface="+mn-cs"/>
              </a:rPr>
              <a:t>countries.</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12</a:t>
            </a:fld>
            <a:endParaRPr lang="en-US"/>
          </a:p>
        </p:txBody>
      </p:sp>
    </p:spTree>
    <p:extLst>
      <p:ext uri="{BB962C8B-B14F-4D97-AF65-F5344CB8AC3E}">
        <p14:creationId xmlns:p14="http://schemas.microsoft.com/office/powerpoint/2010/main" val="35974409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The US$1.90-per-day poverty line has been defined by the United</a:t>
            </a:r>
          </a:p>
          <a:p>
            <a:r>
              <a:rPr lang="en-US" sz="1200" kern="1200" dirty="0">
                <a:solidFill>
                  <a:schemeClr val="tx1"/>
                </a:solidFill>
                <a:effectLst/>
                <a:latin typeface="+mn-lt"/>
                <a:ea typeface="+mn-ea"/>
                <a:cs typeface="+mn-cs"/>
              </a:rPr>
              <a:t>Nations as a measure of absolute poverty. One of the Sustainable</a:t>
            </a:r>
          </a:p>
          <a:p>
            <a:r>
              <a:rPr lang="en-US" sz="1200" kern="1200" dirty="0">
                <a:solidFill>
                  <a:schemeClr val="tx1"/>
                </a:solidFill>
                <a:effectLst/>
                <a:latin typeface="+mn-lt"/>
                <a:ea typeface="+mn-ea"/>
                <a:cs typeface="+mn-cs"/>
              </a:rPr>
              <a:t>Development Goals set by the United Nations is to eradicate absolute</a:t>
            </a:r>
          </a:p>
          <a:p>
            <a:r>
              <a:rPr lang="en-US" sz="1200" kern="1200" dirty="0">
                <a:solidFill>
                  <a:schemeClr val="tx1"/>
                </a:solidFill>
                <a:effectLst/>
                <a:latin typeface="+mn-lt"/>
                <a:ea typeface="+mn-ea"/>
                <a:cs typeface="+mn-cs"/>
              </a:rPr>
              <a:t>poverty worldwide. Formerly, under the Millennium Development</a:t>
            </a:r>
          </a:p>
          <a:p>
            <a:r>
              <a:rPr lang="en-US" sz="1200" kern="1200" dirty="0">
                <a:solidFill>
                  <a:schemeClr val="tx1"/>
                </a:solidFill>
                <a:effectLst/>
                <a:latin typeface="+mn-lt"/>
                <a:ea typeface="+mn-ea"/>
                <a:cs typeface="+mn-cs"/>
              </a:rPr>
              <a:t>Goals, the UN had aimed at halving the number of people in the</a:t>
            </a:r>
          </a:p>
          <a:p>
            <a:r>
              <a:rPr lang="en-US" sz="1200" kern="1200" dirty="0">
                <a:solidFill>
                  <a:schemeClr val="tx1"/>
                </a:solidFill>
                <a:effectLst/>
                <a:latin typeface="+mn-lt"/>
                <a:ea typeface="+mn-ea"/>
                <a:cs typeface="+mn-cs"/>
              </a:rPr>
              <a:t>world living in absolute poverty between 1990 and 2015. This goal</a:t>
            </a:r>
          </a:p>
          <a:p>
            <a:r>
              <a:rPr lang="en-US" sz="1200" kern="1200" dirty="0">
                <a:solidFill>
                  <a:schemeClr val="tx1"/>
                </a:solidFill>
                <a:effectLst/>
                <a:latin typeface="+mn-lt"/>
                <a:ea typeface="+mn-ea"/>
                <a:cs typeface="+mn-cs"/>
              </a:rPr>
              <a:t>has already been met, mainly due to progress in China and India. We</a:t>
            </a:r>
          </a:p>
          <a:p>
            <a:r>
              <a:rPr lang="en-US" sz="1200" kern="1200" dirty="0">
                <a:solidFill>
                  <a:schemeClr val="tx1"/>
                </a:solidFill>
                <a:effectLst/>
                <a:latin typeface="+mn-lt"/>
                <a:ea typeface="+mn-ea"/>
                <a:cs typeface="+mn-cs"/>
              </a:rPr>
              <a:t>discuss poverty and economic development in Chapter 17.</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Note that this is one of the two graphs in this chapter that does not</a:t>
            </a:r>
          </a:p>
          <a:p>
            <a:r>
              <a:rPr lang="en-US" sz="1200" kern="1200" dirty="0">
                <a:solidFill>
                  <a:schemeClr val="tx1"/>
                </a:solidFill>
                <a:effectLst/>
                <a:latin typeface="+mn-lt"/>
                <a:ea typeface="+mn-ea"/>
                <a:cs typeface="+mn-cs"/>
              </a:rPr>
              <a:t>include the United States or any other developed countries (few people</a:t>
            </a:r>
          </a:p>
          <a:p>
            <a:r>
              <a:rPr lang="en-US" sz="1200" kern="1200" dirty="0">
                <a:solidFill>
                  <a:schemeClr val="tx1"/>
                </a:solidFill>
                <a:effectLst/>
                <a:latin typeface="+mn-lt"/>
                <a:ea typeface="+mn-ea"/>
                <a:cs typeface="+mn-cs"/>
              </a:rPr>
              <a:t>in developed countries live below the US$1.90-a-day poverty line,</a:t>
            </a:r>
          </a:p>
          <a:p>
            <a:r>
              <a:rPr lang="en-US" sz="1200" kern="1200" dirty="0">
                <a:solidFill>
                  <a:schemeClr val="tx1"/>
                </a:solidFill>
                <a:effectLst/>
                <a:latin typeface="+mn-lt"/>
                <a:ea typeface="+mn-ea"/>
                <a:cs typeface="+mn-cs"/>
              </a:rPr>
              <a:t>though homelessness and food insecurity continue to plague many cities</a:t>
            </a:r>
          </a:p>
          <a:p>
            <a:r>
              <a:rPr lang="en-US" sz="1200" kern="1200" dirty="0">
                <a:solidFill>
                  <a:schemeClr val="tx1"/>
                </a:solidFill>
                <a:effectLst/>
                <a:latin typeface="+mn-lt"/>
                <a:ea typeface="+mn-ea"/>
                <a:cs typeface="+mn-cs"/>
              </a:rPr>
              <a:t>in the U.S.). A majority of people do live below that poverty line in</a:t>
            </a:r>
          </a:p>
          <a:p>
            <a:r>
              <a:rPr lang="en-US" sz="1200" kern="1200" dirty="0">
                <a:solidFill>
                  <a:schemeClr val="tx1"/>
                </a:solidFill>
                <a:effectLst/>
                <a:latin typeface="+mn-lt"/>
                <a:ea typeface="+mn-ea"/>
                <a:cs typeface="+mn-cs"/>
              </a:rPr>
              <a:t>17 countries, including Rwanda, Nigeria, Mozambique, and Haiti. A</a:t>
            </a:r>
          </a:p>
          <a:p>
            <a:r>
              <a:rPr lang="en-US" sz="1200" kern="1200" dirty="0">
                <a:solidFill>
                  <a:schemeClr val="tx1"/>
                </a:solidFill>
                <a:effectLst/>
                <a:latin typeface="+mn-lt"/>
                <a:ea typeface="+mn-ea"/>
                <a:cs typeface="+mn-cs"/>
              </a:rPr>
              <a:t>small portion of the population lives in absolute poverty in some upper</a:t>
            </a:r>
          </a:p>
          <a:p>
            <a:r>
              <a:rPr lang="en-US" sz="1200" kern="1200" dirty="0">
                <a:solidFill>
                  <a:schemeClr val="tx1"/>
                </a:solidFill>
                <a:effectLst/>
                <a:latin typeface="+mn-lt"/>
                <a:ea typeface="+mn-ea"/>
                <a:cs typeface="+mn-cs"/>
              </a:rPr>
              <a:t>middle-income countries such as Argentina, Costa Rica, Thailand, and</a:t>
            </a:r>
          </a:p>
          <a:p>
            <a:r>
              <a:rPr lang="en-US" sz="1200" kern="1200" dirty="0">
                <a:solidFill>
                  <a:schemeClr val="tx1"/>
                </a:solidFill>
                <a:effectLst/>
                <a:latin typeface="+mn-lt"/>
                <a:ea typeface="+mn-ea"/>
                <a:cs typeface="+mn-cs"/>
              </a:rPr>
              <a:t>Turkey.</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13</a:t>
            </a:fld>
            <a:endParaRPr lang="en-US"/>
          </a:p>
        </p:txBody>
      </p:sp>
    </p:spTree>
    <p:extLst>
      <p:ext uri="{BB962C8B-B14F-4D97-AF65-F5344CB8AC3E}">
        <p14:creationId xmlns:p14="http://schemas.microsoft.com/office/powerpoint/2010/main" val="15745079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In 1970, the “economically advanced” countries agreed to a United</a:t>
            </a:r>
          </a:p>
          <a:p>
            <a:r>
              <a:rPr lang="en-US" sz="1200" kern="1200" dirty="0">
                <a:solidFill>
                  <a:schemeClr val="tx1"/>
                </a:solidFill>
                <a:effectLst/>
                <a:latin typeface="+mn-lt"/>
                <a:ea typeface="+mn-ea"/>
                <a:cs typeface="+mn-cs"/>
              </a:rPr>
              <a:t>Nations resolution on foreign aid to developing countries. The resolution</a:t>
            </a:r>
          </a:p>
          <a:p>
            <a:r>
              <a:rPr lang="en-US" sz="1200" kern="1200" dirty="0">
                <a:solidFill>
                  <a:schemeClr val="tx1"/>
                </a:solidFill>
                <a:effectLst/>
                <a:latin typeface="+mn-lt"/>
                <a:ea typeface="+mn-ea"/>
                <a:cs typeface="+mn-cs"/>
              </a:rPr>
              <a:t>set a target for official development assistance (ODA) of 0.7 percent</a:t>
            </a:r>
          </a:p>
          <a:p>
            <a:r>
              <a:rPr lang="en-US" sz="1200" kern="1200" dirty="0">
                <a:solidFill>
                  <a:schemeClr val="tx1"/>
                </a:solidFill>
                <a:effectLst/>
                <a:latin typeface="+mn-lt"/>
                <a:ea typeface="+mn-ea"/>
                <a:cs typeface="+mn-cs"/>
              </a:rPr>
              <a:t>of gross national income (GNI). ODA is defined as government</a:t>
            </a:r>
          </a:p>
          <a:p>
            <a:r>
              <a:rPr lang="en-US" sz="1200" kern="1200" dirty="0">
                <a:solidFill>
                  <a:schemeClr val="tx1"/>
                </a:solidFill>
                <a:effectLst/>
                <a:latin typeface="+mn-lt"/>
                <a:ea typeface="+mn-ea"/>
                <a:cs typeface="+mn-cs"/>
              </a:rPr>
              <a:t>flows to promote economic development and welfare in developing</a:t>
            </a:r>
          </a:p>
          <a:p>
            <a:r>
              <a:rPr lang="en-US" sz="1200" kern="1200" dirty="0">
                <a:solidFill>
                  <a:schemeClr val="tx1"/>
                </a:solidFill>
                <a:effectLst/>
                <a:latin typeface="+mn-lt"/>
                <a:ea typeface="+mn-ea"/>
                <a:cs typeface="+mn-cs"/>
              </a:rPr>
              <a:t>countries. The 0.7 percent target has been reaffirmed at subsequent</a:t>
            </a:r>
          </a:p>
          <a:p>
            <a:r>
              <a:rPr lang="en-US" sz="1200" kern="1200" dirty="0">
                <a:solidFill>
                  <a:schemeClr val="tx1"/>
                </a:solidFill>
                <a:effectLst/>
                <a:latin typeface="+mn-lt"/>
                <a:ea typeface="+mn-ea"/>
                <a:cs typeface="+mn-cs"/>
              </a:rPr>
              <a:t>international meetings. We discuss the role of foreign aid in promoting</a:t>
            </a:r>
          </a:p>
          <a:p>
            <a:r>
              <a:rPr lang="en-US" sz="1200" kern="1200" dirty="0">
                <a:solidFill>
                  <a:schemeClr val="tx1"/>
                </a:solidFill>
                <a:effectLst/>
                <a:latin typeface="+mn-lt"/>
                <a:ea typeface="+mn-ea"/>
                <a:cs typeface="+mn-cs"/>
              </a:rPr>
              <a:t>economic development in Chapter 17.</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In 2016 only six countries met the 0.7 percent target: United Arab</a:t>
            </a:r>
          </a:p>
          <a:p>
            <a:r>
              <a:rPr lang="en-US" sz="1200" kern="1200" dirty="0">
                <a:solidFill>
                  <a:schemeClr val="tx1"/>
                </a:solidFill>
                <a:effectLst/>
                <a:latin typeface="+mn-lt"/>
                <a:ea typeface="+mn-ea"/>
                <a:cs typeface="+mn-cs"/>
              </a:rPr>
              <a:t>Emirates, Norway, Luxembourg, Sweden, Turkey, and Denmark. Both</a:t>
            </a:r>
          </a:p>
          <a:p>
            <a:r>
              <a:rPr lang="en-US" sz="1200" kern="1200" dirty="0">
                <a:solidFill>
                  <a:schemeClr val="tx1"/>
                </a:solidFill>
                <a:effectLst/>
                <a:latin typeface="+mn-lt"/>
                <a:ea typeface="+mn-ea"/>
                <a:cs typeface="+mn-cs"/>
              </a:rPr>
              <a:t>U.A.E and Turkey began giving aid recently, mostly to Muslim-majority</a:t>
            </a:r>
          </a:p>
          <a:p>
            <a:r>
              <a:rPr lang="en-US" sz="1200" kern="1200" dirty="0">
                <a:solidFill>
                  <a:schemeClr val="tx1"/>
                </a:solidFill>
                <a:effectLst/>
                <a:latin typeface="+mn-lt"/>
                <a:ea typeface="+mn-ea"/>
                <a:cs typeface="+mn-cs"/>
              </a:rPr>
              <a:t>countries in the Middle-East and Sub-Saharan Africa. Though</a:t>
            </a:r>
          </a:p>
          <a:p>
            <a:r>
              <a:rPr lang="en-US" sz="1200" kern="1200" dirty="0">
                <a:solidFill>
                  <a:schemeClr val="tx1"/>
                </a:solidFill>
                <a:effectLst/>
                <a:latin typeface="+mn-lt"/>
                <a:ea typeface="+mn-ea"/>
                <a:cs typeface="+mn-cs"/>
              </a:rPr>
              <a:t>U.A.E. ranks the highest among aid givers, it has received criticism for</a:t>
            </a:r>
          </a:p>
          <a:p>
            <a:r>
              <a:rPr lang="en-US" sz="1200" kern="1200" dirty="0">
                <a:solidFill>
                  <a:schemeClr val="tx1"/>
                </a:solidFill>
                <a:effectLst/>
                <a:latin typeface="+mn-lt"/>
                <a:ea typeface="+mn-ea"/>
                <a:cs typeface="+mn-cs"/>
              </a:rPr>
              <a:t>the lack of transparency on how the aid is being used. ODA from the</a:t>
            </a:r>
          </a:p>
          <a:p>
            <a:r>
              <a:rPr lang="en-US" sz="1200" kern="1200" dirty="0">
                <a:solidFill>
                  <a:schemeClr val="tx1"/>
                </a:solidFill>
                <a:effectLst/>
                <a:latin typeface="+mn-lt"/>
                <a:ea typeface="+mn-ea"/>
                <a:cs typeface="+mn-cs"/>
              </a:rPr>
              <a:t>United States was 0.18 percent of GNI. Israel and Russia had the lowest</a:t>
            </a:r>
          </a:p>
          <a:p>
            <a:r>
              <a:rPr lang="en-US" sz="1200" kern="1200" dirty="0">
                <a:solidFill>
                  <a:schemeClr val="tx1"/>
                </a:solidFill>
                <a:effectLst/>
                <a:latin typeface="+mn-lt"/>
                <a:ea typeface="+mn-ea"/>
                <a:cs typeface="+mn-cs"/>
              </a:rPr>
              <a:t>ODA percentage, at 0.08 percent. A common criticism of foreign</a:t>
            </a:r>
          </a:p>
          <a:p>
            <a:r>
              <a:rPr lang="en-US" sz="1200" kern="1200" dirty="0">
                <a:solidFill>
                  <a:schemeClr val="tx1"/>
                </a:solidFill>
                <a:effectLst/>
                <a:latin typeface="+mn-lt"/>
                <a:ea typeface="+mn-ea"/>
                <a:cs typeface="+mn-cs"/>
              </a:rPr>
              <a:t>aid is that it is given to gain political and economic influence. This</a:t>
            </a:r>
          </a:p>
          <a:p>
            <a:r>
              <a:rPr lang="en-US" sz="1200" kern="1200" dirty="0">
                <a:solidFill>
                  <a:schemeClr val="tx1"/>
                </a:solidFill>
                <a:effectLst/>
                <a:latin typeface="+mn-lt"/>
                <a:ea typeface="+mn-ea"/>
                <a:cs typeface="+mn-cs"/>
              </a:rPr>
              <a:t>criticism, often leveled at countries like the U.S. and China, has also</a:t>
            </a:r>
          </a:p>
          <a:p>
            <a:r>
              <a:rPr lang="en-US" sz="1200" kern="1200" dirty="0">
                <a:solidFill>
                  <a:schemeClr val="tx1"/>
                </a:solidFill>
                <a:effectLst/>
                <a:latin typeface="+mn-lt"/>
                <a:ea typeface="+mn-ea"/>
                <a:cs typeface="+mn-cs"/>
              </a:rPr>
              <a:t>been directed to new aid donors like Turkey. Note that ODA does not</a:t>
            </a:r>
          </a:p>
          <a:p>
            <a:r>
              <a:rPr lang="en-US" sz="1200" kern="1200" dirty="0">
                <a:solidFill>
                  <a:schemeClr val="tx1"/>
                </a:solidFill>
                <a:effectLst/>
                <a:latin typeface="+mn-lt"/>
                <a:ea typeface="+mn-ea"/>
                <a:cs typeface="+mn-cs"/>
              </a:rPr>
              <a:t>include private charity donations or non-governmental organizations,</a:t>
            </a:r>
          </a:p>
          <a:p>
            <a:r>
              <a:rPr lang="en-US" sz="1200" kern="1200" dirty="0">
                <a:solidFill>
                  <a:schemeClr val="tx1"/>
                </a:solidFill>
                <a:effectLst/>
                <a:latin typeface="+mn-lt"/>
                <a:ea typeface="+mn-ea"/>
                <a:cs typeface="+mn-cs"/>
              </a:rPr>
              <a:t>only official aid given by governments and support given to refugees</a:t>
            </a:r>
          </a:p>
          <a:p>
            <a:r>
              <a:rPr lang="en-US" sz="1200" kern="1200" dirty="0">
                <a:solidFill>
                  <a:schemeClr val="tx1"/>
                </a:solidFill>
                <a:effectLst/>
                <a:latin typeface="+mn-lt"/>
                <a:ea typeface="+mn-ea"/>
                <a:cs typeface="+mn-cs"/>
              </a:rPr>
              <a:t>who come to the donor countries.</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14</a:t>
            </a:fld>
            <a:endParaRPr lang="en-US"/>
          </a:p>
        </p:txBody>
      </p:sp>
    </p:spTree>
    <p:extLst>
      <p:ext uri="{BB962C8B-B14F-4D97-AF65-F5344CB8AC3E}">
        <p14:creationId xmlns:p14="http://schemas.microsoft.com/office/powerpoint/2010/main" val="11086195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Official Development Aid (ODA) received by a country includes bilateral</a:t>
            </a:r>
          </a:p>
          <a:p>
            <a:r>
              <a:rPr lang="en-US" sz="1200" kern="1200" dirty="0">
                <a:solidFill>
                  <a:schemeClr val="tx1"/>
                </a:solidFill>
                <a:effectLst/>
                <a:latin typeface="+mn-lt"/>
                <a:ea typeface="+mn-ea"/>
                <a:cs typeface="+mn-cs"/>
              </a:rPr>
              <a:t>aid from another country as well as multilateral aid from international</a:t>
            </a:r>
          </a:p>
          <a:p>
            <a:r>
              <a:rPr lang="en-US" sz="1200" kern="1200" dirty="0">
                <a:solidFill>
                  <a:schemeClr val="tx1"/>
                </a:solidFill>
                <a:effectLst/>
                <a:latin typeface="+mn-lt"/>
                <a:ea typeface="+mn-ea"/>
                <a:cs typeface="+mn-cs"/>
              </a:rPr>
              <a:t>organizations. Net ODA as a percentage of GNI (Gross National</a:t>
            </a:r>
          </a:p>
          <a:p>
            <a:r>
              <a:rPr lang="en-US" sz="1200" kern="1200" dirty="0">
                <a:solidFill>
                  <a:schemeClr val="tx1"/>
                </a:solidFill>
                <a:effectLst/>
                <a:latin typeface="+mn-lt"/>
                <a:ea typeface="+mn-ea"/>
                <a:cs typeface="+mn-cs"/>
              </a:rPr>
              <a:t>Income) shows the size of aid received by a country relative to the</a:t>
            </a:r>
          </a:p>
          <a:p>
            <a:r>
              <a:rPr lang="en-US" sz="1200" kern="1200" dirty="0">
                <a:solidFill>
                  <a:schemeClr val="tx1"/>
                </a:solidFill>
                <a:effectLst/>
                <a:latin typeface="+mn-lt"/>
                <a:ea typeface="+mn-ea"/>
                <a:cs typeface="+mn-cs"/>
              </a:rPr>
              <a:t>country’s gross national income. It is an indicator of how dependent a</a:t>
            </a:r>
          </a:p>
          <a:p>
            <a:r>
              <a:rPr lang="en-US" sz="1200" kern="1200" dirty="0">
                <a:solidFill>
                  <a:schemeClr val="tx1"/>
                </a:solidFill>
                <a:effectLst/>
                <a:latin typeface="+mn-lt"/>
                <a:ea typeface="+mn-ea"/>
                <a:cs typeface="+mn-cs"/>
              </a:rPr>
              <a:t>country is on foreign aid. Foreign aid may be an important source of</a:t>
            </a:r>
          </a:p>
          <a:p>
            <a:r>
              <a:rPr lang="en-US" sz="1200" kern="1200" dirty="0">
                <a:solidFill>
                  <a:schemeClr val="tx1"/>
                </a:solidFill>
                <a:effectLst/>
                <a:latin typeface="+mn-lt"/>
                <a:ea typeface="+mn-ea"/>
                <a:cs typeface="+mn-cs"/>
              </a:rPr>
              <a:t>revenue for funding development programs and for providing relief</a:t>
            </a:r>
          </a:p>
          <a:p>
            <a:r>
              <a:rPr lang="en-US" sz="1200" kern="1200" dirty="0">
                <a:solidFill>
                  <a:schemeClr val="tx1"/>
                </a:solidFill>
                <a:effectLst/>
                <a:latin typeface="+mn-lt"/>
                <a:ea typeface="+mn-ea"/>
                <a:cs typeface="+mn-cs"/>
              </a:rPr>
              <a:t>from natural disasters or conflicts in developing countries.</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This is one of the graphs in this chapter that does not include any</a:t>
            </a:r>
          </a:p>
          <a:p>
            <a:r>
              <a:rPr lang="en-US" sz="1200" kern="1200" dirty="0">
                <a:solidFill>
                  <a:schemeClr val="tx1"/>
                </a:solidFill>
                <a:effectLst/>
                <a:latin typeface="+mn-lt"/>
                <a:ea typeface="+mn-ea"/>
                <a:cs typeface="+mn-cs"/>
              </a:rPr>
              <a:t>developed country, as developed countries do not usually receive aid.</a:t>
            </a:r>
          </a:p>
          <a:p>
            <a:r>
              <a:rPr lang="en-US" sz="1200" kern="1200" dirty="0">
                <a:solidFill>
                  <a:schemeClr val="tx1"/>
                </a:solidFill>
                <a:effectLst/>
                <a:latin typeface="+mn-lt"/>
                <a:ea typeface="+mn-ea"/>
                <a:cs typeface="+mn-cs"/>
              </a:rPr>
              <a:t>Countries in Sub-Saharan Africa including Central African Republic,</a:t>
            </a:r>
          </a:p>
          <a:p>
            <a:r>
              <a:rPr lang="en-US" sz="1200" kern="1200" dirty="0">
                <a:solidFill>
                  <a:schemeClr val="tx1"/>
                </a:solidFill>
                <a:effectLst/>
                <a:latin typeface="+mn-lt"/>
                <a:ea typeface="+mn-ea"/>
                <a:cs typeface="+mn-cs"/>
              </a:rPr>
              <a:t>Somalia, and Rwanda are highly dependent on foreign aid. A significant</a:t>
            </a:r>
          </a:p>
          <a:p>
            <a:r>
              <a:rPr lang="en-US" sz="1200" kern="1200" dirty="0">
                <a:solidFill>
                  <a:schemeClr val="tx1"/>
                </a:solidFill>
                <a:effectLst/>
                <a:latin typeface="+mn-lt"/>
                <a:ea typeface="+mn-ea"/>
                <a:cs typeface="+mn-cs"/>
              </a:rPr>
              <a:t>amount of foreign aid is directed towards conflict-affected countries</a:t>
            </a:r>
          </a:p>
          <a:p>
            <a:r>
              <a:rPr lang="en-US" sz="1200" kern="1200" dirty="0">
                <a:solidFill>
                  <a:schemeClr val="tx1"/>
                </a:solidFill>
                <a:effectLst/>
                <a:latin typeface="+mn-lt"/>
                <a:ea typeface="+mn-ea"/>
                <a:cs typeface="+mn-cs"/>
              </a:rPr>
              <a:t>such as Afghanistan and Syria. Some middle-income countries</a:t>
            </a:r>
          </a:p>
          <a:p>
            <a:r>
              <a:rPr lang="en-US" sz="1200" kern="1200" dirty="0">
                <a:solidFill>
                  <a:schemeClr val="tx1"/>
                </a:solidFill>
                <a:effectLst/>
                <a:latin typeface="+mn-lt"/>
                <a:ea typeface="+mn-ea"/>
                <a:cs typeface="+mn-cs"/>
              </a:rPr>
              <a:t>such as Brazil and Vietnam also receive small amounts of foreign aid.</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15</a:t>
            </a:fld>
            <a:endParaRPr lang="en-US"/>
          </a:p>
        </p:txBody>
      </p:sp>
    </p:spTree>
    <p:extLst>
      <p:ext uri="{BB962C8B-B14F-4D97-AF65-F5344CB8AC3E}">
        <p14:creationId xmlns:p14="http://schemas.microsoft.com/office/powerpoint/2010/main" val="25525672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The percentage of people who have access to the Internet provides an</a:t>
            </a:r>
          </a:p>
          <a:p>
            <a:r>
              <a:rPr lang="en-US" sz="1200" kern="1200" dirty="0">
                <a:solidFill>
                  <a:schemeClr val="tx1"/>
                </a:solidFill>
                <a:effectLst/>
                <a:latin typeface="+mn-lt"/>
                <a:ea typeface="+mn-ea"/>
                <a:cs typeface="+mn-cs"/>
              </a:rPr>
              <a:t>indication of a country’s level of technological development. As we</a:t>
            </a:r>
          </a:p>
          <a:p>
            <a:r>
              <a:rPr lang="en-US" sz="1200" kern="1200" dirty="0">
                <a:solidFill>
                  <a:schemeClr val="tx1"/>
                </a:solidFill>
                <a:effectLst/>
                <a:latin typeface="+mn-lt"/>
                <a:ea typeface="+mn-ea"/>
                <a:cs typeface="+mn-cs"/>
              </a:rPr>
              <a:t>discuss in Chapter 17, technology has long been recognized as one of</a:t>
            </a:r>
          </a:p>
          <a:p>
            <a:r>
              <a:rPr lang="en-US" sz="1200" kern="1200" dirty="0">
                <a:solidFill>
                  <a:schemeClr val="tx1"/>
                </a:solidFill>
                <a:effectLst/>
                <a:latin typeface="+mn-lt"/>
                <a:ea typeface="+mn-ea"/>
                <a:cs typeface="+mn-cs"/>
              </a:rPr>
              <a:t>the drivers of economic growth.</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Access to the Internet may not be as widespread as you think. While</a:t>
            </a:r>
          </a:p>
          <a:p>
            <a:r>
              <a:rPr lang="en-US" sz="1200" kern="1200" dirty="0">
                <a:solidFill>
                  <a:schemeClr val="tx1"/>
                </a:solidFill>
                <a:effectLst/>
                <a:latin typeface="+mn-lt"/>
                <a:ea typeface="+mn-ea"/>
                <a:cs typeface="+mn-cs"/>
              </a:rPr>
              <a:t>near-universal access occurs in a few countries, such as Iceland, Norway,</a:t>
            </a:r>
          </a:p>
          <a:p>
            <a:r>
              <a:rPr lang="en-US" sz="1200" kern="1200" dirty="0">
                <a:solidFill>
                  <a:schemeClr val="tx1"/>
                </a:solidFill>
                <a:effectLst/>
                <a:latin typeface="+mn-lt"/>
                <a:ea typeface="+mn-ea"/>
                <a:cs typeface="+mn-cs"/>
              </a:rPr>
              <a:t>and Denmark, in most developed countries access rates are about</a:t>
            </a:r>
          </a:p>
          <a:p>
            <a:r>
              <a:rPr lang="en-US" sz="1200" kern="1200" dirty="0">
                <a:solidFill>
                  <a:schemeClr val="tx1"/>
                </a:solidFill>
                <a:effectLst/>
                <a:latin typeface="+mn-lt"/>
                <a:ea typeface="+mn-ea"/>
                <a:cs typeface="+mn-cs"/>
              </a:rPr>
              <a:t>70–85 percent. Middle-income countries generally have access rates</a:t>
            </a:r>
          </a:p>
          <a:p>
            <a:r>
              <a:rPr lang="en-US" sz="1200" kern="1200" dirty="0">
                <a:solidFill>
                  <a:schemeClr val="tx1"/>
                </a:solidFill>
                <a:effectLst/>
                <a:latin typeface="+mn-lt"/>
                <a:ea typeface="+mn-ea"/>
                <a:cs typeface="+mn-cs"/>
              </a:rPr>
              <a:t>around 30–50 percent. Twenty countries, most of them poor African</a:t>
            </a:r>
          </a:p>
          <a:p>
            <a:r>
              <a:rPr lang="en-US" sz="1200" kern="1200" dirty="0">
                <a:solidFill>
                  <a:schemeClr val="tx1"/>
                </a:solidFill>
                <a:effectLst/>
                <a:latin typeface="+mn-lt"/>
                <a:ea typeface="+mn-ea"/>
                <a:cs typeface="+mn-cs"/>
              </a:rPr>
              <a:t>countries, have access rates of less than 10 percent.</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16</a:t>
            </a:fld>
            <a:endParaRPr lang="en-US"/>
          </a:p>
        </p:txBody>
      </p:sp>
    </p:spTree>
    <p:extLst>
      <p:ext uri="{BB962C8B-B14F-4D97-AF65-F5344CB8AC3E}">
        <p14:creationId xmlns:p14="http://schemas.microsoft.com/office/powerpoint/2010/main" val="11290980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To compare the educational performance of students in different countries</a:t>
            </a:r>
          </a:p>
          <a:p>
            <a:r>
              <a:rPr lang="en-US" sz="1200" kern="1200" dirty="0">
                <a:solidFill>
                  <a:schemeClr val="tx1"/>
                </a:solidFill>
                <a:effectLst/>
                <a:latin typeface="+mn-lt"/>
                <a:ea typeface="+mn-ea"/>
                <a:cs typeface="+mn-cs"/>
              </a:rPr>
              <a:t>we present data from the </a:t>
            </a:r>
            <a:r>
              <a:rPr lang="en-US" sz="1200" kern="1200" dirty="0" err="1">
                <a:solidFill>
                  <a:schemeClr val="tx1"/>
                </a:solidFill>
                <a:effectLst/>
                <a:latin typeface="+mn-lt"/>
                <a:ea typeface="+mn-ea"/>
                <a:cs typeface="+mn-cs"/>
              </a:rPr>
              <a:t>Programme</a:t>
            </a:r>
            <a:r>
              <a:rPr lang="en-US" sz="1200" kern="1200" dirty="0">
                <a:solidFill>
                  <a:schemeClr val="tx1"/>
                </a:solidFill>
                <a:effectLst/>
                <a:latin typeface="+mn-lt"/>
                <a:ea typeface="+mn-ea"/>
                <a:cs typeface="+mn-cs"/>
              </a:rPr>
              <a:t> for International Student</a:t>
            </a:r>
          </a:p>
          <a:p>
            <a:r>
              <a:rPr lang="en-US" sz="1200" kern="1200" dirty="0">
                <a:solidFill>
                  <a:schemeClr val="tx1"/>
                </a:solidFill>
                <a:effectLst/>
                <a:latin typeface="+mn-lt"/>
                <a:ea typeface="+mn-ea"/>
                <a:cs typeface="+mn-cs"/>
              </a:rPr>
              <a:t>Assessment (PISA), which administers standardized math, science,</a:t>
            </a:r>
          </a:p>
          <a:p>
            <a:r>
              <a:rPr lang="en-US" sz="1200" kern="1200" dirty="0">
                <a:solidFill>
                  <a:schemeClr val="tx1"/>
                </a:solidFill>
                <a:effectLst/>
                <a:latin typeface="+mn-lt"/>
                <a:ea typeface="+mn-ea"/>
                <a:cs typeface="+mn-cs"/>
              </a:rPr>
              <a:t>and reading tests to 15-year-olds in over 60 countries every three</a:t>
            </a:r>
          </a:p>
          <a:p>
            <a:r>
              <a:rPr lang="en-US" sz="1200" kern="1200" dirty="0">
                <a:solidFill>
                  <a:schemeClr val="tx1"/>
                </a:solidFill>
                <a:effectLst/>
                <a:latin typeface="+mn-lt"/>
                <a:ea typeface="+mn-ea"/>
                <a:cs typeface="+mn-cs"/>
              </a:rPr>
              <a:t>years. The graph below provides results from the science test. The</a:t>
            </a:r>
          </a:p>
          <a:p>
            <a:r>
              <a:rPr lang="en-US" sz="1200" kern="1200" dirty="0">
                <a:solidFill>
                  <a:schemeClr val="tx1"/>
                </a:solidFill>
                <a:effectLst/>
                <a:latin typeface="+mn-lt"/>
                <a:ea typeface="+mn-ea"/>
                <a:cs typeface="+mn-cs"/>
              </a:rPr>
              <a:t>country rankings were relatively similar for the math and reading tests,</a:t>
            </a:r>
          </a:p>
          <a:p>
            <a:r>
              <a:rPr lang="en-US" sz="1200" kern="1200" dirty="0">
                <a:solidFill>
                  <a:schemeClr val="tx1"/>
                </a:solidFill>
                <a:effectLst/>
                <a:latin typeface="+mn-lt"/>
                <a:ea typeface="+mn-ea"/>
                <a:cs typeface="+mn-cs"/>
              </a:rPr>
              <a:t>with some variations (e.g., the United States ranked twenty-first on the</a:t>
            </a:r>
          </a:p>
          <a:p>
            <a:r>
              <a:rPr lang="en-US" sz="1200" kern="1200" dirty="0">
                <a:solidFill>
                  <a:schemeClr val="tx1"/>
                </a:solidFill>
                <a:effectLst/>
                <a:latin typeface="+mn-lt"/>
                <a:ea typeface="+mn-ea"/>
                <a:cs typeface="+mn-cs"/>
              </a:rPr>
              <a:t>reading test and thirty-fifth on the math test).</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Students in Asian countries tended to achieve the highest test scores,</a:t>
            </a:r>
          </a:p>
          <a:p>
            <a:r>
              <a:rPr lang="en-US" sz="1200" kern="1200" dirty="0">
                <a:solidFill>
                  <a:schemeClr val="tx1"/>
                </a:solidFill>
                <a:effectLst/>
                <a:latin typeface="+mn-lt"/>
                <a:ea typeface="+mn-ea"/>
                <a:cs typeface="+mn-cs"/>
              </a:rPr>
              <a:t>including China, Singapore, Japan, and South Korea. Among European</a:t>
            </a:r>
          </a:p>
          <a:p>
            <a:r>
              <a:rPr lang="en-US" sz="1200" kern="1200" dirty="0">
                <a:solidFill>
                  <a:schemeClr val="tx1"/>
                </a:solidFill>
                <a:effectLst/>
                <a:latin typeface="+mn-lt"/>
                <a:ea typeface="+mn-ea"/>
                <a:cs typeface="+mn-cs"/>
              </a:rPr>
              <a:t>countries, students received high scores in Finland, the Netherlands,</a:t>
            </a:r>
          </a:p>
          <a:p>
            <a:r>
              <a:rPr lang="en-US" sz="1200" kern="1200" dirty="0">
                <a:solidFill>
                  <a:schemeClr val="tx1"/>
                </a:solidFill>
                <a:effectLst/>
                <a:latin typeface="+mn-lt"/>
                <a:ea typeface="+mn-ea"/>
                <a:cs typeface="+mn-cs"/>
              </a:rPr>
              <a:t>and Germany. The scores from the United States were average</a:t>
            </a:r>
          </a:p>
          <a:p>
            <a:r>
              <a:rPr lang="en-US" sz="1200" kern="1200" dirty="0">
                <a:solidFill>
                  <a:schemeClr val="tx1"/>
                </a:solidFill>
                <a:effectLst/>
                <a:latin typeface="+mn-lt"/>
                <a:ea typeface="+mn-ea"/>
                <a:cs typeface="+mn-cs"/>
              </a:rPr>
              <a:t>for developed countries. For less developed countries, scores tended to</a:t>
            </a:r>
          </a:p>
          <a:p>
            <a:r>
              <a:rPr lang="en-US" sz="1200" kern="1200" dirty="0">
                <a:solidFill>
                  <a:schemeClr val="tx1"/>
                </a:solidFill>
                <a:effectLst/>
                <a:latin typeface="+mn-lt"/>
                <a:ea typeface="+mn-ea"/>
                <a:cs typeface="+mn-cs"/>
              </a:rPr>
              <a:t>be lower.</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17</a:t>
            </a:fld>
            <a:endParaRPr lang="en-US"/>
          </a:p>
        </p:txBody>
      </p:sp>
    </p:spTree>
    <p:extLst>
      <p:ext uri="{BB962C8B-B14F-4D97-AF65-F5344CB8AC3E}">
        <p14:creationId xmlns:p14="http://schemas.microsoft.com/office/powerpoint/2010/main" val="35578862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a:t>
            </a:r>
            <a:r>
              <a:rPr lang="en-US" sz="1200" kern="1200" dirty="0">
                <a:solidFill>
                  <a:schemeClr val="tx1"/>
                </a:solidFill>
                <a:effectLst/>
                <a:latin typeface="+mn-lt"/>
                <a:ea typeface="+mn-ea"/>
                <a:cs typeface="+mn-cs"/>
              </a:rPr>
              <a:t>: Average life expectancy at birth is a common measure of health outcomes</a:t>
            </a:r>
          </a:p>
          <a:p>
            <a:r>
              <a:rPr lang="en-US" sz="1200" kern="1200" dirty="0">
                <a:solidFill>
                  <a:schemeClr val="tx1"/>
                </a:solidFill>
                <a:effectLst/>
                <a:latin typeface="+mn-lt"/>
                <a:ea typeface="+mn-ea"/>
                <a:cs typeface="+mn-cs"/>
              </a:rPr>
              <a:t>in a country. We discuss health as one component of well-being</a:t>
            </a:r>
          </a:p>
          <a:p>
            <a:r>
              <a:rPr lang="en-US" sz="1200" kern="1200" dirty="0">
                <a:solidFill>
                  <a:schemeClr val="tx1"/>
                </a:solidFill>
                <a:effectLst/>
                <a:latin typeface="+mn-lt"/>
                <a:ea typeface="+mn-ea"/>
                <a:cs typeface="+mn-cs"/>
              </a:rPr>
              <a:t>indices in Chapter 6 and as a topic of economic development in Chapter</a:t>
            </a:r>
          </a:p>
          <a:p>
            <a:r>
              <a:rPr lang="en-US" sz="1200" kern="1200" dirty="0">
                <a:solidFill>
                  <a:schemeClr val="tx1"/>
                </a:solidFill>
                <a:effectLst/>
                <a:latin typeface="+mn-lt"/>
                <a:ea typeface="+mn-ea"/>
                <a:cs typeface="+mn-cs"/>
              </a:rPr>
              <a:t>17.</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Life expectancy at birth now exceeds 80 years in over 30 countries,</a:t>
            </a:r>
          </a:p>
          <a:p>
            <a:r>
              <a:rPr lang="en-US" sz="1200" kern="1200" dirty="0">
                <a:solidFill>
                  <a:schemeClr val="tx1"/>
                </a:solidFill>
                <a:effectLst/>
                <a:latin typeface="+mn-lt"/>
                <a:ea typeface="+mn-ea"/>
                <a:cs typeface="+mn-cs"/>
              </a:rPr>
              <a:t>including Japan, France, Spain, and Greece. In 2010, only 20 countries</a:t>
            </a:r>
          </a:p>
          <a:p>
            <a:r>
              <a:rPr lang="en-US" sz="1200" kern="1200" dirty="0">
                <a:solidFill>
                  <a:schemeClr val="tx1"/>
                </a:solidFill>
                <a:effectLst/>
                <a:latin typeface="+mn-lt"/>
                <a:ea typeface="+mn-ea"/>
                <a:cs typeface="+mn-cs"/>
              </a:rPr>
              <a:t>had life expectancy at birth that exceeded 80 years. For a developed</a:t>
            </a:r>
          </a:p>
          <a:p>
            <a:r>
              <a:rPr lang="en-US" sz="1200" kern="1200" dirty="0">
                <a:solidFill>
                  <a:schemeClr val="tx1"/>
                </a:solidFill>
                <a:effectLst/>
                <a:latin typeface="+mn-lt"/>
                <a:ea typeface="+mn-ea"/>
                <a:cs typeface="+mn-cs"/>
              </a:rPr>
              <a:t>country, the United States has a comparatively low life expectancy,</a:t>
            </a:r>
          </a:p>
          <a:p>
            <a:r>
              <a:rPr lang="en-US" sz="1200" kern="1200" dirty="0">
                <a:solidFill>
                  <a:schemeClr val="tx1"/>
                </a:solidFill>
                <a:effectLst/>
                <a:latin typeface="+mn-lt"/>
                <a:ea typeface="+mn-ea"/>
                <a:cs typeface="+mn-cs"/>
              </a:rPr>
              <a:t>even lower than some middle-income countries such as Costa Rica</a:t>
            </a:r>
          </a:p>
          <a:p>
            <a:r>
              <a:rPr lang="en-US" sz="1200" kern="1200" dirty="0">
                <a:solidFill>
                  <a:schemeClr val="tx1"/>
                </a:solidFill>
                <a:effectLst/>
                <a:latin typeface="+mn-lt"/>
                <a:ea typeface="+mn-ea"/>
                <a:cs typeface="+mn-cs"/>
              </a:rPr>
              <a:t>and Cuba. Life expectancy is the lowest, below 55 years, in several</a:t>
            </a:r>
          </a:p>
          <a:p>
            <a:r>
              <a:rPr lang="en-US" sz="1200" kern="1200" dirty="0">
                <a:solidFill>
                  <a:schemeClr val="tx1"/>
                </a:solidFill>
                <a:effectLst/>
                <a:latin typeface="+mn-lt"/>
                <a:ea typeface="+mn-ea"/>
                <a:cs typeface="+mn-cs"/>
              </a:rPr>
              <a:t>African countries, including Sierra Leone, Lesotho, and Swaziland.</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18</a:t>
            </a:fld>
            <a:endParaRPr lang="en-US"/>
          </a:p>
        </p:txBody>
      </p:sp>
    </p:spTree>
    <p:extLst>
      <p:ext uri="{BB962C8B-B14F-4D97-AF65-F5344CB8AC3E}">
        <p14:creationId xmlns:p14="http://schemas.microsoft.com/office/powerpoint/2010/main" val="33177965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Researchers are increasingly using surveys to measure well-being or</a:t>
            </a:r>
          </a:p>
          <a:p>
            <a:r>
              <a:rPr lang="en-US" sz="1200" kern="1200" dirty="0">
                <a:solidFill>
                  <a:schemeClr val="tx1"/>
                </a:solidFill>
                <a:effectLst/>
                <a:latin typeface="+mn-lt"/>
                <a:ea typeface="+mn-ea"/>
                <a:cs typeface="+mn-cs"/>
              </a:rPr>
              <a:t>happiness directly. The most common approach is to ask people to</a:t>
            </a:r>
          </a:p>
          <a:p>
            <a:r>
              <a:rPr lang="en-US" sz="1200" kern="1200" dirty="0">
                <a:solidFill>
                  <a:schemeClr val="tx1"/>
                </a:solidFill>
                <a:effectLst/>
                <a:latin typeface="+mn-lt"/>
                <a:ea typeface="+mn-ea"/>
                <a:cs typeface="+mn-cs"/>
              </a:rPr>
              <a:t>rate their overall satisfaction with their lives, on a scale from 1 (dissatisfied)</a:t>
            </a:r>
          </a:p>
          <a:p>
            <a:r>
              <a:rPr lang="en-US" sz="1200" kern="1200" dirty="0">
                <a:solidFill>
                  <a:schemeClr val="tx1"/>
                </a:solidFill>
                <a:effectLst/>
                <a:latin typeface="+mn-lt"/>
                <a:ea typeface="+mn-ea"/>
                <a:cs typeface="+mn-cs"/>
              </a:rPr>
              <a:t>to 10 (satisfied). The responses are referred to as “subjective</a:t>
            </a:r>
          </a:p>
          <a:p>
            <a:r>
              <a:rPr lang="en-US" sz="1200" kern="1200" dirty="0">
                <a:solidFill>
                  <a:schemeClr val="tx1"/>
                </a:solidFill>
                <a:effectLst/>
                <a:latin typeface="+mn-lt"/>
                <a:ea typeface="+mn-ea"/>
                <a:cs typeface="+mn-cs"/>
              </a:rPr>
              <a:t>well-being.” We discuss subjective well-being in more detail in Chapter</a:t>
            </a:r>
          </a:p>
          <a:p>
            <a:r>
              <a:rPr lang="en-US" sz="1200" kern="1200" dirty="0">
                <a:solidFill>
                  <a:schemeClr val="tx1"/>
                </a:solidFill>
                <a:effectLst/>
                <a:latin typeface="+mn-lt"/>
                <a:ea typeface="+mn-ea"/>
                <a:cs typeface="+mn-cs"/>
              </a:rPr>
              <a:t>6.</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According to the most recent data, which cover 60 countries, Mexico</a:t>
            </a:r>
          </a:p>
          <a:p>
            <a:r>
              <a:rPr lang="en-US" sz="1200" kern="1200" dirty="0">
                <a:solidFill>
                  <a:schemeClr val="tx1"/>
                </a:solidFill>
                <a:effectLst/>
                <a:latin typeface="+mn-lt"/>
                <a:ea typeface="+mn-ea"/>
                <a:cs typeface="+mn-cs"/>
              </a:rPr>
              <a:t>has the highest level of average subjective well-being. Other relatively</a:t>
            </a:r>
          </a:p>
          <a:p>
            <a:r>
              <a:rPr lang="en-US" sz="1200" kern="1200" dirty="0">
                <a:solidFill>
                  <a:schemeClr val="tx1"/>
                </a:solidFill>
                <a:effectLst/>
                <a:latin typeface="+mn-lt"/>
                <a:ea typeface="+mn-ea"/>
                <a:cs typeface="+mn-cs"/>
              </a:rPr>
              <a:t>happy countries include Colombia, Qatar, Ecuador, and Uzbekistan.</a:t>
            </a:r>
          </a:p>
          <a:p>
            <a:r>
              <a:rPr lang="en-US" sz="1200" kern="1200" dirty="0">
                <a:solidFill>
                  <a:schemeClr val="tx1"/>
                </a:solidFill>
                <a:effectLst/>
                <a:latin typeface="+mn-lt"/>
                <a:ea typeface="+mn-ea"/>
                <a:cs typeface="+mn-cs"/>
              </a:rPr>
              <a:t>Happiness levels in the United States are about average for a developed</a:t>
            </a:r>
          </a:p>
          <a:p>
            <a:r>
              <a:rPr lang="en-US" sz="1200" kern="1200" dirty="0">
                <a:solidFill>
                  <a:schemeClr val="tx1"/>
                </a:solidFill>
                <a:effectLst/>
                <a:latin typeface="+mn-lt"/>
                <a:ea typeface="+mn-ea"/>
                <a:cs typeface="+mn-cs"/>
              </a:rPr>
              <a:t>country. Happiness levels are relatively low in countries that</a:t>
            </a:r>
          </a:p>
          <a:p>
            <a:r>
              <a:rPr lang="en-US" sz="1200" kern="1200" dirty="0">
                <a:solidFill>
                  <a:schemeClr val="tx1"/>
                </a:solidFill>
                <a:effectLst/>
                <a:latin typeface="+mn-lt"/>
                <a:ea typeface="+mn-ea"/>
                <a:cs typeface="+mn-cs"/>
              </a:rPr>
              <a:t>have recently experienced conflicts such as Egypt or Iraq, in the poorest</a:t>
            </a:r>
          </a:p>
          <a:p>
            <a:r>
              <a:rPr lang="en-US" sz="1200" kern="1200" dirty="0">
                <a:solidFill>
                  <a:schemeClr val="tx1"/>
                </a:solidFill>
                <a:effectLst/>
                <a:latin typeface="+mn-lt"/>
                <a:ea typeface="+mn-ea"/>
                <a:cs typeface="+mn-cs"/>
              </a:rPr>
              <a:t>countries such as Zimbabwe, as well as in Eastern European countries,</a:t>
            </a:r>
          </a:p>
          <a:p>
            <a:r>
              <a:rPr lang="en-US" sz="1200" kern="1200" dirty="0">
                <a:solidFill>
                  <a:schemeClr val="tx1"/>
                </a:solidFill>
                <a:effectLst/>
                <a:latin typeface="+mn-lt"/>
                <a:ea typeface="+mn-ea"/>
                <a:cs typeface="+mn-cs"/>
              </a:rPr>
              <a:t>such as Georgia and Estonia.</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19</a:t>
            </a:fld>
            <a:endParaRPr lang="en-US"/>
          </a:p>
        </p:txBody>
      </p:sp>
    </p:spTree>
    <p:extLst>
      <p:ext uri="{BB962C8B-B14F-4D97-AF65-F5344CB8AC3E}">
        <p14:creationId xmlns:p14="http://schemas.microsoft.com/office/powerpoint/2010/main" val="1528345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it is: </a:t>
            </a:r>
            <a:r>
              <a:rPr lang="en-US" sz="1200" kern="1200" dirty="0">
                <a:solidFill>
                  <a:schemeClr val="tx1"/>
                </a:solidFill>
                <a:effectLst/>
                <a:latin typeface="+mn-lt"/>
                <a:ea typeface="+mn-ea"/>
                <a:cs typeface="+mn-cs"/>
              </a:rPr>
              <a:t>Carbon dioxide (CO2) is the most important gas responsible for</a:t>
            </a:r>
          </a:p>
          <a:p>
            <a:r>
              <a:rPr lang="en-US" sz="1200" kern="1200" dirty="0">
                <a:solidFill>
                  <a:schemeClr val="tx1"/>
                </a:solidFill>
                <a:effectLst/>
                <a:latin typeface="+mn-lt"/>
                <a:ea typeface="+mn-ea"/>
                <a:cs typeface="+mn-cs"/>
              </a:rPr>
              <a:t>global climate change. CO2 is emitted whenever fossil fuels are</a:t>
            </a:r>
          </a:p>
          <a:p>
            <a:r>
              <a:rPr lang="en-US" sz="1200" kern="1200" dirty="0">
                <a:solidFill>
                  <a:schemeClr val="tx1"/>
                </a:solidFill>
                <a:effectLst/>
                <a:latin typeface="+mn-lt"/>
                <a:ea typeface="+mn-ea"/>
                <a:cs typeface="+mn-cs"/>
              </a:rPr>
              <a:t>burned. Scientific analysis indicates that the accumulation of CO2</a:t>
            </a:r>
          </a:p>
          <a:p>
            <a:r>
              <a:rPr lang="en-US" sz="1200" kern="1200" dirty="0">
                <a:solidFill>
                  <a:schemeClr val="tx1"/>
                </a:solidFill>
                <a:effectLst/>
                <a:latin typeface="+mn-lt"/>
                <a:ea typeface="+mn-ea"/>
                <a:cs typeface="+mn-cs"/>
              </a:rPr>
              <a:t>in the atmosphere is raising global temperatures, leading to serious</a:t>
            </a:r>
          </a:p>
          <a:p>
            <a:r>
              <a:rPr lang="en-US" sz="1200" kern="1200" dirty="0">
                <a:solidFill>
                  <a:schemeClr val="tx1"/>
                </a:solidFill>
                <a:effectLst/>
                <a:latin typeface="+mn-lt"/>
                <a:ea typeface="+mn-ea"/>
                <a:cs typeface="+mn-cs"/>
              </a:rPr>
              <a:t>negative impacts on human societies and ecosystems. CO2 per capita</a:t>
            </a:r>
          </a:p>
          <a:p>
            <a:r>
              <a:rPr lang="en-US" sz="1200" kern="1200" dirty="0">
                <a:solidFill>
                  <a:schemeClr val="tx1"/>
                </a:solidFill>
                <a:effectLst/>
                <a:latin typeface="+mn-lt"/>
                <a:ea typeface="+mn-ea"/>
                <a:cs typeface="+mn-cs"/>
              </a:rPr>
              <a:t>gives us an idea of how much the average person in a country is</a:t>
            </a:r>
          </a:p>
          <a:p>
            <a:r>
              <a:rPr lang="en-US" sz="1200" kern="1200" dirty="0">
                <a:solidFill>
                  <a:schemeClr val="tx1"/>
                </a:solidFill>
                <a:effectLst/>
                <a:latin typeface="+mn-lt"/>
                <a:ea typeface="+mn-ea"/>
                <a:cs typeface="+mn-cs"/>
              </a:rPr>
              <a:t>affecting the environment. We learn more about CO2 and climate</a:t>
            </a:r>
          </a:p>
          <a:p>
            <a:r>
              <a:rPr lang="en-US" sz="1200" kern="1200" dirty="0">
                <a:solidFill>
                  <a:schemeClr val="tx1"/>
                </a:solidFill>
                <a:effectLst/>
                <a:latin typeface="+mn-lt"/>
                <a:ea typeface="+mn-ea"/>
                <a:cs typeface="+mn-cs"/>
              </a:rPr>
              <a:t>change in Chapter 18.</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results: </a:t>
            </a:r>
            <a:r>
              <a:rPr lang="en-US" sz="1200" kern="1200" dirty="0">
                <a:solidFill>
                  <a:schemeClr val="tx1"/>
                </a:solidFill>
                <a:effectLst/>
                <a:latin typeface="+mn-lt"/>
                <a:ea typeface="+mn-ea"/>
                <a:cs typeface="+mn-cs"/>
              </a:rPr>
              <a:t>The countries with the highest CO2 emissions per capita are several</a:t>
            </a:r>
          </a:p>
          <a:p>
            <a:r>
              <a:rPr lang="en-US" sz="1200" kern="1200" dirty="0">
                <a:solidFill>
                  <a:schemeClr val="tx1"/>
                </a:solidFill>
                <a:effectLst/>
                <a:latin typeface="+mn-lt"/>
                <a:ea typeface="+mn-ea"/>
                <a:cs typeface="+mn-cs"/>
              </a:rPr>
              <a:t>oil-producing countries, including Qatar (the highest, at 41 tons per</a:t>
            </a:r>
          </a:p>
          <a:p>
            <a:r>
              <a:rPr lang="en-US" sz="1200" kern="1200" dirty="0">
                <a:solidFill>
                  <a:schemeClr val="tx1"/>
                </a:solidFill>
                <a:effectLst/>
                <a:latin typeface="+mn-lt"/>
                <a:ea typeface="+mn-ea"/>
                <a:cs typeface="+mn-cs"/>
              </a:rPr>
              <a:t>person), Kuwait, and Bahrain. The United States has the tenth-highest</a:t>
            </a:r>
          </a:p>
          <a:p>
            <a:r>
              <a:rPr lang="en-US" sz="1200" kern="1200" dirty="0">
                <a:solidFill>
                  <a:schemeClr val="tx1"/>
                </a:solidFill>
                <a:effectLst/>
                <a:latin typeface="+mn-lt"/>
                <a:ea typeface="+mn-ea"/>
                <a:cs typeface="+mn-cs"/>
              </a:rPr>
              <a:t>emissions per capita, around 17 tons per person. Emissions per person</a:t>
            </a:r>
          </a:p>
          <a:p>
            <a:r>
              <a:rPr lang="en-US" sz="1200" kern="1200" dirty="0">
                <a:solidFill>
                  <a:schemeClr val="tx1"/>
                </a:solidFill>
                <a:effectLst/>
                <a:latin typeface="+mn-lt"/>
                <a:ea typeface="+mn-ea"/>
                <a:cs typeface="+mn-cs"/>
              </a:rPr>
              <a:t>in European countries such as the UK and Germany are about half of</a:t>
            </a:r>
          </a:p>
          <a:p>
            <a:r>
              <a:rPr lang="en-US" sz="1200" kern="1200" dirty="0">
                <a:solidFill>
                  <a:schemeClr val="tx1"/>
                </a:solidFill>
                <a:effectLst/>
                <a:latin typeface="+mn-lt"/>
                <a:ea typeface="+mn-ea"/>
                <a:cs typeface="+mn-cs"/>
              </a:rPr>
              <a:t>U.S. levels. While China is the world’s largest emitter of CO2 overall,</a:t>
            </a:r>
          </a:p>
          <a:p>
            <a:r>
              <a:rPr lang="en-US" sz="1200" kern="1200" dirty="0">
                <a:solidFill>
                  <a:schemeClr val="tx1"/>
                </a:solidFill>
                <a:effectLst/>
                <a:latin typeface="+mn-lt"/>
                <a:ea typeface="+mn-ea"/>
                <a:cs typeface="+mn-cs"/>
              </a:rPr>
              <a:t>on a per-capita basis its emissions are less than half of those in the</a:t>
            </a:r>
          </a:p>
          <a:p>
            <a:r>
              <a:rPr lang="en-US" sz="1200" kern="1200" dirty="0">
                <a:solidFill>
                  <a:schemeClr val="tx1"/>
                </a:solidFill>
                <a:effectLst/>
                <a:latin typeface="+mn-lt"/>
                <a:ea typeface="+mn-ea"/>
                <a:cs typeface="+mn-cs"/>
              </a:rPr>
              <a:t>United States. CO2 emissions per capita are negligible in the world’s</a:t>
            </a:r>
          </a:p>
          <a:p>
            <a:r>
              <a:rPr lang="en-US" sz="1200" kern="1200" dirty="0">
                <a:solidFill>
                  <a:schemeClr val="tx1"/>
                </a:solidFill>
                <a:effectLst/>
                <a:latin typeface="+mn-lt"/>
                <a:ea typeface="+mn-ea"/>
                <a:cs typeface="+mn-cs"/>
              </a:rPr>
              <a:t>poorest countries.</a:t>
            </a:r>
          </a:p>
          <a:p>
            <a:endParaRPr lang="en-US" dirty="0"/>
          </a:p>
        </p:txBody>
      </p:sp>
      <p:sp>
        <p:nvSpPr>
          <p:cNvPr id="4" name="Slide Number Placeholder 3"/>
          <p:cNvSpPr>
            <a:spLocks noGrp="1"/>
          </p:cNvSpPr>
          <p:nvPr>
            <p:ph type="sldNum" sz="quarter" idx="10"/>
          </p:nvPr>
        </p:nvSpPr>
        <p:spPr/>
        <p:txBody>
          <a:bodyPr/>
          <a:lstStyle/>
          <a:p>
            <a:fld id="{155211AB-570E-A241-AF7D-CFFC7D6F396E}" type="slidenum">
              <a:rPr lang="en-US" smtClean="0"/>
              <a:t>20</a:t>
            </a:fld>
            <a:endParaRPr lang="en-US"/>
          </a:p>
        </p:txBody>
      </p:sp>
    </p:spTree>
    <p:extLst>
      <p:ext uri="{BB962C8B-B14F-4D97-AF65-F5344CB8AC3E}">
        <p14:creationId xmlns:p14="http://schemas.microsoft.com/office/powerpoint/2010/main" val="2853022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7C54259-FD90-47C2-9DD1-8EF507AFC024}" type="datetimeFigureOut">
              <a:rPr lang="en-US" smtClean="0"/>
              <a:t>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6A0488-5141-42BF-8085-B5F432045E58}" type="slidenum">
              <a:rPr lang="en-US" smtClean="0"/>
              <a:t>‹#›</a:t>
            </a:fld>
            <a:endParaRPr lang="en-US"/>
          </a:p>
        </p:txBody>
      </p:sp>
    </p:spTree>
    <p:extLst>
      <p:ext uri="{BB962C8B-B14F-4D97-AF65-F5344CB8AC3E}">
        <p14:creationId xmlns:p14="http://schemas.microsoft.com/office/powerpoint/2010/main" val="4273108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C54259-FD90-47C2-9DD1-8EF507AFC024}" type="datetimeFigureOut">
              <a:rPr lang="en-US" smtClean="0"/>
              <a:t>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6A0488-5141-42BF-8085-B5F432045E58}" type="slidenum">
              <a:rPr lang="en-US" smtClean="0"/>
              <a:t>‹#›</a:t>
            </a:fld>
            <a:endParaRPr lang="en-US"/>
          </a:p>
        </p:txBody>
      </p:sp>
    </p:spTree>
    <p:extLst>
      <p:ext uri="{BB962C8B-B14F-4D97-AF65-F5344CB8AC3E}">
        <p14:creationId xmlns:p14="http://schemas.microsoft.com/office/powerpoint/2010/main" val="347492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C54259-FD90-47C2-9DD1-8EF507AFC024}" type="datetimeFigureOut">
              <a:rPr lang="en-US" smtClean="0"/>
              <a:t>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6A0488-5141-42BF-8085-B5F432045E58}" type="slidenum">
              <a:rPr lang="en-US" smtClean="0"/>
              <a:t>‹#›</a:t>
            </a:fld>
            <a:endParaRPr lang="en-US"/>
          </a:p>
        </p:txBody>
      </p:sp>
    </p:spTree>
    <p:extLst>
      <p:ext uri="{BB962C8B-B14F-4D97-AF65-F5344CB8AC3E}">
        <p14:creationId xmlns:p14="http://schemas.microsoft.com/office/powerpoint/2010/main" val="651703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7C54259-FD90-47C2-9DD1-8EF507AFC024}" type="datetimeFigureOut">
              <a:rPr lang="en-US" smtClean="0"/>
              <a:t>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6A0488-5141-42BF-8085-B5F432045E58}" type="slidenum">
              <a:rPr lang="en-US" smtClean="0"/>
              <a:t>‹#›</a:t>
            </a:fld>
            <a:endParaRPr lang="en-US"/>
          </a:p>
        </p:txBody>
      </p:sp>
    </p:spTree>
    <p:extLst>
      <p:ext uri="{BB962C8B-B14F-4D97-AF65-F5344CB8AC3E}">
        <p14:creationId xmlns:p14="http://schemas.microsoft.com/office/powerpoint/2010/main" val="3416230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7C54259-FD90-47C2-9DD1-8EF507AFC024}" type="datetimeFigureOut">
              <a:rPr lang="en-US" smtClean="0"/>
              <a:t>11/20/18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6A0488-5141-42BF-8085-B5F432045E58}" type="slidenum">
              <a:rPr lang="en-US" smtClean="0"/>
              <a:t>‹#›</a:t>
            </a:fld>
            <a:endParaRPr lang="en-US"/>
          </a:p>
        </p:txBody>
      </p:sp>
    </p:spTree>
    <p:extLst>
      <p:ext uri="{BB962C8B-B14F-4D97-AF65-F5344CB8AC3E}">
        <p14:creationId xmlns:p14="http://schemas.microsoft.com/office/powerpoint/2010/main" val="1310614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7C54259-FD90-47C2-9DD1-8EF507AFC024}" type="datetimeFigureOut">
              <a:rPr lang="en-US" smtClean="0"/>
              <a:t>11/20/18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6A0488-5141-42BF-8085-B5F432045E58}" type="slidenum">
              <a:rPr lang="en-US" smtClean="0"/>
              <a:t>‹#›</a:t>
            </a:fld>
            <a:endParaRPr lang="en-US"/>
          </a:p>
        </p:txBody>
      </p:sp>
    </p:spTree>
    <p:extLst>
      <p:ext uri="{BB962C8B-B14F-4D97-AF65-F5344CB8AC3E}">
        <p14:creationId xmlns:p14="http://schemas.microsoft.com/office/powerpoint/2010/main" val="1678188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C54259-FD90-47C2-9DD1-8EF507AFC024}" type="datetimeFigureOut">
              <a:rPr lang="en-US" smtClean="0"/>
              <a:t>11/20/18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6A0488-5141-42BF-8085-B5F432045E58}" type="slidenum">
              <a:rPr lang="en-US" smtClean="0"/>
              <a:t>‹#›</a:t>
            </a:fld>
            <a:endParaRPr lang="en-US"/>
          </a:p>
        </p:txBody>
      </p:sp>
    </p:spTree>
    <p:extLst>
      <p:ext uri="{BB962C8B-B14F-4D97-AF65-F5344CB8AC3E}">
        <p14:creationId xmlns:p14="http://schemas.microsoft.com/office/powerpoint/2010/main" val="3409166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7C54259-FD90-47C2-9DD1-8EF507AFC024}" type="datetimeFigureOut">
              <a:rPr lang="en-US" smtClean="0"/>
              <a:t>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6A0488-5141-42BF-8085-B5F432045E58}" type="slidenum">
              <a:rPr lang="en-US" smtClean="0"/>
              <a:t>‹#›</a:t>
            </a:fld>
            <a:endParaRPr lang="en-US"/>
          </a:p>
        </p:txBody>
      </p:sp>
    </p:spTree>
    <p:extLst>
      <p:ext uri="{BB962C8B-B14F-4D97-AF65-F5344CB8AC3E}">
        <p14:creationId xmlns:p14="http://schemas.microsoft.com/office/powerpoint/2010/main" val="568117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7C54259-FD90-47C2-9DD1-8EF507AFC024}" type="datetimeFigureOut">
              <a:rPr lang="en-US" smtClean="0"/>
              <a:t>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6A0488-5141-42BF-8085-B5F432045E58}" type="slidenum">
              <a:rPr lang="en-US" smtClean="0"/>
              <a:t>‹#›</a:t>
            </a:fld>
            <a:endParaRPr lang="en-US"/>
          </a:p>
        </p:txBody>
      </p:sp>
    </p:spTree>
    <p:extLst>
      <p:ext uri="{BB962C8B-B14F-4D97-AF65-F5344CB8AC3E}">
        <p14:creationId xmlns:p14="http://schemas.microsoft.com/office/powerpoint/2010/main" val="3333958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C54259-FD90-47C2-9DD1-8EF507AFC024}" type="datetimeFigureOut">
              <a:rPr lang="en-US" smtClean="0"/>
              <a:t>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6A0488-5141-42BF-8085-B5F432045E58}" type="slidenum">
              <a:rPr lang="en-US" smtClean="0"/>
              <a:t>‹#›</a:t>
            </a:fld>
            <a:endParaRPr lang="en-US"/>
          </a:p>
        </p:txBody>
      </p:sp>
    </p:spTree>
    <p:extLst>
      <p:ext uri="{BB962C8B-B14F-4D97-AF65-F5344CB8AC3E}">
        <p14:creationId xmlns:p14="http://schemas.microsoft.com/office/powerpoint/2010/main" val="2439180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C54259-FD90-47C2-9DD1-8EF507AFC024}" type="datetimeFigureOut">
              <a:rPr lang="en-US" smtClean="0"/>
              <a:t>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6A0488-5141-42BF-8085-B5F432045E58}" type="slidenum">
              <a:rPr lang="en-US" smtClean="0"/>
              <a:t>‹#›</a:t>
            </a:fld>
            <a:endParaRPr lang="en-US"/>
          </a:p>
        </p:txBody>
      </p:sp>
    </p:spTree>
    <p:extLst>
      <p:ext uri="{BB962C8B-B14F-4D97-AF65-F5344CB8AC3E}">
        <p14:creationId xmlns:p14="http://schemas.microsoft.com/office/powerpoint/2010/main" val="118515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C54259-FD90-47C2-9DD1-8EF507AFC024}" type="datetimeFigureOut">
              <a:rPr lang="en-US" smtClean="0"/>
              <a:t>11/20/18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6A0488-5141-42BF-8085-B5F432045E58}" type="slidenum">
              <a:rPr lang="en-US" smtClean="0"/>
              <a:t>‹#›</a:t>
            </a:fld>
            <a:endParaRPr lang="en-US"/>
          </a:p>
        </p:txBody>
      </p:sp>
    </p:spTree>
    <p:extLst>
      <p:ext uri="{BB962C8B-B14F-4D97-AF65-F5344CB8AC3E}">
        <p14:creationId xmlns:p14="http://schemas.microsoft.com/office/powerpoint/2010/main" val="24215684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3550" y="11812"/>
            <a:ext cx="9124899" cy="6834375"/>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3550" y="11812"/>
            <a:ext cx="9124899" cy="6834375"/>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3550" y="11812"/>
            <a:ext cx="9124899" cy="6834375"/>
          </a:xfrm>
          <a:prstGeom prst="rect">
            <a:avLst/>
          </a:prstGeom>
        </p:spPr>
      </p:pic>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11798" b="12150"/>
          <a:stretch/>
        </p:blipFill>
        <p:spPr>
          <a:xfrm>
            <a:off x="0" y="-43129"/>
            <a:ext cx="12192000" cy="6889316"/>
          </a:xfrm>
          <a:prstGeom prst="rect">
            <a:avLst/>
          </a:prstGeom>
        </p:spPr>
      </p:pic>
    </p:spTree>
    <p:extLst>
      <p:ext uri="{BB962C8B-B14F-4D97-AF65-F5344CB8AC3E}">
        <p14:creationId xmlns:p14="http://schemas.microsoft.com/office/powerpoint/2010/main" val="869176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10211" b="18674"/>
          <a:stretch/>
        </p:blipFill>
        <p:spPr>
          <a:xfrm>
            <a:off x="1150423" y="1002784"/>
            <a:ext cx="8774162" cy="4673397"/>
          </a:xfrm>
        </p:spPr>
      </p:pic>
      <p:sp>
        <p:nvSpPr>
          <p:cNvPr id="2" name="Title 1"/>
          <p:cNvSpPr>
            <a:spLocks noGrp="1"/>
          </p:cNvSpPr>
          <p:nvPr>
            <p:ph type="title"/>
          </p:nvPr>
        </p:nvSpPr>
        <p:spPr>
          <a:xfrm>
            <a:off x="838200" y="147411"/>
            <a:ext cx="10515600" cy="788761"/>
          </a:xfrm>
        </p:spPr>
        <p:txBody>
          <a:bodyPr>
            <a:normAutofit/>
          </a:bodyPr>
          <a:lstStyle/>
          <a:p>
            <a:r>
              <a:rPr lang="en-US" sz="3600" dirty="0"/>
              <a:t>Figure 0.1 GDP per Capita, 2015 (Thousands of dollars)</a:t>
            </a:r>
          </a:p>
        </p:txBody>
      </p:sp>
      <p:sp>
        <p:nvSpPr>
          <p:cNvPr id="3" name="TextBox 2">
            <a:extLst>
              <a:ext uri="{FF2B5EF4-FFF2-40B4-BE49-F238E27FC236}">
                <a16:creationId xmlns:a16="http://schemas.microsoft.com/office/drawing/2014/main" id="{BFC4C44C-FFA3-A74C-94BC-BCD4980FE28C}"/>
              </a:ext>
            </a:extLst>
          </p:cNvPr>
          <p:cNvSpPr txBox="1"/>
          <p:nvPr/>
        </p:nvSpPr>
        <p:spPr>
          <a:xfrm>
            <a:off x="1304693" y="6057781"/>
            <a:ext cx="10794380" cy="800219"/>
          </a:xfrm>
          <a:prstGeom prst="rect">
            <a:avLst/>
          </a:prstGeom>
          <a:noFill/>
        </p:spPr>
        <p:txBody>
          <a:bodyPr wrap="square" rtlCol="0">
            <a:spAutoFit/>
          </a:bodyPr>
          <a:lstStyle/>
          <a:p>
            <a:r>
              <a:rPr lang="en-US" sz="1400" dirty="0"/>
              <a:t>Source: World Bank, World Development Indicators database.</a:t>
            </a:r>
          </a:p>
          <a:p>
            <a:r>
              <a:rPr lang="en-US" sz="1400" dirty="0"/>
              <a:t>Data are adjusted for purchasing power differences across countries (e.g., a dollar in India buys more than a dollar in the United States).</a:t>
            </a:r>
          </a:p>
          <a:p>
            <a:endParaRPr lang="en-US" dirty="0"/>
          </a:p>
        </p:txBody>
      </p:sp>
    </p:spTree>
    <p:extLst>
      <p:ext uri="{BB962C8B-B14F-4D97-AF65-F5344CB8AC3E}">
        <p14:creationId xmlns:p14="http://schemas.microsoft.com/office/powerpoint/2010/main" val="4091158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085" y="0"/>
            <a:ext cx="11255829" cy="1325563"/>
          </a:xfrm>
        </p:spPr>
        <p:txBody>
          <a:bodyPr>
            <a:normAutofit/>
          </a:bodyPr>
          <a:lstStyle/>
          <a:p>
            <a:r>
              <a:rPr lang="en-US" sz="3600" dirty="0"/>
              <a:t>Figure 0.2 Growth in GDP per Capita, 2006 – 2015 (Percent)</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8828" b="16613"/>
          <a:stretch/>
        </p:blipFill>
        <p:spPr>
          <a:xfrm>
            <a:off x="1513394" y="984627"/>
            <a:ext cx="8648523" cy="4829577"/>
          </a:xfrm>
        </p:spPr>
      </p:pic>
      <p:sp>
        <p:nvSpPr>
          <p:cNvPr id="3" name="TextBox 2">
            <a:extLst>
              <a:ext uri="{FF2B5EF4-FFF2-40B4-BE49-F238E27FC236}">
                <a16:creationId xmlns:a16="http://schemas.microsoft.com/office/drawing/2014/main" id="{CBEBC3DA-B5A3-9742-9593-B2EBEBC788E7}"/>
              </a:ext>
            </a:extLst>
          </p:cNvPr>
          <p:cNvSpPr txBox="1"/>
          <p:nvPr/>
        </p:nvSpPr>
        <p:spPr>
          <a:xfrm>
            <a:off x="3743865" y="6283636"/>
            <a:ext cx="8798944" cy="800219"/>
          </a:xfrm>
          <a:prstGeom prst="rect">
            <a:avLst/>
          </a:prstGeom>
          <a:noFill/>
        </p:spPr>
        <p:txBody>
          <a:bodyPr wrap="square" rtlCol="0">
            <a:spAutoFit/>
          </a:bodyPr>
          <a:lstStyle/>
          <a:p>
            <a:r>
              <a:rPr lang="en-US" sz="1400" dirty="0"/>
              <a:t>Source: World Bank, World Development Indicators database.</a:t>
            </a:r>
          </a:p>
          <a:p>
            <a:r>
              <a:rPr lang="en-US" sz="1400" dirty="0"/>
              <a:t>Data are adjusted for purchasing power differences.</a:t>
            </a:r>
          </a:p>
          <a:p>
            <a:endParaRPr lang="en-US" dirty="0"/>
          </a:p>
        </p:txBody>
      </p:sp>
    </p:spTree>
    <p:extLst>
      <p:ext uri="{BB962C8B-B14F-4D97-AF65-F5344CB8AC3E}">
        <p14:creationId xmlns:p14="http://schemas.microsoft.com/office/powerpoint/2010/main" val="13601604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718" y="-206828"/>
            <a:ext cx="11016343" cy="1325563"/>
          </a:xfrm>
        </p:spPr>
        <p:txBody>
          <a:bodyPr>
            <a:normAutofit/>
          </a:bodyPr>
          <a:lstStyle/>
          <a:p>
            <a:r>
              <a:rPr lang="en-US" sz="3600" dirty="0"/>
              <a:t>Figure 0.3 Net National Savings Rate, 2015 (Percent of GNI)</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13375" r="1037" b="17609"/>
          <a:stretch/>
        </p:blipFill>
        <p:spPr>
          <a:xfrm>
            <a:off x="1469900" y="1118734"/>
            <a:ext cx="8692018" cy="4540193"/>
          </a:xfrm>
        </p:spPr>
      </p:pic>
      <p:sp>
        <p:nvSpPr>
          <p:cNvPr id="3" name="TextBox 2">
            <a:extLst>
              <a:ext uri="{FF2B5EF4-FFF2-40B4-BE49-F238E27FC236}">
                <a16:creationId xmlns:a16="http://schemas.microsoft.com/office/drawing/2014/main" id="{0FB81A39-D511-A947-99F6-233DAC1D6EC5}"/>
              </a:ext>
            </a:extLst>
          </p:cNvPr>
          <p:cNvSpPr txBox="1"/>
          <p:nvPr/>
        </p:nvSpPr>
        <p:spPr>
          <a:xfrm>
            <a:off x="1138687" y="6003986"/>
            <a:ext cx="10731260" cy="1015663"/>
          </a:xfrm>
          <a:prstGeom prst="rect">
            <a:avLst/>
          </a:prstGeom>
          <a:noFill/>
        </p:spPr>
        <p:txBody>
          <a:bodyPr wrap="square" rtlCol="0">
            <a:spAutoFit/>
          </a:bodyPr>
          <a:lstStyle/>
          <a:p>
            <a:r>
              <a:rPr lang="en-US" sz="1400" dirty="0"/>
              <a:t>Source: World Bank, World Development Indicators database.</a:t>
            </a:r>
          </a:p>
          <a:p>
            <a:r>
              <a:rPr lang="en-US" sz="1400" dirty="0"/>
              <a:t>GNI is gross national income, a measure similar to gross domestic product, but including income from residents abroad and excluding income earned by foreigners within the country. GNI is also sometimes referred to as Gross National Product (GNP).</a:t>
            </a:r>
          </a:p>
          <a:p>
            <a:endParaRPr lang="en-US" dirty="0"/>
          </a:p>
        </p:txBody>
      </p:sp>
    </p:spTree>
    <p:extLst>
      <p:ext uri="{BB962C8B-B14F-4D97-AF65-F5344CB8AC3E}">
        <p14:creationId xmlns:p14="http://schemas.microsoft.com/office/powerpoint/2010/main" val="2968462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8828" y="111350"/>
            <a:ext cx="10515600" cy="1031649"/>
          </a:xfrm>
        </p:spPr>
        <p:txBody>
          <a:bodyPr>
            <a:normAutofit/>
          </a:bodyPr>
          <a:lstStyle/>
          <a:p>
            <a:r>
              <a:rPr lang="en-US" sz="3600" dirty="0"/>
              <a:t>Figure 0.4 Government Debt (Percent of GDP)</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9330" b="13488"/>
          <a:stretch/>
        </p:blipFill>
        <p:spPr>
          <a:xfrm>
            <a:off x="1542812" y="1142999"/>
            <a:ext cx="8498335" cy="4912743"/>
          </a:xfrm>
        </p:spPr>
      </p:pic>
      <p:sp>
        <p:nvSpPr>
          <p:cNvPr id="3" name="TextBox 2">
            <a:extLst>
              <a:ext uri="{FF2B5EF4-FFF2-40B4-BE49-F238E27FC236}">
                <a16:creationId xmlns:a16="http://schemas.microsoft.com/office/drawing/2014/main" id="{1E4AE737-3F09-A842-A3D8-66869D7BFA6C}"/>
              </a:ext>
            </a:extLst>
          </p:cNvPr>
          <p:cNvSpPr txBox="1"/>
          <p:nvPr/>
        </p:nvSpPr>
        <p:spPr>
          <a:xfrm>
            <a:off x="3306793" y="6205349"/>
            <a:ext cx="8885207" cy="800219"/>
          </a:xfrm>
          <a:prstGeom prst="rect">
            <a:avLst/>
          </a:prstGeom>
          <a:noFill/>
        </p:spPr>
        <p:txBody>
          <a:bodyPr wrap="square" rtlCol="0">
            <a:spAutoFit/>
          </a:bodyPr>
          <a:lstStyle/>
          <a:p>
            <a:r>
              <a:rPr lang="en-US" sz="1400" dirty="0"/>
              <a:t>Source: United States Central Intelligence Agency, CIA World Factbook.</a:t>
            </a:r>
          </a:p>
          <a:p>
            <a:r>
              <a:rPr lang="en-US" sz="1400" dirty="0"/>
              <a:t>Data are mostly 2016 estimates.</a:t>
            </a:r>
          </a:p>
          <a:p>
            <a:endParaRPr lang="en-US" dirty="0"/>
          </a:p>
        </p:txBody>
      </p:sp>
    </p:spTree>
    <p:extLst>
      <p:ext uri="{BB962C8B-B14F-4D97-AF65-F5344CB8AC3E}">
        <p14:creationId xmlns:p14="http://schemas.microsoft.com/office/powerpoint/2010/main" val="1335335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11049000" cy="1009877"/>
          </a:xfrm>
        </p:spPr>
        <p:txBody>
          <a:bodyPr>
            <a:normAutofit/>
          </a:bodyPr>
          <a:lstStyle/>
          <a:p>
            <a:r>
              <a:rPr lang="en-US" sz="3600" dirty="0"/>
              <a:t>Figure 0.5 Labor Productivity, 2015 (GDP per Hour Worked)</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11331" b="14924"/>
          <a:stretch/>
        </p:blipFill>
        <p:spPr>
          <a:xfrm>
            <a:off x="1535761" y="1021496"/>
            <a:ext cx="8739477" cy="4827213"/>
          </a:xfrm>
        </p:spPr>
      </p:pic>
      <p:sp>
        <p:nvSpPr>
          <p:cNvPr id="3" name="TextBox 2">
            <a:extLst>
              <a:ext uri="{FF2B5EF4-FFF2-40B4-BE49-F238E27FC236}">
                <a16:creationId xmlns:a16="http://schemas.microsoft.com/office/drawing/2014/main" id="{3FDFF651-833C-2247-8814-6FFFF7B68660}"/>
              </a:ext>
            </a:extLst>
          </p:cNvPr>
          <p:cNvSpPr txBox="1"/>
          <p:nvPr/>
        </p:nvSpPr>
        <p:spPr>
          <a:xfrm>
            <a:off x="1950159" y="6273225"/>
            <a:ext cx="8971471" cy="584775"/>
          </a:xfrm>
          <a:prstGeom prst="rect">
            <a:avLst/>
          </a:prstGeom>
          <a:noFill/>
        </p:spPr>
        <p:txBody>
          <a:bodyPr wrap="square" rtlCol="0">
            <a:spAutoFit/>
          </a:bodyPr>
          <a:lstStyle/>
          <a:p>
            <a:r>
              <a:rPr lang="en-US" sz="1400" dirty="0"/>
              <a:t>Source: </a:t>
            </a:r>
            <a:r>
              <a:rPr lang="en-US" sz="1400" dirty="0" err="1"/>
              <a:t>Organisation</a:t>
            </a:r>
            <a:r>
              <a:rPr lang="en-US" sz="1400" dirty="0"/>
              <a:t> for Economic Co-operation and Development, OECD online statistical database.</a:t>
            </a:r>
          </a:p>
          <a:p>
            <a:endParaRPr lang="en-US" dirty="0"/>
          </a:p>
        </p:txBody>
      </p:sp>
    </p:spTree>
    <p:extLst>
      <p:ext uri="{BB962C8B-B14F-4D97-AF65-F5344CB8AC3E}">
        <p14:creationId xmlns:p14="http://schemas.microsoft.com/office/powerpoint/2010/main" val="3016598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973818"/>
          </a:xfrm>
        </p:spPr>
        <p:txBody>
          <a:bodyPr>
            <a:normAutofit/>
          </a:bodyPr>
          <a:lstStyle/>
          <a:p>
            <a:r>
              <a:rPr lang="en-US" sz="3600" dirty="0"/>
              <a:t>Figure 0.6 Average Annual Hours Worked, 2015</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10080" b="15208"/>
          <a:stretch/>
        </p:blipFill>
        <p:spPr>
          <a:xfrm>
            <a:off x="1299683" y="973818"/>
            <a:ext cx="9205031" cy="5150937"/>
          </a:xfrm>
        </p:spPr>
      </p:pic>
      <p:sp>
        <p:nvSpPr>
          <p:cNvPr id="3" name="TextBox 2">
            <a:extLst>
              <a:ext uri="{FF2B5EF4-FFF2-40B4-BE49-F238E27FC236}">
                <a16:creationId xmlns:a16="http://schemas.microsoft.com/office/drawing/2014/main" id="{3D3A36E2-99ED-8043-AEAE-339C0537FB79}"/>
              </a:ext>
            </a:extLst>
          </p:cNvPr>
          <p:cNvSpPr txBox="1"/>
          <p:nvPr/>
        </p:nvSpPr>
        <p:spPr>
          <a:xfrm>
            <a:off x="2656936" y="6544810"/>
            <a:ext cx="10284125" cy="584775"/>
          </a:xfrm>
          <a:prstGeom prst="rect">
            <a:avLst/>
          </a:prstGeom>
          <a:noFill/>
        </p:spPr>
        <p:txBody>
          <a:bodyPr wrap="square" rtlCol="0">
            <a:spAutoFit/>
          </a:bodyPr>
          <a:lstStyle/>
          <a:p>
            <a:r>
              <a:rPr lang="en-US" sz="1400" dirty="0"/>
              <a:t>Source: </a:t>
            </a:r>
            <a:r>
              <a:rPr lang="en-US" sz="1400" dirty="0" err="1"/>
              <a:t>Organisation</a:t>
            </a:r>
            <a:r>
              <a:rPr lang="en-US" sz="1400" dirty="0"/>
              <a:t> for Economic Co-operation and Development. OECD online statistical database.</a:t>
            </a:r>
          </a:p>
          <a:p>
            <a:endParaRPr lang="en-US" dirty="0"/>
          </a:p>
        </p:txBody>
      </p:sp>
    </p:spTree>
    <p:extLst>
      <p:ext uri="{BB962C8B-B14F-4D97-AF65-F5344CB8AC3E}">
        <p14:creationId xmlns:p14="http://schemas.microsoft.com/office/powerpoint/2010/main" val="3131927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171" y="0"/>
            <a:ext cx="11636829" cy="1060903"/>
          </a:xfrm>
        </p:spPr>
        <p:txBody>
          <a:bodyPr>
            <a:normAutofit/>
          </a:bodyPr>
          <a:lstStyle/>
          <a:p>
            <a:r>
              <a:rPr lang="en-US" sz="3600" dirty="0"/>
              <a:t>Figure 0.7 Unemployment Rate, 2016 (Percent of Labor Force)</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10831" b="17673"/>
          <a:stretch/>
        </p:blipFill>
        <p:spPr>
          <a:xfrm>
            <a:off x="1365927" y="886733"/>
            <a:ext cx="9523765" cy="5099999"/>
          </a:xfrm>
        </p:spPr>
      </p:pic>
      <p:sp>
        <p:nvSpPr>
          <p:cNvPr id="3" name="TextBox 2">
            <a:extLst>
              <a:ext uri="{FF2B5EF4-FFF2-40B4-BE49-F238E27FC236}">
                <a16:creationId xmlns:a16="http://schemas.microsoft.com/office/drawing/2014/main" id="{ED6B3FD2-7CB5-8641-A496-C4F98555D866}"/>
              </a:ext>
            </a:extLst>
          </p:cNvPr>
          <p:cNvSpPr txBox="1"/>
          <p:nvPr/>
        </p:nvSpPr>
        <p:spPr>
          <a:xfrm>
            <a:off x="3608795" y="6383547"/>
            <a:ext cx="9882919" cy="584775"/>
          </a:xfrm>
          <a:prstGeom prst="rect">
            <a:avLst/>
          </a:prstGeom>
          <a:noFill/>
        </p:spPr>
        <p:txBody>
          <a:bodyPr wrap="square" rtlCol="0">
            <a:spAutoFit/>
          </a:bodyPr>
          <a:lstStyle/>
          <a:p>
            <a:r>
              <a:rPr lang="en-US" sz="1400" dirty="0"/>
              <a:t>Source: World Bank, World Development Indicators database.</a:t>
            </a:r>
          </a:p>
          <a:p>
            <a:endParaRPr lang="en-US" dirty="0"/>
          </a:p>
        </p:txBody>
      </p:sp>
    </p:spTree>
    <p:extLst>
      <p:ext uri="{BB962C8B-B14F-4D97-AF65-F5344CB8AC3E}">
        <p14:creationId xmlns:p14="http://schemas.microsoft.com/office/powerpoint/2010/main" val="1798217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3037" y="222791"/>
            <a:ext cx="10515600" cy="984704"/>
          </a:xfrm>
        </p:spPr>
        <p:txBody>
          <a:bodyPr>
            <a:normAutofit/>
          </a:bodyPr>
          <a:lstStyle/>
          <a:p>
            <a:r>
              <a:rPr lang="en-US" sz="3600" dirty="0"/>
              <a:t>Figure 0.8 Average Annual Inflation Rate, 2007-2016</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8828" b="15180"/>
          <a:stretch/>
        </p:blipFill>
        <p:spPr>
          <a:xfrm>
            <a:off x="1564279" y="966159"/>
            <a:ext cx="9063442" cy="5158597"/>
          </a:xfrm>
        </p:spPr>
      </p:pic>
      <p:sp>
        <p:nvSpPr>
          <p:cNvPr id="3" name="TextBox 2">
            <a:extLst>
              <a:ext uri="{FF2B5EF4-FFF2-40B4-BE49-F238E27FC236}">
                <a16:creationId xmlns:a16="http://schemas.microsoft.com/office/drawing/2014/main" id="{5D954BD8-21CA-324D-A074-513AD71BA8EA}"/>
              </a:ext>
            </a:extLst>
          </p:cNvPr>
          <p:cNvSpPr txBox="1"/>
          <p:nvPr/>
        </p:nvSpPr>
        <p:spPr>
          <a:xfrm>
            <a:off x="2651207" y="6142010"/>
            <a:ext cx="9736325" cy="800219"/>
          </a:xfrm>
          <a:prstGeom prst="rect">
            <a:avLst/>
          </a:prstGeom>
          <a:noFill/>
        </p:spPr>
        <p:txBody>
          <a:bodyPr wrap="square" rtlCol="0">
            <a:spAutoFit/>
          </a:bodyPr>
          <a:lstStyle/>
          <a:p>
            <a:r>
              <a:rPr lang="en-US" sz="1400" dirty="0"/>
              <a:t>Source: World Bank, World Development Indicators database.</a:t>
            </a:r>
          </a:p>
          <a:p>
            <a:r>
              <a:rPr lang="en-US" sz="1400" dirty="0"/>
              <a:t>The average inflation rate is calculated as the average of the inflation rate for each year from 2007 to 2016.</a:t>
            </a:r>
          </a:p>
          <a:p>
            <a:endParaRPr lang="en-US" dirty="0"/>
          </a:p>
        </p:txBody>
      </p:sp>
    </p:spTree>
    <p:extLst>
      <p:ext uri="{BB962C8B-B14F-4D97-AF65-F5344CB8AC3E}">
        <p14:creationId xmlns:p14="http://schemas.microsoft.com/office/powerpoint/2010/main" val="273446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7410"/>
            <a:ext cx="10515600" cy="1325563"/>
          </a:xfrm>
        </p:spPr>
        <p:txBody>
          <a:bodyPr>
            <a:normAutofit/>
          </a:bodyPr>
          <a:lstStyle/>
          <a:p>
            <a:r>
              <a:rPr lang="en-US" sz="3600" dirty="0"/>
              <a:t>Figure 0.9 Taxes Received by Central Government (Percent of GDP)</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9831" b="14977"/>
          <a:stretch/>
        </p:blipFill>
        <p:spPr>
          <a:xfrm>
            <a:off x="1857092" y="1334950"/>
            <a:ext cx="8719355" cy="4910574"/>
          </a:xfrm>
        </p:spPr>
      </p:pic>
      <p:sp>
        <p:nvSpPr>
          <p:cNvPr id="3" name="TextBox 2">
            <a:extLst>
              <a:ext uri="{FF2B5EF4-FFF2-40B4-BE49-F238E27FC236}">
                <a16:creationId xmlns:a16="http://schemas.microsoft.com/office/drawing/2014/main" id="{B49EF025-E261-FE45-BE74-83DD2E020607}"/>
              </a:ext>
            </a:extLst>
          </p:cNvPr>
          <p:cNvSpPr txBox="1"/>
          <p:nvPr/>
        </p:nvSpPr>
        <p:spPr>
          <a:xfrm>
            <a:off x="3847381" y="6245524"/>
            <a:ext cx="8074325" cy="800219"/>
          </a:xfrm>
          <a:prstGeom prst="rect">
            <a:avLst/>
          </a:prstGeom>
          <a:noFill/>
        </p:spPr>
        <p:txBody>
          <a:bodyPr wrap="square" rtlCol="0">
            <a:spAutoFit/>
          </a:bodyPr>
          <a:lstStyle/>
          <a:p>
            <a:r>
              <a:rPr lang="en-US" sz="1400" dirty="0"/>
              <a:t>Source: World Bank, World Development Indicators database.</a:t>
            </a:r>
          </a:p>
          <a:p>
            <a:r>
              <a:rPr lang="en-US" sz="1400" dirty="0"/>
              <a:t>Data are mostly 2015 estimates.</a:t>
            </a:r>
          </a:p>
          <a:p>
            <a:endParaRPr lang="en-US" dirty="0"/>
          </a:p>
        </p:txBody>
      </p:sp>
    </p:spTree>
    <p:extLst>
      <p:ext uri="{BB962C8B-B14F-4D97-AF65-F5344CB8AC3E}">
        <p14:creationId xmlns:p14="http://schemas.microsoft.com/office/powerpoint/2010/main" val="2600805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0857" y="0"/>
            <a:ext cx="10515600" cy="1325563"/>
          </a:xfrm>
        </p:spPr>
        <p:txBody>
          <a:bodyPr>
            <a:normAutofit/>
          </a:bodyPr>
          <a:lstStyle/>
          <a:p>
            <a:r>
              <a:rPr lang="en-US" sz="3600" dirty="0"/>
              <a:t>Figure 0.10 Trade Balance, 2015 (Percent of GDP)</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17348" b="21982"/>
          <a:stretch/>
        </p:blipFill>
        <p:spPr>
          <a:xfrm>
            <a:off x="489857" y="1097455"/>
            <a:ext cx="10949523" cy="4975542"/>
          </a:xfrm>
          <a:prstGeom prst="rect">
            <a:avLst/>
          </a:prstGeom>
        </p:spPr>
      </p:pic>
      <p:sp>
        <p:nvSpPr>
          <p:cNvPr id="3" name="TextBox 2">
            <a:extLst>
              <a:ext uri="{FF2B5EF4-FFF2-40B4-BE49-F238E27FC236}">
                <a16:creationId xmlns:a16="http://schemas.microsoft.com/office/drawing/2014/main" id="{146672DE-69B0-6C47-83BC-7C7227503D27}"/>
              </a:ext>
            </a:extLst>
          </p:cNvPr>
          <p:cNvSpPr txBox="1"/>
          <p:nvPr/>
        </p:nvSpPr>
        <p:spPr>
          <a:xfrm>
            <a:off x="3174520" y="6273225"/>
            <a:ext cx="9972136" cy="584775"/>
          </a:xfrm>
          <a:prstGeom prst="rect">
            <a:avLst/>
          </a:prstGeom>
          <a:noFill/>
        </p:spPr>
        <p:txBody>
          <a:bodyPr wrap="square" rtlCol="0">
            <a:spAutoFit/>
          </a:bodyPr>
          <a:lstStyle/>
          <a:p>
            <a:r>
              <a:rPr lang="en-US" sz="1400" dirty="0"/>
              <a:t>Source: World Bank, World Development Indicators database, and authors’ calculations.</a:t>
            </a:r>
          </a:p>
          <a:p>
            <a:endParaRPr lang="en-US" dirty="0"/>
          </a:p>
        </p:txBody>
      </p:sp>
    </p:spTree>
    <p:extLst>
      <p:ext uri="{BB962C8B-B14F-4D97-AF65-F5344CB8AC3E}">
        <p14:creationId xmlns:p14="http://schemas.microsoft.com/office/powerpoint/2010/main" val="5324221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5502" y="0"/>
            <a:ext cx="9818297" cy="1012371"/>
          </a:xfrm>
        </p:spPr>
        <p:txBody>
          <a:bodyPr>
            <a:normAutofit fontScale="90000"/>
          </a:bodyPr>
          <a:lstStyle/>
          <a:p>
            <a:r>
              <a:rPr lang="en-US" sz="3600" dirty="0"/>
              <a:t>Figure 0.11 Gini Coefficient (Most Equal to Least Equal)</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8578" b="7615"/>
          <a:stretch/>
        </p:blipFill>
        <p:spPr>
          <a:xfrm>
            <a:off x="1300848" y="1012371"/>
            <a:ext cx="8567103" cy="5377543"/>
          </a:xfrm>
        </p:spPr>
      </p:pic>
      <p:sp>
        <p:nvSpPr>
          <p:cNvPr id="3" name="TextBox 2">
            <a:extLst>
              <a:ext uri="{FF2B5EF4-FFF2-40B4-BE49-F238E27FC236}">
                <a16:creationId xmlns:a16="http://schemas.microsoft.com/office/drawing/2014/main" id="{E0B95BA0-6A6C-9548-8E99-9E6D8107CFA4}"/>
              </a:ext>
            </a:extLst>
          </p:cNvPr>
          <p:cNvSpPr txBox="1"/>
          <p:nvPr/>
        </p:nvSpPr>
        <p:spPr>
          <a:xfrm>
            <a:off x="1300847" y="6389914"/>
            <a:ext cx="9827227" cy="584775"/>
          </a:xfrm>
          <a:prstGeom prst="rect">
            <a:avLst/>
          </a:prstGeom>
          <a:noFill/>
        </p:spPr>
        <p:txBody>
          <a:bodyPr wrap="square" rtlCol="0">
            <a:spAutoFit/>
          </a:bodyPr>
          <a:lstStyle/>
          <a:p>
            <a:r>
              <a:rPr lang="en-US" sz="1400" dirty="0"/>
              <a:t>Source: World Bank, World Development Indicators database. Data for the most recent year available, between 2008 and 2014.</a:t>
            </a:r>
          </a:p>
          <a:p>
            <a:endParaRPr lang="en-US" dirty="0"/>
          </a:p>
        </p:txBody>
      </p:sp>
    </p:spTree>
    <p:extLst>
      <p:ext uri="{BB962C8B-B14F-4D97-AF65-F5344CB8AC3E}">
        <p14:creationId xmlns:p14="http://schemas.microsoft.com/office/powerpoint/2010/main" val="3394339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8298"/>
            <a:ext cx="10515600" cy="1202418"/>
          </a:xfrm>
        </p:spPr>
        <p:txBody>
          <a:bodyPr>
            <a:normAutofit/>
          </a:bodyPr>
          <a:lstStyle/>
          <a:p>
            <a:r>
              <a:rPr lang="en-US" sz="3600" dirty="0"/>
              <a:t>Figure 0.12 Percent of Population Living Below $1.90/day Poverty Line</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12332" b="17889"/>
          <a:stretch/>
        </p:blipFill>
        <p:spPr>
          <a:xfrm>
            <a:off x="1654410" y="1469571"/>
            <a:ext cx="8808218" cy="4603425"/>
          </a:xfrm>
        </p:spPr>
      </p:pic>
      <p:sp>
        <p:nvSpPr>
          <p:cNvPr id="3" name="TextBox 2">
            <a:extLst>
              <a:ext uri="{FF2B5EF4-FFF2-40B4-BE49-F238E27FC236}">
                <a16:creationId xmlns:a16="http://schemas.microsoft.com/office/drawing/2014/main" id="{9D011BA3-0A8D-1448-86DF-B3FAB242B8E4}"/>
              </a:ext>
            </a:extLst>
          </p:cNvPr>
          <p:cNvSpPr txBox="1"/>
          <p:nvPr/>
        </p:nvSpPr>
        <p:spPr>
          <a:xfrm>
            <a:off x="1518249" y="6193766"/>
            <a:ext cx="8944379" cy="800219"/>
          </a:xfrm>
          <a:prstGeom prst="rect">
            <a:avLst/>
          </a:prstGeom>
          <a:noFill/>
        </p:spPr>
        <p:txBody>
          <a:bodyPr wrap="square" rtlCol="0">
            <a:spAutoFit/>
          </a:bodyPr>
          <a:lstStyle/>
          <a:p>
            <a:r>
              <a:rPr lang="en-US" sz="1400" dirty="0"/>
              <a:t>Source: World Bank, World Development Indicators database. Data are for the most recent year available, between 2010 and 2014.</a:t>
            </a:r>
          </a:p>
          <a:p>
            <a:endParaRPr lang="en-US" dirty="0"/>
          </a:p>
        </p:txBody>
      </p:sp>
    </p:spTree>
    <p:extLst>
      <p:ext uri="{BB962C8B-B14F-4D97-AF65-F5344CB8AC3E}">
        <p14:creationId xmlns:p14="http://schemas.microsoft.com/office/powerpoint/2010/main" val="4091866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4753"/>
            <a:ext cx="10515600" cy="1325563"/>
          </a:xfrm>
        </p:spPr>
        <p:txBody>
          <a:bodyPr>
            <a:normAutofit/>
          </a:bodyPr>
          <a:lstStyle/>
          <a:p>
            <a:r>
              <a:rPr lang="en-US" sz="3600" dirty="0"/>
              <a:t>Figure 0.13 Official Development Assistance, 2016 (Percent of GNI)</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10080" b="15075"/>
          <a:stretch/>
        </p:blipFill>
        <p:spPr>
          <a:xfrm>
            <a:off x="1838177" y="1440316"/>
            <a:ext cx="8448823" cy="4736197"/>
          </a:xfrm>
        </p:spPr>
      </p:pic>
      <p:sp>
        <p:nvSpPr>
          <p:cNvPr id="3" name="TextBox 2">
            <a:extLst>
              <a:ext uri="{FF2B5EF4-FFF2-40B4-BE49-F238E27FC236}">
                <a16:creationId xmlns:a16="http://schemas.microsoft.com/office/drawing/2014/main" id="{D24B5046-40FD-9148-A8A0-E1FBA05FD9E4}"/>
              </a:ext>
            </a:extLst>
          </p:cNvPr>
          <p:cNvSpPr txBox="1"/>
          <p:nvPr/>
        </p:nvSpPr>
        <p:spPr>
          <a:xfrm>
            <a:off x="1838177" y="6273225"/>
            <a:ext cx="9402793" cy="584775"/>
          </a:xfrm>
          <a:prstGeom prst="rect">
            <a:avLst/>
          </a:prstGeom>
          <a:noFill/>
        </p:spPr>
        <p:txBody>
          <a:bodyPr wrap="square" rtlCol="0">
            <a:spAutoFit/>
          </a:bodyPr>
          <a:lstStyle/>
          <a:p>
            <a:r>
              <a:rPr lang="en-US" sz="1400" dirty="0"/>
              <a:t>Source: </a:t>
            </a:r>
            <a:r>
              <a:rPr lang="en-US" sz="1400" dirty="0" err="1"/>
              <a:t>Organisation</a:t>
            </a:r>
            <a:r>
              <a:rPr lang="en-US" sz="1400" dirty="0"/>
              <a:t> for Economic Co-operation and Development, Official Development Assistance—2016 Update.</a:t>
            </a:r>
          </a:p>
          <a:p>
            <a:endParaRPr lang="en-US" dirty="0"/>
          </a:p>
        </p:txBody>
      </p:sp>
    </p:spTree>
    <p:extLst>
      <p:ext uri="{BB962C8B-B14F-4D97-AF65-F5344CB8AC3E}">
        <p14:creationId xmlns:p14="http://schemas.microsoft.com/office/powerpoint/2010/main" val="11240102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a:bodyPr>
          <a:lstStyle/>
          <a:p>
            <a:r>
              <a:rPr lang="en-US" sz="3600" dirty="0"/>
              <a:t>Figure 0.14 Official Development Assistance Received, 2015 (Percent of GNI)</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7829" b="7865"/>
          <a:stretch/>
        </p:blipFill>
        <p:spPr>
          <a:xfrm>
            <a:off x="1403128" y="1117032"/>
            <a:ext cx="8363412" cy="5281026"/>
          </a:xfrm>
        </p:spPr>
      </p:pic>
      <p:sp>
        <p:nvSpPr>
          <p:cNvPr id="3" name="TextBox 2">
            <a:extLst>
              <a:ext uri="{FF2B5EF4-FFF2-40B4-BE49-F238E27FC236}">
                <a16:creationId xmlns:a16="http://schemas.microsoft.com/office/drawing/2014/main" id="{AE6023F8-3FCA-D345-8CF3-CD5E97A8B83E}"/>
              </a:ext>
            </a:extLst>
          </p:cNvPr>
          <p:cNvSpPr txBox="1"/>
          <p:nvPr/>
        </p:nvSpPr>
        <p:spPr>
          <a:xfrm>
            <a:off x="3485072" y="6398058"/>
            <a:ext cx="8333117" cy="584775"/>
          </a:xfrm>
          <a:prstGeom prst="rect">
            <a:avLst/>
          </a:prstGeom>
          <a:noFill/>
        </p:spPr>
        <p:txBody>
          <a:bodyPr wrap="square" rtlCol="0">
            <a:spAutoFit/>
          </a:bodyPr>
          <a:lstStyle/>
          <a:p>
            <a:r>
              <a:rPr lang="en-US" sz="1400" dirty="0"/>
              <a:t>Source: World Bank, World Development Indicators database.</a:t>
            </a:r>
          </a:p>
          <a:p>
            <a:endParaRPr lang="en-US" dirty="0"/>
          </a:p>
        </p:txBody>
      </p:sp>
    </p:spTree>
    <p:extLst>
      <p:ext uri="{BB962C8B-B14F-4D97-AF65-F5344CB8AC3E}">
        <p14:creationId xmlns:p14="http://schemas.microsoft.com/office/powerpoint/2010/main" val="5991800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a:bodyPr>
          <a:lstStyle/>
          <a:p>
            <a:r>
              <a:rPr lang="en-US" sz="3600" dirty="0"/>
              <a:t>Figure 0.15 Internet Users per 100 People, 2015</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421" t="12559" r="940" b="17072"/>
          <a:stretch/>
        </p:blipFill>
        <p:spPr>
          <a:xfrm>
            <a:off x="1276709" y="1187540"/>
            <a:ext cx="8885207" cy="4747434"/>
          </a:xfrm>
        </p:spPr>
      </p:pic>
      <p:sp>
        <p:nvSpPr>
          <p:cNvPr id="3" name="TextBox 2">
            <a:extLst>
              <a:ext uri="{FF2B5EF4-FFF2-40B4-BE49-F238E27FC236}">
                <a16:creationId xmlns:a16="http://schemas.microsoft.com/office/drawing/2014/main" id="{CDEE455F-5C2B-6344-AB3F-9AD9FC5A8586}"/>
              </a:ext>
            </a:extLst>
          </p:cNvPr>
          <p:cNvSpPr txBox="1"/>
          <p:nvPr/>
        </p:nvSpPr>
        <p:spPr>
          <a:xfrm>
            <a:off x="3433313" y="6273225"/>
            <a:ext cx="9332157" cy="584775"/>
          </a:xfrm>
          <a:prstGeom prst="rect">
            <a:avLst/>
          </a:prstGeom>
          <a:noFill/>
        </p:spPr>
        <p:txBody>
          <a:bodyPr wrap="square" rtlCol="0">
            <a:spAutoFit/>
          </a:bodyPr>
          <a:lstStyle/>
          <a:p>
            <a:r>
              <a:rPr lang="en-US" sz="1400" dirty="0"/>
              <a:t>Source: World Bank, World Development Indicators database.</a:t>
            </a:r>
          </a:p>
          <a:p>
            <a:endParaRPr lang="en-US" dirty="0"/>
          </a:p>
        </p:txBody>
      </p:sp>
    </p:spTree>
    <p:extLst>
      <p:ext uri="{BB962C8B-B14F-4D97-AF65-F5344CB8AC3E}">
        <p14:creationId xmlns:p14="http://schemas.microsoft.com/office/powerpoint/2010/main" val="6470820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a:bodyPr>
          <a:lstStyle/>
          <a:p>
            <a:r>
              <a:rPr lang="en-US" sz="3600" dirty="0"/>
              <a:t>Figure 0.16 Average PISA Science Test Score, 2015 (15-year-olds)</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9330" b="15082"/>
          <a:stretch/>
        </p:blipFill>
        <p:spPr>
          <a:xfrm>
            <a:off x="1514089" y="1318691"/>
            <a:ext cx="8611730" cy="4875519"/>
          </a:xfrm>
        </p:spPr>
      </p:pic>
      <p:sp>
        <p:nvSpPr>
          <p:cNvPr id="3" name="TextBox 2">
            <a:extLst>
              <a:ext uri="{FF2B5EF4-FFF2-40B4-BE49-F238E27FC236}">
                <a16:creationId xmlns:a16="http://schemas.microsoft.com/office/drawing/2014/main" id="{87A909B0-4D2C-2141-82A7-A5D5400CB0BD}"/>
              </a:ext>
            </a:extLst>
          </p:cNvPr>
          <p:cNvSpPr txBox="1"/>
          <p:nvPr/>
        </p:nvSpPr>
        <p:spPr>
          <a:xfrm>
            <a:off x="1019355" y="6194210"/>
            <a:ext cx="10334445" cy="800219"/>
          </a:xfrm>
          <a:prstGeom prst="rect">
            <a:avLst/>
          </a:prstGeom>
          <a:noFill/>
        </p:spPr>
        <p:txBody>
          <a:bodyPr wrap="square" rtlCol="0">
            <a:spAutoFit/>
          </a:bodyPr>
          <a:lstStyle/>
          <a:p>
            <a:r>
              <a:rPr lang="en-US" sz="1400" dirty="0"/>
              <a:t>Source: </a:t>
            </a:r>
            <a:r>
              <a:rPr lang="en-US" sz="1400" dirty="0" err="1"/>
              <a:t>Organisation</a:t>
            </a:r>
            <a:r>
              <a:rPr lang="en-US" sz="1400" dirty="0"/>
              <a:t> for Economic Co-operation and Development, </a:t>
            </a:r>
            <a:r>
              <a:rPr lang="en-US" sz="1400" dirty="0" err="1"/>
              <a:t>Programme</a:t>
            </a:r>
            <a:r>
              <a:rPr lang="en-US" sz="1400" dirty="0"/>
              <a:t> for International Student Assessment, PISA 2015 Key Findings.</a:t>
            </a:r>
          </a:p>
          <a:p>
            <a:endParaRPr lang="en-US" dirty="0"/>
          </a:p>
        </p:txBody>
      </p:sp>
    </p:spTree>
    <p:extLst>
      <p:ext uri="{BB962C8B-B14F-4D97-AF65-F5344CB8AC3E}">
        <p14:creationId xmlns:p14="http://schemas.microsoft.com/office/powerpoint/2010/main" val="3306736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082675"/>
          </a:xfrm>
        </p:spPr>
        <p:txBody>
          <a:bodyPr>
            <a:normAutofit/>
          </a:bodyPr>
          <a:lstStyle/>
          <a:p>
            <a:r>
              <a:rPr lang="en-US" sz="3600" dirty="0"/>
              <a:t>Figure 0.17 Life Expectancy at Birth, 2017</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2792" t="16160" r="2161" b="20531"/>
          <a:stretch/>
        </p:blipFill>
        <p:spPr>
          <a:xfrm>
            <a:off x="966158" y="1082675"/>
            <a:ext cx="9592574" cy="4785508"/>
          </a:xfrm>
        </p:spPr>
      </p:pic>
      <p:sp>
        <p:nvSpPr>
          <p:cNvPr id="6" name="Rectangle 5"/>
          <p:cNvSpPr/>
          <p:nvPr/>
        </p:nvSpPr>
        <p:spPr>
          <a:xfrm>
            <a:off x="8044541" y="5910943"/>
            <a:ext cx="119743"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504671B-312D-1940-8A2A-F581EBD7ECED}"/>
              </a:ext>
            </a:extLst>
          </p:cNvPr>
          <p:cNvSpPr txBox="1"/>
          <p:nvPr/>
        </p:nvSpPr>
        <p:spPr>
          <a:xfrm>
            <a:off x="3226279" y="6211669"/>
            <a:ext cx="7522234" cy="646331"/>
          </a:xfrm>
          <a:prstGeom prst="rect">
            <a:avLst/>
          </a:prstGeom>
          <a:noFill/>
        </p:spPr>
        <p:txBody>
          <a:bodyPr wrap="square" rtlCol="0">
            <a:spAutoFit/>
          </a:bodyPr>
          <a:lstStyle/>
          <a:p>
            <a:r>
              <a:rPr lang="en-US" sz="1400" dirty="0"/>
              <a:t>Source: World Bank, World Development Indicators database</a:t>
            </a:r>
            <a:r>
              <a:rPr lang="en-US" dirty="0"/>
              <a:t>.</a:t>
            </a:r>
          </a:p>
          <a:p>
            <a:endParaRPr lang="en-US" dirty="0"/>
          </a:p>
        </p:txBody>
      </p:sp>
    </p:spTree>
    <p:extLst>
      <p:ext uri="{BB962C8B-B14F-4D97-AF65-F5344CB8AC3E}">
        <p14:creationId xmlns:p14="http://schemas.microsoft.com/office/powerpoint/2010/main" val="19806789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023257"/>
          </a:xfrm>
        </p:spPr>
        <p:txBody>
          <a:bodyPr>
            <a:normAutofit fontScale="90000"/>
          </a:bodyPr>
          <a:lstStyle/>
          <a:p>
            <a:r>
              <a:rPr lang="en-US" sz="3600" dirty="0"/>
              <a:t>Figure 0.18 Average Life Satisfaction, 2010-2014 Results (1 = Dissatisfied, 10 = Satisfied)</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9830" b="15618"/>
          <a:stretch/>
        </p:blipFill>
        <p:spPr>
          <a:xfrm>
            <a:off x="1139618" y="1023257"/>
            <a:ext cx="9321553" cy="5205015"/>
          </a:xfrm>
        </p:spPr>
      </p:pic>
      <p:sp>
        <p:nvSpPr>
          <p:cNvPr id="3" name="TextBox 2">
            <a:extLst>
              <a:ext uri="{FF2B5EF4-FFF2-40B4-BE49-F238E27FC236}">
                <a16:creationId xmlns:a16="http://schemas.microsoft.com/office/drawing/2014/main" id="{E6A5B559-91AE-204E-BABA-B80856E6094E}"/>
              </a:ext>
            </a:extLst>
          </p:cNvPr>
          <p:cNvSpPr txBox="1"/>
          <p:nvPr/>
        </p:nvSpPr>
        <p:spPr>
          <a:xfrm>
            <a:off x="4192437" y="6418053"/>
            <a:ext cx="8902461" cy="584775"/>
          </a:xfrm>
          <a:prstGeom prst="rect">
            <a:avLst/>
          </a:prstGeom>
          <a:noFill/>
        </p:spPr>
        <p:txBody>
          <a:bodyPr wrap="square" rtlCol="0">
            <a:spAutoFit/>
          </a:bodyPr>
          <a:lstStyle/>
          <a:p>
            <a:r>
              <a:rPr lang="en-US" sz="1400" dirty="0"/>
              <a:t>Source: World Values Survey, online database.</a:t>
            </a:r>
          </a:p>
          <a:p>
            <a:endParaRPr lang="en-US" dirty="0"/>
          </a:p>
        </p:txBody>
      </p:sp>
    </p:spTree>
    <p:extLst>
      <p:ext uri="{BB962C8B-B14F-4D97-AF65-F5344CB8AC3E}">
        <p14:creationId xmlns:p14="http://schemas.microsoft.com/office/powerpoint/2010/main" val="5132649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a:bodyPr>
          <a:lstStyle/>
          <a:p>
            <a:r>
              <a:rPr lang="en-US" sz="3600" dirty="0"/>
              <a:t>Figure 0.19 Carbon Dioxide Emissions per Capita, 2013 (Metric Tons per Year)</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666" t="12881" b="12188"/>
          <a:stretch/>
        </p:blipFill>
        <p:spPr>
          <a:xfrm>
            <a:off x="1568103" y="1190444"/>
            <a:ext cx="9055794" cy="5116375"/>
          </a:xfrm>
        </p:spPr>
      </p:pic>
      <p:sp>
        <p:nvSpPr>
          <p:cNvPr id="3" name="TextBox 2">
            <a:extLst>
              <a:ext uri="{FF2B5EF4-FFF2-40B4-BE49-F238E27FC236}">
                <a16:creationId xmlns:a16="http://schemas.microsoft.com/office/drawing/2014/main" id="{665BBF6F-AA61-4947-B93C-07182A599546}"/>
              </a:ext>
            </a:extLst>
          </p:cNvPr>
          <p:cNvSpPr txBox="1"/>
          <p:nvPr/>
        </p:nvSpPr>
        <p:spPr>
          <a:xfrm>
            <a:off x="3503511" y="6565612"/>
            <a:ext cx="7477664" cy="584775"/>
          </a:xfrm>
          <a:prstGeom prst="rect">
            <a:avLst/>
          </a:prstGeom>
          <a:noFill/>
        </p:spPr>
        <p:txBody>
          <a:bodyPr wrap="square" rtlCol="0">
            <a:spAutoFit/>
          </a:bodyPr>
          <a:lstStyle/>
          <a:p>
            <a:r>
              <a:rPr lang="en-US" sz="1400" dirty="0"/>
              <a:t>Source: World Bank, World Development Indicators database.</a:t>
            </a:r>
          </a:p>
          <a:p>
            <a:endParaRPr lang="en-US" dirty="0"/>
          </a:p>
        </p:txBody>
      </p:sp>
    </p:spTree>
    <p:extLst>
      <p:ext uri="{BB962C8B-B14F-4D97-AF65-F5344CB8AC3E}">
        <p14:creationId xmlns:p14="http://schemas.microsoft.com/office/powerpoint/2010/main" val="3304251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41388"/>
            <a:ext cx="10515600" cy="1325563"/>
          </a:xfrm>
        </p:spPr>
        <p:txBody>
          <a:bodyPr>
            <a:normAutofit/>
          </a:bodyPr>
          <a:lstStyle/>
          <a:p>
            <a:r>
              <a:rPr lang="en-US" sz="3600" dirty="0"/>
              <a:t>Figure 0.20 Average National Particulate Matter Concentration, 2015 (Micrograms per Cubic Meter)</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1161" y="1825625"/>
            <a:ext cx="5809678" cy="4351338"/>
          </a:xfr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11614" b="11295"/>
          <a:stretch/>
        </p:blipFill>
        <p:spPr>
          <a:xfrm>
            <a:off x="1533549" y="1443151"/>
            <a:ext cx="9124899" cy="5268686"/>
          </a:xfrm>
          <a:prstGeom prst="rect">
            <a:avLst/>
          </a:prstGeom>
        </p:spPr>
      </p:pic>
    </p:spTree>
    <p:extLst>
      <p:ext uri="{BB962C8B-B14F-4D97-AF65-F5344CB8AC3E}">
        <p14:creationId xmlns:p14="http://schemas.microsoft.com/office/powerpoint/2010/main" val="5014771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TotalTime>
  <Words>4001</Words>
  <Application>Microsoft Macintosh PowerPoint</Application>
  <PresentationFormat>Widescreen</PresentationFormat>
  <Paragraphs>366</Paragraphs>
  <Slides>21</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PowerPoint Presentation</vt:lpstr>
      <vt:lpstr>Figure 0.1 GDP per Capita, 2015 (Thousands of dollars)</vt:lpstr>
      <vt:lpstr>Figure 0.2 Growth in GDP per Capita, 2006 – 2015 (Percent)</vt:lpstr>
      <vt:lpstr>Figure 0.3 Net National Savings Rate, 2015 (Percent of GNI)</vt:lpstr>
      <vt:lpstr>Figure 0.4 Government Debt (Percent of GDP)</vt:lpstr>
      <vt:lpstr>Figure 0.5 Labor Productivity, 2015 (GDP per Hour Worked)</vt:lpstr>
      <vt:lpstr>Figure 0.6 Average Annual Hours Worked, 2015</vt:lpstr>
      <vt:lpstr>Figure 0.7 Unemployment Rate, 2016 (Percent of Labor Force)</vt:lpstr>
      <vt:lpstr>Figure 0.8 Average Annual Inflation Rate, 2007-2016</vt:lpstr>
      <vt:lpstr>Figure 0.9 Taxes Received by Central Government (Percent of GDP)</vt:lpstr>
      <vt:lpstr>Figure 0.10 Trade Balance, 2015 (Percent of GDP)</vt:lpstr>
      <vt:lpstr>Figure 0.11 Gini Coefficient (Most Equal to Least Equal)</vt:lpstr>
      <vt:lpstr>Figure 0.12 Percent of Population Living Below $1.90/day Poverty Line</vt:lpstr>
      <vt:lpstr>Figure 0.13 Official Development Assistance, 2016 (Percent of GNI)</vt:lpstr>
      <vt:lpstr>Figure 0.14 Official Development Assistance Received, 2015 (Percent of GNI)</vt:lpstr>
      <vt:lpstr>Figure 0.15 Internet Users per 100 People, 2015</vt:lpstr>
      <vt:lpstr>Figure 0.16 Average PISA Science Test Score, 2015 (15-year-olds)</vt:lpstr>
      <vt:lpstr>Figure 0.17 Life Expectancy at Birth, 2017</vt:lpstr>
      <vt:lpstr>Figure 0.18 Average Life Satisfaction, 2010-2014 Results (1 = Dissatisfied, 10 = Satisfied)</vt:lpstr>
      <vt:lpstr>Figure 0.19 Carbon Dioxide Emissions per Capita, 2013 (Metric Tons per Year)</vt:lpstr>
      <vt:lpstr>Figure 0.20 Average National Particulate Matter Concentration, 2015 (Micrograms per Cubic Meter)</vt:lpstr>
    </vt:vector>
  </TitlesOfParts>
  <Company>Tufts University</Company>
  <LinksUpToDate>false</LinksUpToDate>
  <SharedDoc>false</SharedDoc>
  <HyperlinksChanged>false</HyperlinksChanged>
  <AppVersion>16.0014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Rajkarnikar, Pratistha Joshi</dc:creator>
  <cp:lastModifiedBy>GDAE_Student02</cp:lastModifiedBy>
  <cp:revision>31</cp:revision>
  <dcterms:created xsi:type="dcterms:W3CDTF">2018-11-19T19:57:44Z</dcterms:created>
  <dcterms:modified xsi:type="dcterms:W3CDTF">2018-11-20T14:33:13Z</dcterms:modified>
</cp:coreProperties>
</file>